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8"/>
  </p:notesMasterIdLst>
  <p:sldIdLst>
    <p:sldId id="497" r:id="rId2"/>
    <p:sldId id="538" r:id="rId3"/>
    <p:sldId id="350" r:id="rId4"/>
    <p:sldId id="536" r:id="rId5"/>
    <p:sldId id="532" r:id="rId6"/>
    <p:sldId id="551" r:id="rId7"/>
    <p:sldId id="555" r:id="rId8"/>
    <p:sldId id="527" r:id="rId9"/>
    <p:sldId id="568" r:id="rId10"/>
    <p:sldId id="348" r:id="rId11"/>
    <p:sldId id="564" r:id="rId12"/>
    <p:sldId id="442" r:id="rId13"/>
    <p:sldId id="566" r:id="rId14"/>
    <p:sldId id="567" r:id="rId15"/>
    <p:sldId id="513" r:id="rId16"/>
    <p:sldId id="514" r:id="rId17"/>
    <p:sldId id="553" r:id="rId18"/>
    <p:sldId id="510" r:id="rId19"/>
    <p:sldId id="511" r:id="rId20"/>
    <p:sldId id="581" r:id="rId21"/>
    <p:sldId id="569" r:id="rId22"/>
    <p:sldId id="518" r:id="rId23"/>
    <p:sldId id="571" r:id="rId24"/>
    <p:sldId id="570" r:id="rId25"/>
    <p:sldId id="584" r:id="rId26"/>
    <p:sldId id="443" r:id="rId27"/>
    <p:sldId id="524" r:id="rId28"/>
    <p:sldId id="522" r:id="rId29"/>
    <p:sldId id="592" r:id="rId30"/>
    <p:sldId id="537" r:id="rId31"/>
    <p:sldId id="539" r:id="rId32"/>
    <p:sldId id="528" r:id="rId33"/>
    <p:sldId id="261" r:id="rId34"/>
    <p:sldId id="572" r:id="rId35"/>
    <p:sldId id="577" r:id="rId36"/>
    <p:sldId id="574" r:id="rId37"/>
    <p:sldId id="575" r:id="rId38"/>
    <p:sldId id="579" r:id="rId39"/>
    <p:sldId id="576" r:id="rId40"/>
    <p:sldId id="578" r:id="rId41"/>
    <p:sldId id="580" r:id="rId42"/>
    <p:sldId id="582" r:id="rId43"/>
    <p:sldId id="583" r:id="rId44"/>
    <p:sldId id="587" r:id="rId45"/>
    <p:sldId id="589" r:id="rId46"/>
    <p:sldId id="588" r:id="rId47"/>
  </p:sldIdLst>
  <p:sldSz cx="12192000" cy="6858000"/>
  <p:notesSz cx="6858000" cy="9144000"/>
  <p:defaultTextStyle>
    <a:defPPr>
      <a:defRPr lang="es-M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CCA9"/>
    <a:srgbClr val="EFF8ED"/>
    <a:srgbClr val="00D700"/>
    <a:srgbClr val="EDFFA9"/>
    <a:srgbClr val="954C6B"/>
    <a:srgbClr val="FFFCF4"/>
    <a:srgbClr val="FD614E"/>
    <a:srgbClr val="B10306"/>
    <a:srgbClr val="F4B1C2"/>
    <a:srgbClr val="C659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004"/>
    <p:restoredTop sz="95271"/>
  </p:normalViewPr>
  <p:slideViewPr>
    <p:cSldViewPr snapToGrid="0" showGuides="1">
      <p:cViewPr varScale="1">
        <p:scale>
          <a:sx n="164" d="100"/>
          <a:sy n="164" d="100"/>
        </p:scale>
        <p:origin x="176" y="2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59" d="100"/>
        <a:sy n="5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file:////Users/patricia/Dropbox/clb5/Escobar%20et%20al/Resultados/qRT/rpLs-gene-expression%202.xlsx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bg1"/>
            </a:solidFill>
            <a:ln w="19050" cmpd="sng">
              <a:solidFill>
                <a:schemeClr val="tx1"/>
              </a:solidFill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92D050"/>
              </a:solidFill>
              <a:ln w="19050" cmpd="sng">
                <a:solidFill>
                  <a:schemeClr val="tx1"/>
                </a:solidFill>
              </a:ln>
            </c:spPr>
            <c:extLst>
              <c:ext xmlns:c16="http://schemas.microsoft.com/office/drawing/2014/chart" uri="{C3380CC4-5D6E-409C-BE32-E72D297353CC}">
                <c16:uniqueId val="{00000001-2158-F049-8B99-6829F936900C}"/>
              </c:ext>
            </c:extLst>
          </c:dPt>
          <c:dPt>
            <c:idx val="1"/>
            <c:invertIfNegative val="0"/>
            <c:bubble3D val="0"/>
            <c:spPr>
              <a:solidFill>
                <a:srgbClr val="FFC000"/>
              </a:solidFill>
              <a:ln w="19050" cmpd="sng">
                <a:solidFill>
                  <a:schemeClr val="tx1"/>
                </a:solidFill>
              </a:ln>
            </c:spPr>
            <c:extLst>
              <c:ext xmlns:c16="http://schemas.microsoft.com/office/drawing/2014/chart" uri="{C3380CC4-5D6E-409C-BE32-E72D297353CC}">
                <c16:uniqueId val="{00000003-2158-F049-8B99-6829F936900C}"/>
              </c:ext>
            </c:extLst>
          </c:dPt>
          <c:dPt>
            <c:idx val="2"/>
            <c:invertIfNegative val="0"/>
            <c:bubble3D val="0"/>
            <c:spPr>
              <a:solidFill>
                <a:srgbClr val="FFC000"/>
              </a:solidFill>
              <a:ln w="19050" cmpd="sng">
                <a:solidFill>
                  <a:schemeClr val="tx1"/>
                </a:solidFill>
              </a:ln>
            </c:spPr>
            <c:extLst>
              <c:ext xmlns:c16="http://schemas.microsoft.com/office/drawing/2014/chart" uri="{C3380CC4-5D6E-409C-BE32-E72D297353CC}">
                <c16:uniqueId val="{00000005-2158-F049-8B99-6829F936900C}"/>
              </c:ext>
            </c:extLst>
          </c:dPt>
          <c:errBars>
            <c:errBarType val="both"/>
            <c:errValType val="cust"/>
            <c:noEndCap val="0"/>
            <c:plus>
              <c:numRef>
                <c:f>'rpL10'!$Q$14:$Q$18</c:f>
                <c:numCache>
                  <c:formatCode>General</c:formatCode>
                  <c:ptCount val="5"/>
                  <c:pt idx="0">
                    <c:v>0.177336633273739</c:v>
                  </c:pt>
                  <c:pt idx="1">
                    <c:v>1.3135784050688701E-2</c:v>
                  </c:pt>
                  <c:pt idx="2">
                    <c:v>1.28094678037107E-2</c:v>
                  </c:pt>
                  <c:pt idx="3">
                    <c:v>0.13153199194370299</c:v>
                  </c:pt>
                  <c:pt idx="4">
                    <c:v>5.7010600691873997E-2</c:v>
                  </c:pt>
                </c:numCache>
              </c:numRef>
            </c:plus>
            <c:minus>
              <c:numRef>
                <c:f>'rpL10'!$Q$14:$Q$18</c:f>
                <c:numCache>
                  <c:formatCode>General</c:formatCode>
                  <c:ptCount val="5"/>
                  <c:pt idx="0">
                    <c:v>0.177336633273739</c:v>
                  </c:pt>
                  <c:pt idx="1">
                    <c:v>1.3135784050688701E-2</c:v>
                  </c:pt>
                  <c:pt idx="2">
                    <c:v>1.28094678037107E-2</c:v>
                  </c:pt>
                  <c:pt idx="3">
                    <c:v>0.13153199194370299</c:v>
                  </c:pt>
                  <c:pt idx="4">
                    <c:v>5.7010600691873997E-2</c:v>
                  </c:pt>
                </c:numCache>
              </c:numRef>
            </c:minus>
            <c:spPr>
              <a:ln w="19050" cmpd="sng"/>
            </c:spPr>
          </c:errBars>
          <c:cat>
            <c:strRef>
              <c:f>'rpL10'!$P$6:$P$10</c:f>
              <c:strCache>
                <c:ptCount val="5"/>
                <c:pt idx="0">
                  <c:v>pds3</c:v>
                </c:pt>
                <c:pt idx="1">
                  <c:v>clb5</c:v>
                </c:pt>
                <c:pt idx="2">
                  <c:v>spc1-2</c:v>
                </c:pt>
                <c:pt idx="3">
                  <c:v>Sp70</c:v>
                </c:pt>
                <c:pt idx="4">
                  <c:v>Lin300</c:v>
                </c:pt>
              </c:strCache>
            </c:strRef>
          </c:cat>
          <c:val>
            <c:numRef>
              <c:f>'rpL10'!$Q$6:$Q$10</c:f>
              <c:numCache>
                <c:formatCode>General</c:formatCode>
                <c:ptCount val="5"/>
                <c:pt idx="0">
                  <c:v>1</c:v>
                </c:pt>
                <c:pt idx="1">
                  <c:v>0.21249152199999999</c:v>
                </c:pt>
                <c:pt idx="2">
                  <c:v>0.17210592499999999</c:v>
                </c:pt>
                <c:pt idx="3">
                  <c:v>1.0412758280000001</c:v>
                </c:pt>
                <c:pt idx="4">
                  <c:v>1.3718987149999999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2158-F049-8B99-6829F9369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axId val="1968567088"/>
        <c:axId val="1968556304"/>
      </c:barChart>
      <c:catAx>
        <c:axId val="196856708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19050" cmpd="sng">
            <a:solidFill>
              <a:schemeClr val="tx1"/>
            </a:solidFill>
          </a:ln>
        </c:spPr>
        <c:txPr>
          <a:bodyPr rot="-2700000"/>
          <a:lstStyle/>
          <a:p>
            <a:pPr>
              <a:defRPr sz="1100" b="1" i="0">
                <a:latin typeface="Arial"/>
              </a:defRPr>
            </a:pPr>
            <a:endParaRPr lang="en-US"/>
          </a:p>
        </c:txPr>
        <c:crossAx val="1968556304"/>
        <c:crosses val="autoZero"/>
        <c:auto val="1"/>
        <c:lblAlgn val="ctr"/>
        <c:lblOffset val="100"/>
        <c:noMultiLvlLbl val="0"/>
      </c:catAx>
      <c:valAx>
        <c:axId val="1968556304"/>
        <c:scaling>
          <c:orientation val="minMax"/>
          <c:max val="1.9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9050" cmpd="sng">
            <a:solidFill>
              <a:schemeClr val="tx1"/>
            </a:solidFill>
          </a:ln>
        </c:spPr>
        <c:txPr>
          <a:bodyPr/>
          <a:lstStyle/>
          <a:p>
            <a:pPr>
              <a:defRPr sz="1100" b="1" i="0" baseline="0">
                <a:latin typeface="Arial"/>
              </a:defRPr>
            </a:pPr>
            <a:endParaRPr lang="en-US"/>
          </a:p>
        </c:txPr>
        <c:crossAx val="1968567088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C23528-AAE4-9747-BE28-8E0A29E51AEE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MX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81D252-42C0-F841-9990-B326F94DA03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107042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MX"/>
              <a:t>Thanks for the invitation and for the Organization</a:t>
            </a: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81D252-42C0-F841-9990-B326F94DA032}" type="slidenum">
              <a:rPr lang="es-MX" smtClean="0"/>
              <a:t>1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275040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MX"/>
              <a:t>During evolution, similar to mitochondria there was a massive transfer of the endosymbion genes to the nucleus. However, the symbiont retain a reduced but essential genome where essential proteins for the organelle maintence and function are encoded </a:t>
            </a: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81D252-42C0-F841-9990-B326F94DA032}" type="slidenum">
              <a:rPr lang="es-MX" smtClean="0"/>
              <a:t>3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220282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MX"/>
              <a:t>Due that the genes that participate in different pathways become separated in two different genomes there must be a coordination of the expression of both. This occurs through a regulation from the nucleus of thre organelle expression. While this is well establishes the mechanisms involved are not totally understood. Several TF have bee identified and some later not corroborated</a:t>
            </a: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81D252-42C0-F841-9990-B326F94DA032}" type="slidenum">
              <a:rPr lang="es-MX" smtClean="0"/>
              <a:t>6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02437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miter lim="800000"/>
          </a:ln>
        </p:spPr>
      </p:sp>
      <p:sp>
        <p:nvSpPr>
          <p:cNvPr id="6147" name="Notes Placeholder 2"/>
          <p:cNvSpPr>
            <a:spLocks noGrp="1"/>
          </p:cNvSpPr>
          <p:nvPr>
            <p:ph type="body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ＭＳ Ｐゴシック" pitchFamily="34" charset="-128"/>
              </a:defRPr>
            </a:lvl1pPr>
            <a:lvl2pPr marL="457200" indent="0" algn="l" defTabSz="4572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ＭＳ Ｐゴシック" pitchFamily="34" charset="-128"/>
              </a:defRPr>
            </a:lvl2pPr>
            <a:lvl3pPr marL="914400" indent="0" algn="l" defTabSz="4572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ＭＳ Ｐゴシック" pitchFamily="34" charset="-128"/>
              </a:defRPr>
            </a:lvl3pPr>
            <a:lvl4pPr marL="1371600" indent="0" algn="l" defTabSz="4572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ＭＳ Ｐゴシック" pitchFamily="34" charset="-128"/>
              </a:defRPr>
            </a:lvl4pPr>
            <a:lvl5pPr marL="1828800" indent="0" algn="l" defTabSz="4572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ＭＳ Ｐゴシック" pitchFamily="34" charset="-128"/>
              </a:defRPr>
            </a:lvl5pPr>
          </a:lstStyle>
          <a:p>
            <a:pPr marL="0" lvl="0" indent="0"/>
            <a:r>
              <a:rPr lang="en-US" altLang="en-US" b="1">
                <a:latin typeface="Arial" pitchFamily="34" charset="0"/>
                <a:ea typeface="Arial" pitchFamily="34" charset="0"/>
              </a:rPr>
              <a:t>Fig. 2 </a:t>
            </a:r>
            <a:r>
              <a:rPr lang="en-US" altLang="en-US">
                <a:latin typeface="Arial" pitchFamily="34" charset="0"/>
                <a:ea typeface="Arial" pitchFamily="34" charset="0"/>
              </a:rPr>
              <a:t> Life cycle of Marchantia polymorpha . 
</a:t>
            </a:r>
          </a:p>
          <a:p>
            <a:pPr marL="0" lvl="0" indent="0"/>
            <a:r>
              <a:rPr lang="en-US" altLang="en-US">
                <a:latin typeface="Arial" pitchFamily="34" charset="0"/>
                <a:ea typeface="Arial" pitchFamily="34" charset="0"/>
              </a:rPr>
              <a:t>Unless provided in the caption above, the following copyright applies to the content of this slide: © The Author 2015. Published by Oxford University Press on behalf of Japanese Society of Plant Physiologists. All rights reserved. For permissions, please email: journals.permissions@oup.com</a:t>
            </a: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34" charset="-128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34" charset="-128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34" charset="-128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34" charset="-128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34" charset="-128"/>
              </a:defRPr>
            </a:lvl5pPr>
          </a:lstStyle>
          <a:p>
            <a:pPr marL="0" lvl="0" indent="0" algn="r" eaLnBrk="1" hangingPunct="1"/>
            <a:fld id="{04080576-2FB8-44A0-9B1B-5E2EFDD516C1}" type="slidenum">
              <a:rPr lang="en-US" altLang="en-US" sz="1200"/>
              <a:t>33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900D268-59F3-9E64-4046-7A4A12DDEB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8E9E35C3-623E-CDD5-857B-6A642FAFD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MX"/>
              <a:t>Haz clic para editar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D9A50AE-B43F-1A8F-A62B-B03007DF4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D76BBAB-7CE8-D9DF-96AC-2931ABED5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EDBA36B-7A5C-1336-EB10-358F8D2EA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36958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0CAFD99-AB14-FAEA-ACAA-A65D50585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B93D710-7E68-580C-C0A9-E3EF39CBB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2180ED6-C348-56DB-EDB8-A0BF360E6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B7250EA-0612-95A5-1520-5DE42AE6B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1BB7BBF-F010-7438-73B9-3BDE887B8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64393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DF8E9EE-1AA4-660F-09C3-09CC970E2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A38013F-0953-0BC5-7D95-A449B452C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5B6265A-42B0-3D17-8D8A-D686295B2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CEE4CAB-4224-14BA-B649-73D7010DD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5C6EA9D-799C-4D47-8257-FD93E4253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536039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E7E19AD-1187-FE43-7769-5B52DE6E4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14EB00C-0D9A-2BD1-0EE9-958B20A13F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EF5DC4A2-D995-2BBD-1299-151935851F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C12E612D-5017-D30E-CEA8-FC54EB919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B8C21B1-83E9-CDAC-402B-B06CE3FDC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E88774AD-9793-BF36-8DE6-A0C68F947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550887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DB2792D-B83B-5983-F838-82CC0C319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DCD1F460-5097-BD81-5B01-4D19733C59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1CC8FF4B-F87A-3366-F5ED-3162EC4E96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E64100BE-2D86-8E9E-FEC2-0FAEE421AB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2F5D06AA-F7FB-355D-4B1C-CBFF6E3786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0D31E9C8-6895-4831-017F-41C03E9B4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34124DF5-45E6-EE48-A99F-081F1731E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86217547-8282-CB8E-E9DF-FE0FDE6E5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78608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06F17F9-683D-CA06-D002-4207F1C61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C73681E3-F163-3129-709E-C6C26CE19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4CB5FB42-60E2-7AD2-4E8A-85D7DE7DE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FAA6225F-8658-4488-BC39-DF136D516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702377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2F21220E-8F66-B01E-0CA3-B9AF74BF2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A828BD6E-9F10-1634-CECB-7320B3E39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A9EC3C0-9231-4EAF-FE5F-066A47255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872859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0C794EA-54A1-AC06-B21D-0EC5BD63C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AEAF993-3186-7F8C-59A1-9EE97F51C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50272888-1576-635F-26FC-EF6F267C01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A5F45BA7-6924-C2B8-4AA1-C9E505F0B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5832A8B8-F5C2-6539-B765-81C2EE616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7D389DF-3C59-C407-7998-5A3BEF384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908892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29A7C9-8D19-D1A8-CEC9-89E3E9242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81D62113-D644-C855-1B49-81A53FB11D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MX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E99EF17A-F9D3-E1DE-BEA2-5F08BF7841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MX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276C7815-3E67-76F0-45ED-DD1C12A24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74609B6A-E82C-18DE-E3A1-65854F937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27F393CC-E716-4F8C-F049-0334B0539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53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0257428-4DC6-6FEF-1870-FDB5EBF39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BC8DF855-DD58-30E1-FFDD-267BACA686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A0BC0B48-8F0C-765D-A4E7-68A4DB439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79C4E82-3752-778B-3952-FB92B2BE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3BA10E0-5355-0EF1-E766-074A62841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05002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6D64DA4-B696-F102-C9FC-1C9684F8F3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09DDD21-49E7-7ACF-87F1-05D045E8E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25EAFBA-E47A-9FAC-B17A-DEEB5739C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7B97D2D-81EE-4B4C-CF07-66064031A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FD411E2-90E2-6045-CABC-F64C43D4D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540845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0731"/>
            <a:ext cx="10972800" cy="444182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1" y="425451"/>
            <a:ext cx="8145137" cy="612775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0" y="5994400"/>
            <a:ext cx="10236200" cy="863600"/>
          </a:xfrm>
          <a:prstGeom prst="rect">
            <a:avLst/>
          </a:prstGeom>
        </p:spPr>
        <p:txBody>
          <a:bodyPr vert="horz" lIns="180000" tIns="0" rIns="180000" bIns="0" rtlCol="0" anchor="ctr"/>
          <a:lstStyle>
            <a:lvl1pPr eaLnBrk="0" hangingPunct="0">
              <a:defRPr sz="1000"/>
            </a:lvl1pPr>
          </a:lstStyle>
          <a:p>
            <a:pPr algn="l" fontAlgn="base">
              <a:spcBef>
                <a:spcPct val="0"/>
              </a:spcBef>
              <a:spcAft>
                <a:spcPts val="600"/>
              </a:spcAft>
              <a:defRPr/>
            </a:pPr>
            <a:endParaRPr lang="en-US">
              <a:solidFill>
                <a:srgbClr val="2A2A2A"/>
              </a:solidFill>
              <a:latin typeface="Arial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4446954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FEDA47DD-A24F-F4D2-E460-E238D6F62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MX"/>
              <a:t>Haz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23B1353-3E11-AC44-2076-B3FB4774B9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16EABF8-4FE4-2B11-C1A6-5EC7BFCCE4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95B41-4B2A-7C4F-B568-47513C400635}" type="datetimeFigureOut">
              <a:rPr lang="es-MX" smtClean="0"/>
              <a:t>07/04/24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1B1CED8-410D-B810-D8C7-44DFB19EFB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75D4DB4-470E-B799-8A76-C8061602E4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58B77-5B65-5349-91C4-48E9C0CECFD2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0916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MX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esearchgate.net/institution/Universidad_Nacional_Autonoma_de_Mexico?_tp=eyJjb250ZXh0Ijp7ImZpcnN0UGFnZSI6InByb2ZpbGUiLCJwYWdlIjoicHJvZmlsZSJ9fQ" TargetMode="External"/><Relationship Id="rId4" Type="http://schemas.openxmlformats.org/officeDocument/2006/relationships/hyperlink" Target="mailto:patricia@ibt.unam.mx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2.png"/><Relationship Id="rId5" Type="http://schemas.openxmlformats.org/officeDocument/2006/relationships/image" Target="../media/image17.png"/><Relationship Id="rId10" Type="http://schemas.openxmlformats.org/officeDocument/2006/relationships/image" Target="../media/image21.png"/><Relationship Id="rId4" Type="http://schemas.openxmlformats.org/officeDocument/2006/relationships/image" Target="../media/image16.png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7.png"/><Relationship Id="rId10" Type="http://schemas.openxmlformats.org/officeDocument/2006/relationships/image" Target="../media/image28.png"/><Relationship Id="rId4" Type="http://schemas.openxmlformats.org/officeDocument/2006/relationships/image" Target="../media/image24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1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tiff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tiff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18" Type="http://schemas.openxmlformats.org/officeDocument/2006/relationships/image" Target="../media/image74.png"/><Relationship Id="rId3" Type="http://schemas.openxmlformats.org/officeDocument/2006/relationships/image" Target="../media/image59.png"/><Relationship Id="rId21" Type="http://schemas.openxmlformats.org/officeDocument/2006/relationships/image" Target="../media/image76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17" Type="http://schemas.openxmlformats.org/officeDocument/2006/relationships/image" Target="../media/image73.png"/><Relationship Id="rId2" Type="http://schemas.openxmlformats.org/officeDocument/2006/relationships/image" Target="../media/image58.png"/><Relationship Id="rId16" Type="http://schemas.openxmlformats.org/officeDocument/2006/relationships/image" Target="../media/image72.png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png"/><Relationship Id="rId19" Type="http://schemas.openxmlformats.org/officeDocument/2006/relationships/image" Target="../media/image75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51.jpeg"/><Relationship Id="rId7" Type="http://schemas.openxmlformats.org/officeDocument/2006/relationships/image" Target="../media/image7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.xml"/><Relationship Id="rId5" Type="http://schemas.openxmlformats.org/officeDocument/2006/relationships/image" Target="../media/image52.png"/><Relationship Id="rId4" Type="http://schemas.openxmlformats.org/officeDocument/2006/relationships/image" Target="../media/image7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tiff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12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90.tiff"/><Relationship Id="rId5" Type="http://schemas.openxmlformats.org/officeDocument/2006/relationships/image" Target="../media/image84.png"/><Relationship Id="rId10" Type="http://schemas.openxmlformats.org/officeDocument/2006/relationships/image" Target="../media/image89.tiff"/><Relationship Id="rId4" Type="http://schemas.openxmlformats.org/officeDocument/2006/relationships/image" Target="../media/image83.png"/><Relationship Id="rId9" Type="http://schemas.openxmlformats.org/officeDocument/2006/relationships/image" Target="../media/image88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tiff"/><Relationship Id="rId7" Type="http://schemas.openxmlformats.org/officeDocument/2006/relationships/image" Target="../media/image9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tiff"/><Relationship Id="rId5" Type="http://schemas.openxmlformats.org/officeDocument/2006/relationships/image" Target="../media/image97.tiff"/><Relationship Id="rId4" Type="http://schemas.openxmlformats.org/officeDocument/2006/relationships/image" Target="../media/image96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3" Type="http://schemas.openxmlformats.org/officeDocument/2006/relationships/image" Target="../media/image103.jpeg"/><Relationship Id="rId7" Type="http://schemas.openxmlformats.org/officeDocument/2006/relationships/image" Target="../media/image107.png"/><Relationship Id="rId12" Type="http://schemas.openxmlformats.org/officeDocument/2006/relationships/image" Target="../media/image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png"/><Relationship Id="rId11" Type="http://schemas.openxmlformats.org/officeDocument/2006/relationships/image" Target="../media/image111.png"/><Relationship Id="rId5" Type="http://schemas.openxmlformats.org/officeDocument/2006/relationships/image" Target="../media/image105.png"/><Relationship Id="rId10" Type="http://schemas.openxmlformats.org/officeDocument/2006/relationships/image" Target="../media/image110.png"/><Relationship Id="rId4" Type="http://schemas.openxmlformats.org/officeDocument/2006/relationships/image" Target="../media/image104.png"/><Relationship Id="rId9" Type="http://schemas.openxmlformats.org/officeDocument/2006/relationships/image" Target="../media/image10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png"/><Relationship Id="rId5" Type="http://schemas.openxmlformats.org/officeDocument/2006/relationships/image" Target="../media/image11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9.png"/><Relationship Id="rId5" Type="http://schemas.openxmlformats.org/officeDocument/2006/relationships/image" Target="../media/image118.png"/><Relationship Id="rId4" Type="http://schemas.openxmlformats.org/officeDocument/2006/relationships/image" Target="../media/image117.tif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1.png"/><Relationship Id="rId4" Type="http://schemas.openxmlformats.org/officeDocument/2006/relationships/image" Target="../media/image8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4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tiff"/><Relationship Id="rId2" Type="http://schemas.openxmlformats.org/officeDocument/2006/relationships/image" Target="../media/image125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7.tif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3" Type="http://schemas.openxmlformats.org/officeDocument/2006/relationships/hyperlink" Target="https://www.marchantia.org/new-gallery" TargetMode="External"/><Relationship Id="rId7" Type="http://schemas.openxmlformats.org/officeDocument/2006/relationships/image" Target="../media/image132.emf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1.png"/><Relationship Id="rId5" Type="http://schemas.openxmlformats.org/officeDocument/2006/relationships/image" Target="../media/image130.emf"/><Relationship Id="rId4" Type="http://schemas.openxmlformats.org/officeDocument/2006/relationships/image" Target="../media/image12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pcp/pcv19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5.jpeg"/><Relationship Id="rId4" Type="http://schemas.openxmlformats.org/officeDocument/2006/relationships/image" Target="../media/image13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0.png"/><Relationship Id="rId4" Type="http://schemas.openxmlformats.org/officeDocument/2006/relationships/image" Target="../media/image13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4" Type="http://schemas.openxmlformats.org/officeDocument/2006/relationships/image" Target="../media/image1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tiff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0.png"/><Relationship Id="rId5" Type="http://schemas.openxmlformats.org/officeDocument/2006/relationships/image" Target="../media/image149.png"/><Relationship Id="rId4" Type="http://schemas.openxmlformats.org/officeDocument/2006/relationships/image" Target="../media/image148.tif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ti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9.png"/><Relationship Id="rId5" Type="http://schemas.openxmlformats.org/officeDocument/2006/relationships/image" Target="../media/image158.png"/><Relationship Id="rId4" Type="http://schemas.openxmlformats.org/officeDocument/2006/relationships/image" Target="../media/image15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7" Type="http://schemas.openxmlformats.org/officeDocument/2006/relationships/image" Target="../media/image165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4.png"/><Relationship Id="rId5" Type="http://schemas.openxmlformats.org/officeDocument/2006/relationships/image" Target="../media/image163.png"/><Relationship Id="rId4" Type="http://schemas.openxmlformats.org/officeDocument/2006/relationships/image" Target="../media/image16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png"/><Relationship Id="rId4" Type="http://schemas.openxmlformats.org/officeDocument/2006/relationships/image" Target="../media/image16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4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Imagen 10">
            <a:extLst>
              <a:ext uri="{FF2B5EF4-FFF2-40B4-BE49-F238E27FC236}">
                <a16:creationId xmlns:a16="http://schemas.microsoft.com/office/drawing/2014/main" id="{9548A4CB-D6C1-380E-3DCD-CF1814516D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026" y="3064228"/>
            <a:ext cx="3718029" cy="356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44">
            <a:extLst>
              <a:ext uri="{FF2B5EF4-FFF2-40B4-BE49-F238E27FC236}">
                <a16:creationId xmlns:a16="http://schemas.microsoft.com/office/drawing/2014/main" id="{721D4DD0-4E77-8F7C-AF48-3E2466757F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690" y="707167"/>
            <a:ext cx="9235231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80822" dir="1168242" algn="ctr" rotWithShape="0">
              <a:srgbClr val="140D0C">
                <a:alpha val="74998"/>
              </a:srgb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6600" dirty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halkboard"/>
                <a:cs typeface="Chalkboard"/>
              </a:rPr>
              <a:t>Plastid differentiation and its role as Biosensors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CA54ED-3E9D-BDA5-ED60-8134929E1471}"/>
              </a:ext>
            </a:extLst>
          </p:cNvPr>
          <p:cNvSpPr txBox="1"/>
          <p:nvPr/>
        </p:nvSpPr>
        <p:spPr>
          <a:xfrm>
            <a:off x="453060" y="5966167"/>
            <a:ext cx="51069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patricia@ibt.unam.mx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Universidad Nacional Autónoma de México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65">
            <a:extLst>
              <a:ext uri="{FF2B5EF4-FFF2-40B4-BE49-F238E27FC236}">
                <a16:creationId xmlns:a16="http://schemas.microsoft.com/office/drawing/2014/main" id="{1EDD30AF-9DA1-25B1-F59F-01E5C9127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734176"/>
            <a:ext cx="9144000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1">
            <a:extLst>
              <a:ext uri="{FF2B5EF4-FFF2-40B4-BE49-F238E27FC236}">
                <a16:creationId xmlns:a16="http://schemas.microsoft.com/office/drawing/2014/main" id="{E5A8F81A-38DB-3430-2C0E-CD042FBCF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042794" y="197621"/>
            <a:ext cx="709089" cy="688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4" name="CuadroTexto 1">
            <a:extLst>
              <a:ext uri="{FF2B5EF4-FFF2-40B4-BE49-F238E27FC236}">
                <a16:creationId xmlns:a16="http://schemas.microsoft.com/office/drawing/2014/main" id="{0588C2D9-323C-EAB5-CEDF-917980CE060A}"/>
              </a:ext>
            </a:extLst>
          </p:cNvPr>
          <p:cNvSpPr txBox="1"/>
          <p:nvPr/>
        </p:nvSpPr>
        <p:spPr>
          <a:xfrm>
            <a:off x="1411288" y="687783"/>
            <a:ext cx="8839200" cy="532453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s-MX" sz="3200" dirty="0">
                <a:latin typeface="Comic Sans MS" panose="030F0902030302020204" pitchFamily="66" charset="0"/>
              </a:rPr>
              <a:t>OUTLINE</a:t>
            </a:r>
            <a:endParaRPr lang="es-MX" sz="2800" dirty="0">
              <a:latin typeface="Comic Sans MS" panose="030F0902030302020204" pitchFamily="66" charset="0"/>
            </a:endParaRPr>
          </a:p>
          <a:p>
            <a:pPr marL="457200" indent="-457200">
              <a:buFontTx/>
              <a:buAutoNum type="arabicParenR"/>
              <a:defRPr/>
            </a:pPr>
            <a:endParaRPr lang="es-MX" sz="2800" dirty="0">
              <a:solidFill>
                <a:schemeClr val="accent3">
                  <a:lumMod val="75000"/>
                </a:schemeClr>
              </a:solidFill>
              <a:latin typeface="Comic Sans MS" panose="030F0902030302020204" pitchFamily="66" charset="0"/>
            </a:endParaRPr>
          </a:p>
          <a:p>
            <a:pPr marL="514350" indent="-514350">
              <a:buFontTx/>
              <a:buAutoNum type="arabicParenR"/>
              <a:defRPr/>
            </a:pPr>
            <a:r>
              <a:rPr lang="es-MX" sz="2800" dirty="0">
                <a:latin typeface="Comic Sans MS" panose="030F0902030302020204" pitchFamily="66" charset="0"/>
              </a:rPr>
              <a:t>Introduction</a:t>
            </a:r>
          </a:p>
          <a:p>
            <a:pPr>
              <a:defRPr/>
            </a:pPr>
            <a:endParaRPr lang="es-MX" sz="2800" dirty="0">
              <a:latin typeface="Comic Sans MS" panose="030F0902030302020204" pitchFamily="66" charset="0"/>
            </a:endParaRPr>
          </a:p>
          <a:p>
            <a:pPr>
              <a:defRPr/>
            </a:pPr>
            <a:r>
              <a:rPr lang="es-MX" sz="2800" dirty="0">
                <a:latin typeface="Comic Sans MS" panose="030F0902030302020204" pitchFamily="66" charset="0"/>
              </a:rPr>
              <a:t>2) New plastid-derived signals and their impact in plant development. The case of ACS1 derived from </a:t>
            </a:r>
            <a:r>
              <a:rPr lang="es-MX" sz="2800" i="1" dirty="0">
                <a:latin typeface="Comic Sans MS" panose="030F0902030302020204" pitchFamily="66" charset="0"/>
              </a:rPr>
              <a:t>cis</a:t>
            </a:r>
            <a:r>
              <a:rPr lang="es-MX" sz="2800" dirty="0">
                <a:latin typeface="Comic Sans MS" panose="030F0902030302020204" pitchFamily="66" charset="0"/>
              </a:rPr>
              <a:t>-carotenoids. </a:t>
            </a:r>
          </a:p>
          <a:p>
            <a:pPr>
              <a:defRPr/>
            </a:pPr>
            <a:endParaRPr lang="es-MX" sz="2800" dirty="0">
              <a:latin typeface="Comic Sans MS" panose="030F0902030302020204" pitchFamily="66" charset="0"/>
            </a:endParaRPr>
          </a:p>
          <a:p>
            <a:pPr>
              <a:defRPr/>
            </a:pPr>
            <a:r>
              <a:rPr lang="es-MX" sz="2800" dirty="0">
                <a:latin typeface="Comic Sans MS" panose="030F0902030302020204" pitchFamily="66" charset="0"/>
              </a:rPr>
              <a:t> 3) Understand the evolution of the chloroplast to nucleus communication GLK (unpublished)</a:t>
            </a:r>
          </a:p>
          <a:p>
            <a:pPr>
              <a:defRPr/>
            </a:pPr>
            <a:endParaRPr lang="es-MX" sz="2800" dirty="0">
              <a:solidFill>
                <a:srgbClr val="C00000"/>
              </a:solidFill>
              <a:latin typeface="Comic Sans MS" panose="030F0902030302020204" pitchFamily="66" charset="0"/>
            </a:endParaRPr>
          </a:p>
          <a:p>
            <a:pPr>
              <a:defRPr/>
            </a:pPr>
            <a:r>
              <a:rPr lang="es-MX" sz="2800" dirty="0">
                <a:latin typeface="Comic Sans MS" panose="030F0902030302020204" pitchFamily="66" charset="0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Imagen 12">
            <a:extLst>
              <a:ext uri="{FF2B5EF4-FFF2-40B4-BE49-F238E27FC236}">
                <a16:creationId xmlns:a16="http://schemas.microsoft.com/office/drawing/2014/main" id="{EE30593C-02B0-329E-2172-61399B840A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792" y="1497013"/>
            <a:ext cx="8207375" cy="464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Box 6">
            <a:extLst>
              <a:ext uri="{FF2B5EF4-FFF2-40B4-BE49-F238E27FC236}">
                <a16:creationId xmlns:a16="http://schemas.microsoft.com/office/drawing/2014/main" id="{140F1082-BD41-6726-EF98-4ADD6D4C75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7052" y="-13813"/>
            <a:ext cx="780343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4000" b="0" dirty="0">
                <a:latin typeface="Arial" panose="020B0604020202020204" pitchFamily="34" charset="0"/>
                <a:cs typeface="Arial" panose="020B0604020202020204" pitchFamily="34" charset="0"/>
              </a:rPr>
              <a:t>Plastid evolution</a:t>
            </a:r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83E4C4F4-6CA9-3CB6-72FA-9DF0D128E5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5229" y="1020122"/>
            <a:ext cx="3352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400" i="1" dirty="0" err="1">
                <a:solidFill>
                  <a:srgbClr val="800517"/>
                </a:solidFill>
                <a:latin typeface="Textile" charset="0"/>
              </a:rPr>
              <a:t>Archeochloroplast</a:t>
            </a:r>
            <a:endParaRPr lang="en-US" sz="2400">
              <a:solidFill>
                <a:srgbClr val="800517"/>
              </a:solidFill>
              <a:latin typeface="Textile" charset="0"/>
            </a:endParaRP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CE0B70E2-913E-09ED-20CB-E0D6C9D8E69B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9107812" y="3335018"/>
            <a:ext cx="534439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3200" i="1">
                <a:solidFill>
                  <a:srgbClr val="800517"/>
                </a:solidFill>
                <a:latin typeface="Textile" charset="0"/>
              </a:rPr>
              <a:t>Family of Diverse plastid types</a:t>
            </a:r>
            <a:endParaRPr lang="en-US" sz="3200">
              <a:solidFill>
                <a:srgbClr val="800517"/>
              </a:solidFill>
              <a:latin typeface="Textile" charset="0"/>
            </a:endParaRPr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8E58536E-68C1-D6F6-0FDA-2596AB770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3041" y="741509"/>
            <a:ext cx="483048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000" i="1">
                <a:solidFill>
                  <a:srgbClr val="800517"/>
                </a:solidFill>
                <a:latin typeface="Textile" charset="0"/>
              </a:rPr>
              <a:t>New organs and cope with environmental conditions</a:t>
            </a:r>
            <a:endParaRPr lang="en-US" sz="2000">
              <a:solidFill>
                <a:srgbClr val="800517"/>
              </a:solidFill>
              <a:latin typeface="Textile" charset="0"/>
            </a:endParaRPr>
          </a:p>
        </p:txBody>
      </p:sp>
      <p:grpSp>
        <p:nvGrpSpPr>
          <p:cNvPr id="23558" name="Group 6">
            <a:extLst>
              <a:ext uri="{FF2B5EF4-FFF2-40B4-BE49-F238E27FC236}">
                <a16:creationId xmlns:a16="http://schemas.microsoft.com/office/drawing/2014/main" id="{E7B912A9-D2AA-F8B0-8960-277B1B332738}"/>
              </a:ext>
            </a:extLst>
          </p:cNvPr>
          <p:cNvGrpSpPr>
            <a:grpSpLocks/>
          </p:cNvGrpSpPr>
          <p:nvPr/>
        </p:nvGrpSpPr>
        <p:grpSpPr bwMode="auto">
          <a:xfrm>
            <a:off x="3147391" y="5995987"/>
            <a:ext cx="6826250" cy="825500"/>
            <a:chOff x="249321" y="5267667"/>
            <a:chExt cx="5468778" cy="1383203"/>
          </a:xfrm>
        </p:grpSpPr>
        <p:cxnSp>
          <p:nvCxnSpPr>
            <p:cNvPr id="8" name="Conector recto 38">
              <a:extLst>
                <a:ext uri="{FF2B5EF4-FFF2-40B4-BE49-F238E27FC236}">
                  <a16:creationId xmlns:a16="http://schemas.microsoft.com/office/drawing/2014/main" id="{88FF468C-D9BC-4201-8D1C-EAEF3BB23CE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63752" y="5520368"/>
              <a:ext cx="4433526" cy="1130502"/>
            </a:xfrm>
            <a:prstGeom prst="line">
              <a:avLst/>
            </a:prstGeom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Conector recto 40">
              <a:extLst>
                <a:ext uri="{FF2B5EF4-FFF2-40B4-BE49-F238E27FC236}">
                  <a16:creationId xmlns:a16="http://schemas.microsoft.com/office/drawing/2014/main" id="{AB923EAD-353A-96DF-14F3-9D08B37FFA2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849257" y="5661348"/>
              <a:ext cx="306506" cy="774063"/>
            </a:xfrm>
            <a:prstGeom prst="line">
              <a:avLst/>
            </a:prstGeom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Conector recto 42">
              <a:extLst>
                <a:ext uri="{FF2B5EF4-FFF2-40B4-BE49-F238E27FC236}">
                  <a16:creationId xmlns:a16="http://schemas.microsoft.com/office/drawing/2014/main" id="{928E8D80-CC45-C6B2-A828-78A43C348FB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514413" y="5664009"/>
              <a:ext cx="239100" cy="579881"/>
            </a:xfrm>
            <a:prstGeom prst="line">
              <a:avLst/>
            </a:prstGeom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Conector recto 44">
              <a:extLst>
                <a:ext uri="{FF2B5EF4-FFF2-40B4-BE49-F238E27FC236}">
                  <a16:creationId xmlns:a16="http://schemas.microsoft.com/office/drawing/2014/main" id="{A70ED2A7-FDF1-483B-6F76-FC4631E950BF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385602" y="5645388"/>
              <a:ext cx="143715" cy="399001"/>
            </a:xfrm>
            <a:prstGeom prst="line">
              <a:avLst/>
            </a:prstGeom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Conector recto 47">
              <a:extLst>
                <a:ext uri="{FF2B5EF4-FFF2-40B4-BE49-F238E27FC236}">
                  <a16:creationId xmlns:a16="http://schemas.microsoft.com/office/drawing/2014/main" id="{0F5F7E43-59BA-FCFE-D732-F219D23E420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4247888" y="5592188"/>
              <a:ext cx="89027" cy="281961"/>
            </a:xfrm>
            <a:prstGeom prst="line">
              <a:avLst/>
            </a:prstGeom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3565" name="CuadroTexto 48">
              <a:extLst>
                <a:ext uri="{FF2B5EF4-FFF2-40B4-BE49-F238E27FC236}">
                  <a16:creationId xmlns:a16="http://schemas.microsoft.com/office/drawing/2014/main" id="{E44709DA-7702-085A-7D06-76304088512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7781" y="5267667"/>
              <a:ext cx="1717963" cy="43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s-MX" sz="1100">
                  <a:latin typeface="Arial" panose="020B0604020202020204" pitchFamily="34" charset="0"/>
                </a:rPr>
                <a:t>Bryophytes (s.s)</a:t>
              </a:r>
            </a:p>
          </p:txBody>
        </p:sp>
        <p:sp>
          <p:nvSpPr>
            <p:cNvPr id="23566" name="CuadroTexto 50">
              <a:extLst>
                <a:ext uri="{FF2B5EF4-FFF2-40B4-BE49-F238E27FC236}">
                  <a16:creationId xmlns:a16="http://schemas.microsoft.com/office/drawing/2014/main" id="{E31E665D-1224-F173-29AD-3FDE846AD3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40115" y="5279158"/>
              <a:ext cx="1254427" cy="43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s-MX" sz="1100">
                  <a:latin typeface="Arial" panose="020B0604020202020204" pitchFamily="34" charset="0"/>
                </a:rPr>
                <a:t>Chlorophyta</a:t>
              </a:r>
            </a:p>
          </p:txBody>
        </p:sp>
        <p:sp>
          <p:nvSpPr>
            <p:cNvPr id="23567" name="CuadroTexto 56">
              <a:extLst>
                <a:ext uri="{FF2B5EF4-FFF2-40B4-BE49-F238E27FC236}">
                  <a16:creationId xmlns:a16="http://schemas.microsoft.com/office/drawing/2014/main" id="{7E7C12B1-A4F3-F1EC-A233-859FEB207D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93201" y="5279158"/>
              <a:ext cx="920767" cy="43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s-MX" sz="1100">
                  <a:latin typeface="Arial" panose="020B0604020202020204" pitchFamily="34" charset="0"/>
                </a:rPr>
                <a:t>Algae</a:t>
              </a:r>
            </a:p>
          </p:txBody>
        </p:sp>
        <p:cxnSp>
          <p:nvCxnSpPr>
            <p:cNvPr id="16" name="Conector recto 69">
              <a:extLst>
                <a:ext uri="{FF2B5EF4-FFF2-40B4-BE49-F238E27FC236}">
                  <a16:creationId xmlns:a16="http://schemas.microsoft.com/office/drawing/2014/main" id="{E70104A8-6CDA-B609-29E1-310130E9EE9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97618" y="5661348"/>
              <a:ext cx="389174" cy="917703"/>
            </a:xfrm>
            <a:prstGeom prst="line">
              <a:avLst/>
            </a:prstGeom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3569" name="CuadroTexto 88">
              <a:extLst>
                <a:ext uri="{FF2B5EF4-FFF2-40B4-BE49-F238E27FC236}">
                  <a16:creationId xmlns:a16="http://schemas.microsoft.com/office/drawing/2014/main" id="{8AB2F828-4523-3C89-6463-1745C3381C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2887" y="5279157"/>
              <a:ext cx="1254427" cy="43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s-MX" sz="1100">
                  <a:latin typeface="Arial" panose="020B0604020202020204" pitchFamily="34" charset="0"/>
                </a:rPr>
                <a:t>Glaucophyta</a:t>
              </a:r>
            </a:p>
          </p:txBody>
        </p:sp>
        <p:sp>
          <p:nvSpPr>
            <p:cNvPr id="23570" name="CuadroTexto 94">
              <a:extLst>
                <a:ext uri="{FF2B5EF4-FFF2-40B4-BE49-F238E27FC236}">
                  <a16:creationId xmlns:a16="http://schemas.microsoft.com/office/drawing/2014/main" id="{7AA270F5-2202-D8BA-E250-FAE00F7407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9321" y="5284984"/>
              <a:ext cx="1254427" cy="43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s-MX" sz="1100">
                  <a:latin typeface="Arial" panose="020B0604020202020204" pitchFamily="34" charset="0"/>
                </a:rPr>
                <a:t>Rhodophyta</a:t>
              </a:r>
            </a:p>
          </p:txBody>
        </p:sp>
        <p:cxnSp>
          <p:nvCxnSpPr>
            <p:cNvPr id="19" name="Conector recto 4">
              <a:extLst>
                <a:ext uri="{FF2B5EF4-FFF2-40B4-BE49-F238E27FC236}">
                  <a16:creationId xmlns:a16="http://schemas.microsoft.com/office/drawing/2014/main" id="{8CF0377D-19AC-7DCA-B9F1-E2776F82C52A}"/>
                </a:ext>
              </a:extLst>
            </p:cNvPr>
            <p:cNvCxnSpPr>
              <a:cxnSpLocks/>
            </p:cNvCxnSpPr>
            <p:nvPr/>
          </p:nvCxnSpPr>
          <p:spPr>
            <a:xfrm>
              <a:off x="4121979" y="5725188"/>
              <a:ext cx="78852" cy="292601"/>
            </a:xfrm>
            <a:prstGeom prst="line">
              <a:avLst/>
            </a:prstGeom>
            <a:ln w="28575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3572" name="CuadroTexto 6">
              <a:extLst>
                <a:ext uri="{FF2B5EF4-FFF2-40B4-BE49-F238E27FC236}">
                  <a16:creationId xmlns:a16="http://schemas.microsoft.com/office/drawing/2014/main" id="{797F34B1-F98D-FFF5-550D-1B7EE0BAE9E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6571" y="6007093"/>
              <a:ext cx="2141528" cy="43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MX" altLang="es-MX" sz="1100">
                  <a:latin typeface="Arial" panose="020B0604020202020204" pitchFamily="34" charset="0"/>
                </a:rPr>
                <a:t>Transition to land</a:t>
              </a:r>
            </a:p>
          </p:txBody>
        </p:sp>
      </p:grpSp>
      <p:sp>
        <p:nvSpPr>
          <p:cNvPr id="23559" name="CuadroTexto 77">
            <a:extLst>
              <a:ext uri="{FF2B5EF4-FFF2-40B4-BE49-F238E27FC236}">
                <a16:creationId xmlns:a16="http://schemas.microsoft.com/office/drawing/2014/main" id="{10ACCE82-DA23-CB82-1017-A929A2490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2476" y="5867401"/>
            <a:ext cx="17176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1200">
                <a:latin typeface="Arial" panose="020B0604020202020204" pitchFamily="34" charset="0"/>
              </a:rPr>
              <a:t>Tracheophytes</a:t>
            </a: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FCF16698-E7EE-A7E4-1F44-FB06A70DC698}"/>
              </a:ext>
            </a:extLst>
          </p:cNvPr>
          <p:cNvGrpSpPr/>
          <p:nvPr/>
        </p:nvGrpSpPr>
        <p:grpSpPr>
          <a:xfrm>
            <a:off x="172195" y="1882869"/>
            <a:ext cx="5002632" cy="4834040"/>
            <a:chOff x="1355546" y="-941504"/>
            <a:chExt cx="8150851" cy="6426418"/>
          </a:xfrm>
        </p:grpSpPr>
        <p:sp>
          <p:nvSpPr>
            <p:cNvPr id="7" name="Elipse 4">
              <a:extLst>
                <a:ext uri="{FF2B5EF4-FFF2-40B4-BE49-F238E27FC236}">
                  <a16:creationId xmlns:a16="http://schemas.microsoft.com/office/drawing/2014/main" id="{67C9EE7B-66EB-D438-5E0F-982D0E04A46B}"/>
                </a:ext>
              </a:extLst>
            </p:cNvPr>
            <p:cNvSpPr/>
            <p:nvPr/>
          </p:nvSpPr>
          <p:spPr>
            <a:xfrm>
              <a:off x="1746250" y="4545014"/>
              <a:ext cx="692150" cy="407987"/>
            </a:xfrm>
            <a:prstGeom prst="ellipse">
              <a:avLst/>
            </a:prstGeom>
            <a:solidFill>
              <a:srgbClr val="97DB2C"/>
            </a:solidFill>
            <a:ln>
              <a:solidFill>
                <a:srgbClr val="608A1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ES_tradnl" sz="1400">
                <a:latin typeface="Arial"/>
                <a:cs typeface="Arial"/>
              </a:endParaRPr>
            </a:p>
          </p:txBody>
        </p:sp>
        <p:sp>
          <p:nvSpPr>
            <p:cNvPr id="13" name="Elipse 5">
              <a:extLst>
                <a:ext uri="{FF2B5EF4-FFF2-40B4-BE49-F238E27FC236}">
                  <a16:creationId xmlns:a16="http://schemas.microsoft.com/office/drawing/2014/main" id="{08DA7BC0-F729-FB35-BE67-CF39C48D1C6B}"/>
                </a:ext>
              </a:extLst>
            </p:cNvPr>
            <p:cNvSpPr/>
            <p:nvPr/>
          </p:nvSpPr>
          <p:spPr>
            <a:xfrm>
              <a:off x="1846264" y="4652963"/>
              <a:ext cx="504825" cy="203200"/>
            </a:xfrm>
            <a:prstGeom prst="ellipse">
              <a:avLst/>
            </a:prstGeom>
            <a:solidFill>
              <a:srgbClr val="97DB2C"/>
            </a:solidFill>
            <a:ln w="57150">
              <a:solidFill>
                <a:srgbClr val="608A1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ES_tradnl" sz="1400">
                <a:latin typeface="Arial"/>
                <a:cs typeface="Arial"/>
              </a:endParaRPr>
            </a:p>
          </p:txBody>
        </p:sp>
        <p:grpSp>
          <p:nvGrpSpPr>
            <p:cNvPr id="14" name="Agrupar 14">
              <a:extLst>
                <a:ext uri="{FF2B5EF4-FFF2-40B4-BE49-F238E27FC236}">
                  <a16:creationId xmlns:a16="http://schemas.microsoft.com/office/drawing/2014/main" id="{D446C9B9-6B37-BA1B-BCE1-3914897A177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60539" y="2030414"/>
              <a:ext cx="2097087" cy="1506537"/>
              <a:chOff x="820271" y="1855695"/>
              <a:chExt cx="3281082" cy="1627093"/>
            </a:xfrm>
          </p:grpSpPr>
          <p:sp>
            <p:nvSpPr>
              <p:cNvPr id="23571" name="Elipse 3">
                <a:extLst>
                  <a:ext uri="{FF2B5EF4-FFF2-40B4-BE49-F238E27FC236}">
                    <a16:creationId xmlns:a16="http://schemas.microsoft.com/office/drawing/2014/main" id="{B67C473E-C168-8134-5BD2-857D7D5E6727}"/>
                  </a:ext>
                </a:extLst>
              </p:cNvPr>
              <p:cNvSpPr/>
              <p:nvPr/>
            </p:nvSpPr>
            <p:spPr>
              <a:xfrm>
                <a:off x="820271" y="1855695"/>
                <a:ext cx="3281082" cy="1627093"/>
              </a:xfrm>
              <a:prstGeom prst="ellipse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73" name="Elipse 6">
                <a:extLst>
                  <a:ext uri="{FF2B5EF4-FFF2-40B4-BE49-F238E27FC236}">
                    <a16:creationId xmlns:a16="http://schemas.microsoft.com/office/drawing/2014/main" id="{24FF227F-3D32-2DD6-A6F7-FC4FAC47CB18}"/>
                  </a:ext>
                </a:extLst>
              </p:cNvPr>
              <p:cNvSpPr/>
              <p:nvPr/>
            </p:nvSpPr>
            <p:spPr>
              <a:xfrm>
                <a:off x="974266" y="2339193"/>
                <a:ext cx="2310869" cy="498929"/>
              </a:xfrm>
              <a:prstGeom prst="ellipse">
                <a:avLst/>
              </a:prstGeom>
              <a:solidFill>
                <a:srgbClr val="6BA4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s-ES_tradnl" sz="1000" err="1">
                    <a:solidFill>
                      <a:schemeClr val="bg1"/>
                    </a:solidFill>
                    <a:latin typeface="Arial"/>
                    <a:cs typeface="Arial"/>
                  </a:rPr>
                  <a:t>Nucleus</a:t>
                </a:r>
                <a:endParaRPr lang="es-ES_tradnl" sz="1000">
                  <a:solidFill>
                    <a:schemeClr val="bg1"/>
                  </a:solidFill>
                  <a:latin typeface="Arial"/>
                  <a:cs typeface="Arial"/>
                </a:endParaRPr>
              </a:p>
            </p:txBody>
          </p:sp>
          <p:sp>
            <p:nvSpPr>
              <p:cNvPr id="23574" name="Elipse 7">
                <a:extLst>
                  <a:ext uri="{FF2B5EF4-FFF2-40B4-BE49-F238E27FC236}">
                    <a16:creationId xmlns:a16="http://schemas.microsoft.com/office/drawing/2014/main" id="{FB2DE0A1-F2C8-600E-5C01-F783BB1669BC}"/>
                  </a:ext>
                </a:extLst>
              </p:cNvPr>
              <p:cNvSpPr/>
              <p:nvPr/>
            </p:nvSpPr>
            <p:spPr>
              <a:xfrm>
                <a:off x="2223610" y="2030578"/>
                <a:ext cx="335312" cy="66866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75" name="Elipse 8">
                <a:extLst>
                  <a:ext uri="{FF2B5EF4-FFF2-40B4-BE49-F238E27FC236}">
                    <a16:creationId xmlns:a16="http://schemas.microsoft.com/office/drawing/2014/main" id="{0C49BF74-5BB5-2E6D-29C0-C9DF9047CFD9}"/>
                  </a:ext>
                </a:extLst>
              </p:cNvPr>
              <p:cNvSpPr/>
              <p:nvPr/>
            </p:nvSpPr>
            <p:spPr>
              <a:xfrm>
                <a:off x="2802333" y="2250038"/>
                <a:ext cx="335310" cy="66866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76" name="Elipse 9">
                <a:extLst>
                  <a:ext uri="{FF2B5EF4-FFF2-40B4-BE49-F238E27FC236}">
                    <a16:creationId xmlns:a16="http://schemas.microsoft.com/office/drawing/2014/main" id="{A25B05A8-78AD-96E6-29CB-1D8F63EBAF77}"/>
                  </a:ext>
                </a:extLst>
              </p:cNvPr>
              <p:cNvSpPr/>
              <p:nvPr/>
            </p:nvSpPr>
            <p:spPr>
              <a:xfrm>
                <a:off x="2802333" y="2250038"/>
                <a:ext cx="335310" cy="66866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77" name="Elipse 10">
                <a:extLst>
                  <a:ext uri="{FF2B5EF4-FFF2-40B4-BE49-F238E27FC236}">
                    <a16:creationId xmlns:a16="http://schemas.microsoft.com/office/drawing/2014/main" id="{F2306598-76EF-BD64-F256-918B15794399}"/>
                  </a:ext>
                </a:extLst>
              </p:cNvPr>
              <p:cNvSpPr/>
              <p:nvPr/>
            </p:nvSpPr>
            <p:spPr>
              <a:xfrm>
                <a:off x="3065615" y="2803832"/>
                <a:ext cx="335310" cy="66867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78" name="Elipse 11">
                <a:extLst>
                  <a:ext uri="{FF2B5EF4-FFF2-40B4-BE49-F238E27FC236}">
                    <a16:creationId xmlns:a16="http://schemas.microsoft.com/office/drawing/2014/main" id="{E63A81CB-C654-BF22-C56B-A3F34A469486}"/>
                  </a:ext>
                </a:extLst>
              </p:cNvPr>
              <p:cNvSpPr/>
              <p:nvPr/>
            </p:nvSpPr>
            <p:spPr>
              <a:xfrm flipV="1">
                <a:off x="1602663" y="3028437"/>
                <a:ext cx="335312" cy="102872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</p:grpSp>
        <p:cxnSp>
          <p:nvCxnSpPr>
            <p:cNvPr id="15" name="Conector curvado 13">
              <a:extLst>
                <a:ext uri="{FF2B5EF4-FFF2-40B4-BE49-F238E27FC236}">
                  <a16:creationId xmlns:a16="http://schemas.microsoft.com/office/drawing/2014/main" id="{E3F93C06-3EF9-1C45-54FB-60D4C71DFCF4}"/>
                </a:ext>
              </a:extLst>
            </p:cNvPr>
            <p:cNvCxnSpPr/>
            <p:nvPr/>
          </p:nvCxnSpPr>
          <p:spPr>
            <a:xfrm rot="5400000" flipH="1" flipV="1">
              <a:off x="2156619" y="3550444"/>
              <a:ext cx="1168400" cy="868362"/>
            </a:xfrm>
            <a:prstGeom prst="curvedConnector3">
              <a:avLst>
                <a:gd name="adj1" fmla="val 50000"/>
              </a:avLst>
            </a:prstGeom>
            <a:ln w="57150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Agrupar 17">
              <a:extLst>
                <a:ext uri="{FF2B5EF4-FFF2-40B4-BE49-F238E27FC236}">
                  <a16:creationId xmlns:a16="http://schemas.microsoft.com/office/drawing/2014/main" id="{1D5312C1-1961-A92D-C930-F913C33C96A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91051" y="2192338"/>
              <a:ext cx="1762125" cy="1160462"/>
              <a:chOff x="820271" y="1855695"/>
              <a:chExt cx="3281082" cy="1627093"/>
            </a:xfrm>
          </p:grpSpPr>
          <p:sp>
            <p:nvSpPr>
              <p:cNvPr id="23557" name="Elipse 18">
                <a:extLst>
                  <a:ext uri="{FF2B5EF4-FFF2-40B4-BE49-F238E27FC236}">
                    <a16:creationId xmlns:a16="http://schemas.microsoft.com/office/drawing/2014/main" id="{1A61C98B-7CBD-6004-32CF-D56E35BD339E}"/>
                  </a:ext>
                </a:extLst>
              </p:cNvPr>
              <p:cNvSpPr/>
              <p:nvPr/>
            </p:nvSpPr>
            <p:spPr>
              <a:xfrm>
                <a:off x="820271" y="1855695"/>
                <a:ext cx="3281082" cy="1627093"/>
              </a:xfrm>
              <a:prstGeom prst="ellipse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60" name="Elipse 19">
                <a:extLst>
                  <a:ext uri="{FF2B5EF4-FFF2-40B4-BE49-F238E27FC236}">
                    <a16:creationId xmlns:a16="http://schemas.microsoft.com/office/drawing/2014/main" id="{39B7E39A-A417-1C08-6309-47A09C1BB85F}"/>
                  </a:ext>
                </a:extLst>
              </p:cNvPr>
              <p:cNvSpPr/>
              <p:nvPr/>
            </p:nvSpPr>
            <p:spPr>
              <a:xfrm>
                <a:off x="929639" y="2289133"/>
                <a:ext cx="2681257" cy="449820"/>
              </a:xfrm>
              <a:prstGeom prst="ellipse">
                <a:avLst/>
              </a:prstGeom>
              <a:solidFill>
                <a:srgbClr val="6BA4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s-ES_tradnl" sz="900" err="1">
                    <a:latin typeface="Arial"/>
                    <a:cs typeface="Arial"/>
                  </a:rPr>
                  <a:t>Nucleus</a:t>
                </a:r>
                <a:endParaRPr lang="es-ES_tradnl" sz="900">
                  <a:latin typeface="Arial"/>
                  <a:cs typeface="Arial"/>
                </a:endParaRPr>
              </a:p>
            </p:txBody>
          </p:sp>
          <p:sp>
            <p:nvSpPr>
              <p:cNvPr id="23561" name="Elipse 20">
                <a:extLst>
                  <a:ext uri="{FF2B5EF4-FFF2-40B4-BE49-F238E27FC236}">
                    <a16:creationId xmlns:a16="http://schemas.microsoft.com/office/drawing/2014/main" id="{044089FB-D54C-4F79-5AC2-47F27B6C5EA6}"/>
                  </a:ext>
                </a:extLst>
              </p:cNvPr>
              <p:cNvSpPr/>
              <p:nvPr/>
            </p:nvSpPr>
            <p:spPr>
              <a:xfrm>
                <a:off x="2224339" y="2031536"/>
                <a:ext cx="334019" cy="66775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62" name="Elipse 21">
                <a:extLst>
                  <a:ext uri="{FF2B5EF4-FFF2-40B4-BE49-F238E27FC236}">
                    <a16:creationId xmlns:a16="http://schemas.microsoft.com/office/drawing/2014/main" id="{8AE98C5C-D7DA-6522-3C3E-8D4E3DC2F94F}"/>
                  </a:ext>
                </a:extLst>
              </p:cNvPr>
              <p:cNvSpPr/>
              <p:nvPr/>
            </p:nvSpPr>
            <p:spPr>
              <a:xfrm>
                <a:off x="2800744" y="2249669"/>
                <a:ext cx="336976" cy="66775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63" name="Elipse 22">
                <a:extLst>
                  <a:ext uri="{FF2B5EF4-FFF2-40B4-BE49-F238E27FC236}">
                    <a16:creationId xmlns:a16="http://schemas.microsoft.com/office/drawing/2014/main" id="{8E6D8F79-20C5-5E4A-DC7D-5E832FF0B606}"/>
                  </a:ext>
                </a:extLst>
              </p:cNvPr>
              <p:cNvSpPr/>
              <p:nvPr/>
            </p:nvSpPr>
            <p:spPr>
              <a:xfrm>
                <a:off x="2800744" y="2249669"/>
                <a:ext cx="336976" cy="66775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64" name="Elipse 23">
                <a:extLst>
                  <a:ext uri="{FF2B5EF4-FFF2-40B4-BE49-F238E27FC236}">
                    <a16:creationId xmlns:a16="http://schemas.microsoft.com/office/drawing/2014/main" id="{3B57BFC9-D53D-C0A9-CF2A-9B0E343644C0}"/>
                  </a:ext>
                </a:extLst>
              </p:cNvPr>
              <p:cNvSpPr/>
              <p:nvPr/>
            </p:nvSpPr>
            <p:spPr>
              <a:xfrm>
                <a:off x="3569286" y="2803906"/>
                <a:ext cx="336976" cy="66775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68" name="Elipse 24">
                <a:extLst>
                  <a:ext uri="{FF2B5EF4-FFF2-40B4-BE49-F238E27FC236}">
                    <a16:creationId xmlns:a16="http://schemas.microsoft.com/office/drawing/2014/main" id="{ED03EDC9-A609-6773-1965-4D1303EF7A23}"/>
                  </a:ext>
                </a:extLst>
              </p:cNvPr>
              <p:cNvSpPr/>
              <p:nvPr/>
            </p:nvSpPr>
            <p:spPr>
              <a:xfrm flipV="1">
                <a:off x="1777992" y="2881809"/>
                <a:ext cx="236474" cy="82357"/>
              </a:xfrm>
              <a:prstGeom prst="ellipse">
                <a:avLst/>
              </a:prstGeom>
              <a:solidFill>
                <a:srgbClr val="B46313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</p:grpSp>
        <p:grpSp>
          <p:nvGrpSpPr>
            <p:cNvPr id="18" name="Agrupar 39">
              <a:extLst>
                <a:ext uri="{FF2B5EF4-FFF2-40B4-BE49-F238E27FC236}">
                  <a16:creationId xmlns:a16="http://schemas.microsoft.com/office/drawing/2014/main" id="{24E387F0-4A8E-B666-4D45-D4F55B2B81F9}"/>
                </a:ext>
              </a:extLst>
            </p:cNvPr>
            <p:cNvGrpSpPr/>
            <p:nvPr/>
          </p:nvGrpSpPr>
          <p:grpSpPr>
            <a:xfrm>
              <a:off x="5329947" y="2763047"/>
              <a:ext cx="512657" cy="246330"/>
              <a:chOff x="5647714" y="2970240"/>
              <a:chExt cx="914396" cy="408971"/>
            </a:xfrm>
            <a:solidFill>
              <a:srgbClr val="97DB2C"/>
            </a:solidFill>
          </p:grpSpPr>
          <p:sp>
            <p:nvSpPr>
              <p:cNvPr id="58" name="Elipse 40">
                <a:extLst>
                  <a:ext uri="{FF2B5EF4-FFF2-40B4-BE49-F238E27FC236}">
                    <a16:creationId xmlns:a16="http://schemas.microsoft.com/office/drawing/2014/main" id="{5425745D-B087-0CFD-4F24-11D83F22829D}"/>
                  </a:ext>
                </a:extLst>
              </p:cNvPr>
              <p:cNvSpPr/>
              <p:nvPr/>
            </p:nvSpPr>
            <p:spPr>
              <a:xfrm>
                <a:off x="5647714" y="2970240"/>
                <a:ext cx="914396" cy="408971"/>
              </a:xfrm>
              <a:prstGeom prst="ellipse">
                <a:avLst/>
              </a:prstGeom>
              <a:grpFill/>
              <a:ln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59" name="Elipse 41">
                <a:extLst>
                  <a:ext uri="{FF2B5EF4-FFF2-40B4-BE49-F238E27FC236}">
                    <a16:creationId xmlns:a16="http://schemas.microsoft.com/office/drawing/2014/main" id="{E8C1D748-C718-7D1C-DD50-EB903A8A0E78}"/>
                  </a:ext>
                </a:extLst>
              </p:cNvPr>
              <p:cNvSpPr/>
              <p:nvPr/>
            </p:nvSpPr>
            <p:spPr>
              <a:xfrm>
                <a:off x="5782185" y="3029142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60" name="Elipse 42">
                <a:extLst>
                  <a:ext uri="{FF2B5EF4-FFF2-40B4-BE49-F238E27FC236}">
                    <a16:creationId xmlns:a16="http://schemas.microsoft.com/office/drawing/2014/main" id="{53E27FBC-196D-8F0A-BEF5-41D2568F3A10}"/>
                  </a:ext>
                </a:extLst>
              </p:cNvPr>
              <p:cNvSpPr/>
              <p:nvPr/>
            </p:nvSpPr>
            <p:spPr>
              <a:xfrm>
                <a:off x="5759774" y="3141201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61" name="Elipse 43">
                <a:extLst>
                  <a:ext uri="{FF2B5EF4-FFF2-40B4-BE49-F238E27FC236}">
                    <a16:creationId xmlns:a16="http://schemas.microsoft.com/office/drawing/2014/main" id="{C36196DF-92F5-7541-6B4D-360B8ED9AD4F}"/>
                  </a:ext>
                </a:extLst>
              </p:cNvPr>
              <p:cNvSpPr/>
              <p:nvPr/>
            </p:nvSpPr>
            <p:spPr>
              <a:xfrm>
                <a:off x="5737363" y="3253260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62" name="Elipse 44">
                <a:extLst>
                  <a:ext uri="{FF2B5EF4-FFF2-40B4-BE49-F238E27FC236}">
                    <a16:creationId xmlns:a16="http://schemas.microsoft.com/office/drawing/2014/main" id="{BD41C48A-09C9-C8A1-9B7B-60D71544364C}"/>
                  </a:ext>
                </a:extLst>
              </p:cNvPr>
              <p:cNvSpPr/>
              <p:nvPr/>
            </p:nvSpPr>
            <p:spPr>
              <a:xfrm>
                <a:off x="6199044" y="3163614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63" name="Elipse 45">
                <a:extLst>
                  <a:ext uri="{FF2B5EF4-FFF2-40B4-BE49-F238E27FC236}">
                    <a16:creationId xmlns:a16="http://schemas.microsoft.com/office/drawing/2014/main" id="{C5E12B43-34CB-AC66-3B3B-64E977415B3E}"/>
                  </a:ext>
                </a:extLst>
              </p:cNvPr>
              <p:cNvSpPr/>
              <p:nvPr/>
            </p:nvSpPr>
            <p:spPr>
              <a:xfrm>
                <a:off x="6136292" y="3033627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23552" name="Elipse 46">
                <a:extLst>
                  <a:ext uri="{FF2B5EF4-FFF2-40B4-BE49-F238E27FC236}">
                    <a16:creationId xmlns:a16="http://schemas.microsoft.com/office/drawing/2014/main" id="{EC2A94BE-97BB-F187-8A9C-1501BFE5B402}"/>
                  </a:ext>
                </a:extLst>
              </p:cNvPr>
              <p:cNvSpPr/>
              <p:nvPr/>
            </p:nvSpPr>
            <p:spPr>
              <a:xfrm>
                <a:off x="6118362" y="3284637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cxnSp>
            <p:nvCxnSpPr>
              <p:cNvPr id="23554" name="Conector recto 47">
                <a:extLst>
                  <a:ext uri="{FF2B5EF4-FFF2-40B4-BE49-F238E27FC236}">
                    <a16:creationId xmlns:a16="http://schemas.microsoft.com/office/drawing/2014/main" id="{A46713A9-30B6-7C39-FC4C-6DCF994EC864}"/>
                  </a:ext>
                </a:extLst>
              </p:cNvPr>
              <p:cNvCxnSpPr>
                <a:stCxn id="60" idx="6"/>
                <a:endCxn id="62" idx="1"/>
              </p:cNvCxnSpPr>
              <p:nvPr/>
            </p:nvCxnSpPr>
            <p:spPr>
              <a:xfrm>
                <a:off x="6072634" y="3167763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55" name="Conector recto 48">
                <a:extLst>
                  <a:ext uri="{FF2B5EF4-FFF2-40B4-BE49-F238E27FC236}">
                    <a16:creationId xmlns:a16="http://schemas.microsoft.com/office/drawing/2014/main" id="{594A9762-65AE-60E1-A345-0897F6DC36FA}"/>
                  </a:ext>
                </a:extLst>
              </p:cNvPr>
              <p:cNvCxnSpPr/>
              <p:nvPr/>
            </p:nvCxnSpPr>
            <p:spPr>
              <a:xfrm>
                <a:off x="6023329" y="3293269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56" name="Conector recto 49">
                <a:extLst>
                  <a:ext uri="{FF2B5EF4-FFF2-40B4-BE49-F238E27FC236}">
                    <a16:creationId xmlns:a16="http://schemas.microsoft.com/office/drawing/2014/main" id="{4768A37C-CB5A-6C66-6B83-A913046F5DB3}"/>
                  </a:ext>
                </a:extLst>
              </p:cNvPr>
              <p:cNvCxnSpPr/>
              <p:nvPr/>
            </p:nvCxnSpPr>
            <p:spPr>
              <a:xfrm>
                <a:off x="5974024" y="3028812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CuadroTexto 101">
              <a:extLst>
                <a:ext uri="{FF2B5EF4-FFF2-40B4-BE49-F238E27FC236}">
                  <a16:creationId xmlns:a16="http://schemas.microsoft.com/office/drawing/2014/main" id="{CECC2C9F-1B75-D2FC-BC58-C234DAB4EA4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55546" y="5037137"/>
              <a:ext cx="2118688" cy="3682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n-US" sz="1200" err="1">
                  <a:latin typeface="Arial" panose="020B0604020202020204" pitchFamily="34" charset="0"/>
                </a:rPr>
                <a:t>Cyanobacterium</a:t>
              </a:r>
              <a:endParaRPr lang="es-ES_tradnl" altLang="en-US" sz="1200">
                <a:latin typeface="Arial" panose="020B0604020202020204" pitchFamily="34" charset="0"/>
              </a:endParaRPr>
            </a:p>
          </p:txBody>
        </p:sp>
        <p:sp>
          <p:nvSpPr>
            <p:cNvPr id="21" name="CuadroTexto 102">
              <a:extLst>
                <a:ext uri="{FF2B5EF4-FFF2-40B4-BE49-F238E27FC236}">
                  <a16:creationId xmlns:a16="http://schemas.microsoft.com/office/drawing/2014/main" id="{8F076896-4611-6462-F6F9-29C7BDEAF8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94503" y="1306760"/>
              <a:ext cx="1466236" cy="6137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n-US" sz="1200" err="1">
                  <a:latin typeface="Arial" panose="020B0604020202020204" pitchFamily="34" charset="0"/>
                </a:rPr>
                <a:t>Eucaryote</a:t>
              </a:r>
              <a:r>
                <a:rPr lang="es-ES" altLang="en-US" sz="1200">
                  <a:latin typeface="Arial" panose="020B0604020202020204" pitchFamily="34" charset="0"/>
                </a:rPr>
                <a:t> </a:t>
              </a:r>
              <a:r>
                <a:rPr lang="es-ES" altLang="en-US" sz="1200" err="1">
                  <a:latin typeface="Arial" panose="020B0604020202020204" pitchFamily="34" charset="0"/>
                </a:rPr>
                <a:t>ancestor</a:t>
              </a:r>
              <a:endParaRPr lang="es-ES_tradnl" altLang="en-US" sz="1200">
                <a:latin typeface="Arial" panose="020B0604020202020204" pitchFamily="34" charset="0"/>
              </a:endParaRPr>
            </a:p>
          </p:txBody>
        </p:sp>
        <p:sp>
          <p:nvSpPr>
            <p:cNvPr id="22" name="CuadroTexto 104">
              <a:extLst>
                <a:ext uri="{FF2B5EF4-FFF2-40B4-BE49-F238E27FC236}">
                  <a16:creationId xmlns:a16="http://schemas.microsoft.com/office/drawing/2014/main" id="{F6E289FC-4605-28CE-2857-33DC66D2ED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32176" y="1682751"/>
              <a:ext cx="1215397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n-US" sz="1200">
                  <a:latin typeface="Arial" panose="020B0604020202020204" pitchFamily="34" charset="0"/>
                </a:rPr>
                <a:t>Endosymbiosis</a:t>
              </a:r>
              <a:endParaRPr lang="es-ES_tradnl" altLang="en-US" sz="1200">
                <a:latin typeface="Arial" panose="020B0604020202020204" pitchFamily="34" charset="0"/>
              </a:endParaRPr>
            </a:p>
          </p:txBody>
        </p:sp>
        <p:cxnSp>
          <p:nvCxnSpPr>
            <p:cNvPr id="23" name="Conector recto de flecha 106">
              <a:extLst>
                <a:ext uri="{FF2B5EF4-FFF2-40B4-BE49-F238E27FC236}">
                  <a16:creationId xmlns:a16="http://schemas.microsoft.com/office/drawing/2014/main" id="{3A583E45-35E4-B9DE-CC20-967CC10CD497}"/>
                </a:ext>
              </a:extLst>
            </p:cNvPr>
            <p:cNvCxnSpPr/>
            <p:nvPr/>
          </p:nvCxnSpPr>
          <p:spPr>
            <a:xfrm>
              <a:off x="3929063" y="2794000"/>
              <a:ext cx="550862" cy="0"/>
            </a:xfrm>
            <a:prstGeom prst="straightConnector1">
              <a:avLst/>
            </a:prstGeom>
            <a:ln w="57150">
              <a:solidFill>
                <a:srgbClr val="FAB10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Conector recto de flecha 137">
              <a:extLst>
                <a:ext uri="{FF2B5EF4-FFF2-40B4-BE49-F238E27FC236}">
                  <a16:creationId xmlns:a16="http://schemas.microsoft.com/office/drawing/2014/main" id="{41DF1DAB-F08B-37DF-599A-339B5C55387B}"/>
                </a:ext>
              </a:extLst>
            </p:cNvPr>
            <p:cNvCxnSpPr/>
            <p:nvPr/>
          </p:nvCxnSpPr>
          <p:spPr>
            <a:xfrm>
              <a:off x="6378576" y="2813050"/>
              <a:ext cx="550863" cy="0"/>
            </a:xfrm>
            <a:prstGeom prst="straightConnector1">
              <a:avLst/>
            </a:prstGeom>
            <a:ln w="57150">
              <a:solidFill>
                <a:srgbClr val="FAB10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CuadroTexto 165">
              <a:extLst>
                <a:ext uri="{FF2B5EF4-FFF2-40B4-BE49-F238E27FC236}">
                  <a16:creationId xmlns:a16="http://schemas.microsoft.com/office/drawing/2014/main" id="{399EA7D6-C7C8-96F6-A397-EF0364D8C6E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54881" y="-941504"/>
              <a:ext cx="3451516" cy="6137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" altLang="en-US" sz="1200" err="1">
                  <a:latin typeface="Arial" panose="020B0604020202020204" pitchFamily="34" charset="0"/>
                </a:rPr>
                <a:t>Photosynthetic</a:t>
              </a:r>
              <a:r>
                <a:rPr lang="es-ES" altLang="en-US" sz="1200">
                  <a:latin typeface="Arial" panose="020B0604020202020204" pitchFamily="34" charset="0"/>
                </a:rPr>
                <a:t> </a:t>
              </a:r>
              <a:r>
                <a:rPr lang="es-ES" altLang="en-US" sz="1200" err="1">
                  <a:latin typeface="Arial" panose="020B0604020202020204" pitchFamily="34" charset="0"/>
                </a:rPr>
                <a:t>Eukaryote</a:t>
              </a:r>
              <a:endParaRPr lang="es-ES" altLang="en-US" sz="1200">
                <a:latin typeface="Arial" panose="020B0604020202020204" pitchFamily="34" charset="0"/>
              </a:endParaRP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" altLang="en-US" sz="1200" err="1">
                  <a:latin typeface="Arial" panose="020B0604020202020204" pitchFamily="34" charset="0"/>
                </a:rPr>
                <a:t>Archeplastida</a:t>
              </a:r>
              <a:endParaRPr lang="es-ES_tradnl" altLang="en-US" sz="1200">
                <a:latin typeface="Arial" panose="020B0604020202020204" pitchFamily="34" charset="0"/>
              </a:endParaRPr>
            </a:p>
          </p:txBody>
        </p:sp>
        <p:grpSp>
          <p:nvGrpSpPr>
            <p:cNvPr id="26" name="Agrupar 113">
              <a:extLst>
                <a:ext uri="{FF2B5EF4-FFF2-40B4-BE49-F238E27FC236}">
                  <a16:creationId xmlns:a16="http://schemas.microsoft.com/office/drawing/2014/main" id="{B4B87C03-9945-5269-7F5C-37C95F08FF1B}"/>
                </a:ext>
              </a:extLst>
            </p:cNvPr>
            <p:cNvGrpSpPr/>
            <p:nvPr/>
          </p:nvGrpSpPr>
          <p:grpSpPr>
            <a:xfrm>
              <a:off x="5181600" y="3048001"/>
              <a:ext cx="461254" cy="266177"/>
              <a:chOff x="5647714" y="2970240"/>
              <a:chExt cx="914396" cy="408971"/>
            </a:xfrm>
            <a:solidFill>
              <a:srgbClr val="97DB2C"/>
            </a:solidFill>
          </p:grpSpPr>
          <p:sp>
            <p:nvSpPr>
              <p:cNvPr id="48" name="Elipse 114">
                <a:extLst>
                  <a:ext uri="{FF2B5EF4-FFF2-40B4-BE49-F238E27FC236}">
                    <a16:creationId xmlns:a16="http://schemas.microsoft.com/office/drawing/2014/main" id="{C5E6B774-7825-366A-7075-D3FAED7F1DBF}"/>
                  </a:ext>
                </a:extLst>
              </p:cNvPr>
              <p:cNvSpPr/>
              <p:nvPr/>
            </p:nvSpPr>
            <p:spPr>
              <a:xfrm>
                <a:off x="5647714" y="2970240"/>
                <a:ext cx="914396" cy="408971"/>
              </a:xfrm>
              <a:prstGeom prst="ellipse">
                <a:avLst/>
              </a:prstGeom>
              <a:grpFill/>
              <a:ln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49" name="Elipse 115">
                <a:extLst>
                  <a:ext uri="{FF2B5EF4-FFF2-40B4-BE49-F238E27FC236}">
                    <a16:creationId xmlns:a16="http://schemas.microsoft.com/office/drawing/2014/main" id="{30018B5F-2716-F7FC-B447-B52A07631AE2}"/>
                  </a:ext>
                </a:extLst>
              </p:cNvPr>
              <p:cNvSpPr/>
              <p:nvPr/>
            </p:nvSpPr>
            <p:spPr>
              <a:xfrm>
                <a:off x="5782185" y="3029142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50" name="Elipse 116">
                <a:extLst>
                  <a:ext uri="{FF2B5EF4-FFF2-40B4-BE49-F238E27FC236}">
                    <a16:creationId xmlns:a16="http://schemas.microsoft.com/office/drawing/2014/main" id="{B32DA0F6-6821-3E69-43F2-8592D361304E}"/>
                  </a:ext>
                </a:extLst>
              </p:cNvPr>
              <p:cNvSpPr/>
              <p:nvPr/>
            </p:nvSpPr>
            <p:spPr>
              <a:xfrm>
                <a:off x="5759774" y="3141201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51" name="Elipse 117">
                <a:extLst>
                  <a:ext uri="{FF2B5EF4-FFF2-40B4-BE49-F238E27FC236}">
                    <a16:creationId xmlns:a16="http://schemas.microsoft.com/office/drawing/2014/main" id="{B842465D-D149-FCFC-E181-25D2AF7528A5}"/>
                  </a:ext>
                </a:extLst>
              </p:cNvPr>
              <p:cNvSpPr/>
              <p:nvPr/>
            </p:nvSpPr>
            <p:spPr>
              <a:xfrm>
                <a:off x="5737363" y="3253260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52" name="Elipse 118">
                <a:extLst>
                  <a:ext uri="{FF2B5EF4-FFF2-40B4-BE49-F238E27FC236}">
                    <a16:creationId xmlns:a16="http://schemas.microsoft.com/office/drawing/2014/main" id="{17BA8038-5491-DFAB-DF9F-A2015B904AEE}"/>
                  </a:ext>
                </a:extLst>
              </p:cNvPr>
              <p:cNvSpPr/>
              <p:nvPr/>
            </p:nvSpPr>
            <p:spPr>
              <a:xfrm>
                <a:off x="6199044" y="3163614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53" name="Elipse 119">
                <a:extLst>
                  <a:ext uri="{FF2B5EF4-FFF2-40B4-BE49-F238E27FC236}">
                    <a16:creationId xmlns:a16="http://schemas.microsoft.com/office/drawing/2014/main" id="{441A29CF-5847-EF66-B844-3F63D75EC544}"/>
                  </a:ext>
                </a:extLst>
              </p:cNvPr>
              <p:cNvSpPr/>
              <p:nvPr/>
            </p:nvSpPr>
            <p:spPr>
              <a:xfrm>
                <a:off x="6136292" y="3033627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54" name="Elipse 120">
                <a:extLst>
                  <a:ext uri="{FF2B5EF4-FFF2-40B4-BE49-F238E27FC236}">
                    <a16:creationId xmlns:a16="http://schemas.microsoft.com/office/drawing/2014/main" id="{D533FED8-33A7-758A-7753-A5C8EF08D2A5}"/>
                  </a:ext>
                </a:extLst>
              </p:cNvPr>
              <p:cNvSpPr/>
              <p:nvPr/>
            </p:nvSpPr>
            <p:spPr>
              <a:xfrm>
                <a:off x="6118362" y="3284637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cxnSp>
            <p:nvCxnSpPr>
              <p:cNvPr id="55" name="Conector recto 128">
                <a:extLst>
                  <a:ext uri="{FF2B5EF4-FFF2-40B4-BE49-F238E27FC236}">
                    <a16:creationId xmlns:a16="http://schemas.microsoft.com/office/drawing/2014/main" id="{67051441-15AD-610B-5C52-05213750031A}"/>
                  </a:ext>
                </a:extLst>
              </p:cNvPr>
              <p:cNvCxnSpPr>
                <a:stCxn id="50" idx="6"/>
                <a:endCxn id="52" idx="1"/>
              </p:cNvCxnSpPr>
              <p:nvPr/>
            </p:nvCxnSpPr>
            <p:spPr>
              <a:xfrm>
                <a:off x="6072634" y="3167763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Conector recto 129">
                <a:extLst>
                  <a:ext uri="{FF2B5EF4-FFF2-40B4-BE49-F238E27FC236}">
                    <a16:creationId xmlns:a16="http://schemas.microsoft.com/office/drawing/2014/main" id="{B43604CB-2F40-08F0-6F16-6F1144650213}"/>
                  </a:ext>
                </a:extLst>
              </p:cNvPr>
              <p:cNvCxnSpPr/>
              <p:nvPr/>
            </p:nvCxnSpPr>
            <p:spPr>
              <a:xfrm>
                <a:off x="6023329" y="3293269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Conector recto 131">
                <a:extLst>
                  <a:ext uri="{FF2B5EF4-FFF2-40B4-BE49-F238E27FC236}">
                    <a16:creationId xmlns:a16="http://schemas.microsoft.com/office/drawing/2014/main" id="{C7119246-BD95-DEC9-55BB-B353B320BF96}"/>
                  </a:ext>
                </a:extLst>
              </p:cNvPr>
              <p:cNvCxnSpPr/>
              <p:nvPr/>
            </p:nvCxnSpPr>
            <p:spPr>
              <a:xfrm>
                <a:off x="5974024" y="3028812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Agrupar 132">
              <a:extLst>
                <a:ext uri="{FF2B5EF4-FFF2-40B4-BE49-F238E27FC236}">
                  <a16:creationId xmlns:a16="http://schemas.microsoft.com/office/drawing/2014/main" id="{EE02B923-14B1-FD26-C503-5594BEFD7667}"/>
                </a:ext>
              </a:extLst>
            </p:cNvPr>
            <p:cNvGrpSpPr/>
            <p:nvPr/>
          </p:nvGrpSpPr>
          <p:grpSpPr>
            <a:xfrm>
              <a:off x="5791200" y="2514600"/>
              <a:ext cx="457200" cy="228600"/>
              <a:chOff x="5647714" y="2970240"/>
              <a:chExt cx="914396" cy="408971"/>
            </a:xfrm>
            <a:solidFill>
              <a:srgbClr val="97DB2C"/>
            </a:solidFill>
          </p:grpSpPr>
          <p:sp>
            <p:nvSpPr>
              <p:cNvPr id="38" name="Elipse 133">
                <a:extLst>
                  <a:ext uri="{FF2B5EF4-FFF2-40B4-BE49-F238E27FC236}">
                    <a16:creationId xmlns:a16="http://schemas.microsoft.com/office/drawing/2014/main" id="{769E14C8-B36E-8174-A909-AA56B1286394}"/>
                  </a:ext>
                </a:extLst>
              </p:cNvPr>
              <p:cNvSpPr/>
              <p:nvPr/>
            </p:nvSpPr>
            <p:spPr>
              <a:xfrm>
                <a:off x="5647714" y="2970240"/>
                <a:ext cx="914396" cy="408971"/>
              </a:xfrm>
              <a:prstGeom prst="ellipse">
                <a:avLst/>
              </a:prstGeom>
              <a:grpFill/>
              <a:ln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39" name="Elipse 135">
                <a:extLst>
                  <a:ext uri="{FF2B5EF4-FFF2-40B4-BE49-F238E27FC236}">
                    <a16:creationId xmlns:a16="http://schemas.microsoft.com/office/drawing/2014/main" id="{8538D6D0-5BA5-38A3-CA05-F87E2001A1AD}"/>
                  </a:ext>
                </a:extLst>
              </p:cNvPr>
              <p:cNvSpPr/>
              <p:nvPr/>
            </p:nvSpPr>
            <p:spPr>
              <a:xfrm>
                <a:off x="5782185" y="3029142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40" name="Elipse 136">
                <a:extLst>
                  <a:ext uri="{FF2B5EF4-FFF2-40B4-BE49-F238E27FC236}">
                    <a16:creationId xmlns:a16="http://schemas.microsoft.com/office/drawing/2014/main" id="{B37F2C3C-5AF4-32CB-4B85-6D66DB1872C8}"/>
                  </a:ext>
                </a:extLst>
              </p:cNvPr>
              <p:cNvSpPr/>
              <p:nvPr/>
            </p:nvSpPr>
            <p:spPr>
              <a:xfrm>
                <a:off x="5759774" y="3141201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41" name="Elipse 138">
                <a:extLst>
                  <a:ext uri="{FF2B5EF4-FFF2-40B4-BE49-F238E27FC236}">
                    <a16:creationId xmlns:a16="http://schemas.microsoft.com/office/drawing/2014/main" id="{BA58FA53-C138-7ECC-24ED-1B38C1DC016B}"/>
                  </a:ext>
                </a:extLst>
              </p:cNvPr>
              <p:cNvSpPr/>
              <p:nvPr/>
            </p:nvSpPr>
            <p:spPr>
              <a:xfrm>
                <a:off x="5737363" y="3253260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42" name="Elipse 143">
                <a:extLst>
                  <a:ext uri="{FF2B5EF4-FFF2-40B4-BE49-F238E27FC236}">
                    <a16:creationId xmlns:a16="http://schemas.microsoft.com/office/drawing/2014/main" id="{05FA8D2C-4D20-781F-5C78-B2F0D6C20048}"/>
                  </a:ext>
                </a:extLst>
              </p:cNvPr>
              <p:cNvSpPr/>
              <p:nvPr/>
            </p:nvSpPr>
            <p:spPr>
              <a:xfrm>
                <a:off x="6199044" y="3163614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43" name="Elipse 144">
                <a:extLst>
                  <a:ext uri="{FF2B5EF4-FFF2-40B4-BE49-F238E27FC236}">
                    <a16:creationId xmlns:a16="http://schemas.microsoft.com/office/drawing/2014/main" id="{5806F9E4-8518-8D46-784C-1FA8D5B6FA61}"/>
                  </a:ext>
                </a:extLst>
              </p:cNvPr>
              <p:cNvSpPr/>
              <p:nvPr/>
            </p:nvSpPr>
            <p:spPr>
              <a:xfrm>
                <a:off x="6136292" y="3033627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sp>
            <p:nvSpPr>
              <p:cNvPr id="44" name="Elipse 145">
                <a:extLst>
                  <a:ext uri="{FF2B5EF4-FFF2-40B4-BE49-F238E27FC236}">
                    <a16:creationId xmlns:a16="http://schemas.microsoft.com/office/drawing/2014/main" id="{A8C879C0-BFFF-47BF-C440-F12C39955DD2}"/>
                  </a:ext>
                </a:extLst>
              </p:cNvPr>
              <p:cNvSpPr/>
              <p:nvPr/>
            </p:nvSpPr>
            <p:spPr>
              <a:xfrm>
                <a:off x="6118362" y="3284637"/>
                <a:ext cx="312860" cy="53123"/>
              </a:xfrm>
              <a:prstGeom prst="ellipse">
                <a:avLst/>
              </a:prstGeom>
              <a:grpFill/>
              <a:ln w="38100" cmpd="sng">
                <a:solidFill>
                  <a:srgbClr val="608A1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s-ES_tradnl" sz="1400">
                  <a:latin typeface="Arial"/>
                  <a:cs typeface="Arial"/>
                </a:endParaRPr>
              </a:p>
            </p:txBody>
          </p:sp>
          <p:cxnSp>
            <p:nvCxnSpPr>
              <p:cNvPr id="45" name="Conector recto 148">
                <a:extLst>
                  <a:ext uri="{FF2B5EF4-FFF2-40B4-BE49-F238E27FC236}">
                    <a16:creationId xmlns:a16="http://schemas.microsoft.com/office/drawing/2014/main" id="{9D65EE83-7B3C-2307-020A-35197A6BA057}"/>
                  </a:ext>
                </a:extLst>
              </p:cNvPr>
              <p:cNvCxnSpPr>
                <a:stCxn id="40" idx="6"/>
                <a:endCxn id="42" idx="1"/>
              </p:cNvCxnSpPr>
              <p:nvPr/>
            </p:nvCxnSpPr>
            <p:spPr>
              <a:xfrm>
                <a:off x="6072634" y="3167763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Conector recto 151">
                <a:extLst>
                  <a:ext uri="{FF2B5EF4-FFF2-40B4-BE49-F238E27FC236}">
                    <a16:creationId xmlns:a16="http://schemas.microsoft.com/office/drawing/2014/main" id="{E5698F7E-0B82-CE01-552E-1A5A5DA077CF}"/>
                  </a:ext>
                </a:extLst>
              </p:cNvPr>
              <p:cNvCxnSpPr/>
              <p:nvPr/>
            </p:nvCxnSpPr>
            <p:spPr>
              <a:xfrm>
                <a:off x="6023329" y="3293269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Conector recto 152">
                <a:extLst>
                  <a:ext uri="{FF2B5EF4-FFF2-40B4-BE49-F238E27FC236}">
                    <a16:creationId xmlns:a16="http://schemas.microsoft.com/office/drawing/2014/main" id="{D6FEE535-22A8-EDFA-D37D-9225CA094ADD}"/>
                  </a:ext>
                </a:extLst>
              </p:cNvPr>
              <p:cNvCxnSpPr/>
              <p:nvPr/>
            </p:nvCxnSpPr>
            <p:spPr>
              <a:xfrm>
                <a:off x="5974024" y="3028812"/>
                <a:ext cx="172227" cy="3631"/>
              </a:xfrm>
              <a:prstGeom prst="line">
                <a:avLst/>
              </a:prstGeom>
              <a:grpFill/>
              <a:ln w="38100">
                <a:solidFill>
                  <a:srgbClr val="608A1E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Forma libre 12">
              <a:extLst>
                <a:ext uri="{FF2B5EF4-FFF2-40B4-BE49-F238E27FC236}">
                  <a16:creationId xmlns:a16="http://schemas.microsoft.com/office/drawing/2014/main" id="{D4AAFA9F-2832-4E60-730A-20F5C738E74E}"/>
                </a:ext>
              </a:extLst>
            </p:cNvPr>
            <p:cNvSpPr/>
            <p:nvPr/>
          </p:nvSpPr>
          <p:spPr bwMode="auto">
            <a:xfrm>
              <a:off x="2005014" y="4727576"/>
              <a:ext cx="84137" cy="80963"/>
            </a:xfrm>
            <a:custGeom>
              <a:avLst/>
              <a:gdLst>
                <a:gd name="connsiteX0" fmla="*/ 32327 w 84993"/>
                <a:gd name="connsiteY0" fmla="*/ 15049 h 80408"/>
                <a:gd name="connsiteX1" fmla="*/ 0 w 84993"/>
                <a:gd name="connsiteY1" fmla="*/ 56612 h 80408"/>
                <a:gd name="connsiteX2" fmla="*/ 4618 w 84993"/>
                <a:gd name="connsiteY2" fmla="*/ 70467 h 80408"/>
                <a:gd name="connsiteX3" fmla="*/ 50800 w 84993"/>
                <a:gd name="connsiteY3" fmla="*/ 75085 h 80408"/>
                <a:gd name="connsiteX4" fmla="*/ 36945 w 84993"/>
                <a:gd name="connsiteY4" fmla="*/ 42758 h 80408"/>
                <a:gd name="connsiteX5" fmla="*/ 23091 w 84993"/>
                <a:gd name="connsiteY5" fmla="*/ 38140 h 80408"/>
                <a:gd name="connsiteX6" fmla="*/ 23091 w 84993"/>
                <a:gd name="connsiteY6" fmla="*/ 1194 h 80408"/>
                <a:gd name="connsiteX7" fmla="*/ 41564 w 84993"/>
                <a:gd name="connsiteY7" fmla="*/ 5812 h 80408"/>
                <a:gd name="connsiteX8" fmla="*/ 46182 w 84993"/>
                <a:gd name="connsiteY8" fmla="*/ 19667 h 80408"/>
                <a:gd name="connsiteX9" fmla="*/ 41564 w 84993"/>
                <a:gd name="connsiteY9" fmla="*/ 38140 h 80408"/>
                <a:gd name="connsiteX10" fmla="*/ 0 w 84993"/>
                <a:gd name="connsiteY10" fmla="*/ 51994 h 80408"/>
                <a:gd name="connsiteX11" fmla="*/ 50800 w 84993"/>
                <a:gd name="connsiteY11" fmla="*/ 56612 h 80408"/>
                <a:gd name="connsiteX12" fmla="*/ 55418 w 84993"/>
                <a:gd name="connsiteY12" fmla="*/ 42758 h 80408"/>
                <a:gd name="connsiteX13" fmla="*/ 18473 w 84993"/>
                <a:gd name="connsiteY13" fmla="*/ 33521 h 80408"/>
                <a:gd name="connsiteX14" fmla="*/ 23091 w 84993"/>
                <a:gd name="connsiteY14" fmla="*/ 19667 h 80408"/>
                <a:gd name="connsiteX15" fmla="*/ 69273 w 84993"/>
                <a:gd name="connsiteY15" fmla="*/ 24285 h 80408"/>
                <a:gd name="connsiteX16" fmla="*/ 83127 w 84993"/>
                <a:gd name="connsiteY16" fmla="*/ 28903 h 80408"/>
                <a:gd name="connsiteX17" fmla="*/ 69273 w 84993"/>
                <a:gd name="connsiteY17" fmla="*/ 65849 h 80408"/>
                <a:gd name="connsiteX18" fmla="*/ 64654 w 84993"/>
                <a:gd name="connsiteY18" fmla="*/ 79703 h 80408"/>
                <a:gd name="connsiteX19" fmla="*/ 41564 w 84993"/>
                <a:gd name="connsiteY19" fmla="*/ 65849 h 80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993" h="80408">
                  <a:moveTo>
                    <a:pt x="32327" y="15049"/>
                  </a:moveTo>
                  <a:cubicBezTo>
                    <a:pt x="1176" y="46200"/>
                    <a:pt x="8749" y="30366"/>
                    <a:pt x="0" y="56612"/>
                  </a:cubicBezTo>
                  <a:cubicBezTo>
                    <a:pt x="1539" y="61230"/>
                    <a:pt x="1577" y="66666"/>
                    <a:pt x="4618" y="70467"/>
                  </a:cubicBezTo>
                  <a:cubicBezTo>
                    <a:pt x="17934" y="87112"/>
                    <a:pt x="31798" y="77799"/>
                    <a:pt x="50800" y="75085"/>
                  </a:cubicBezTo>
                  <a:cubicBezTo>
                    <a:pt x="47751" y="59839"/>
                    <a:pt x="50389" y="50824"/>
                    <a:pt x="36945" y="42758"/>
                  </a:cubicBezTo>
                  <a:cubicBezTo>
                    <a:pt x="32771" y="40254"/>
                    <a:pt x="27709" y="39679"/>
                    <a:pt x="23091" y="38140"/>
                  </a:cubicBezTo>
                  <a:cubicBezTo>
                    <a:pt x="19811" y="28299"/>
                    <a:pt x="11359" y="10580"/>
                    <a:pt x="23091" y="1194"/>
                  </a:cubicBezTo>
                  <a:cubicBezTo>
                    <a:pt x="28047" y="-2771"/>
                    <a:pt x="35406" y="4273"/>
                    <a:pt x="41564" y="5812"/>
                  </a:cubicBezTo>
                  <a:cubicBezTo>
                    <a:pt x="43103" y="10430"/>
                    <a:pt x="46182" y="14799"/>
                    <a:pt x="46182" y="19667"/>
                  </a:cubicBezTo>
                  <a:cubicBezTo>
                    <a:pt x="46182" y="26014"/>
                    <a:pt x="45085" y="32859"/>
                    <a:pt x="41564" y="38140"/>
                  </a:cubicBezTo>
                  <a:cubicBezTo>
                    <a:pt x="33447" y="50315"/>
                    <a:pt x="10359" y="50268"/>
                    <a:pt x="0" y="51994"/>
                  </a:cubicBezTo>
                  <a:cubicBezTo>
                    <a:pt x="16135" y="68131"/>
                    <a:pt x="14377" y="71181"/>
                    <a:pt x="50800" y="56612"/>
                  </a:cubicBezTo>
                  <a:cubicBezTo>
                    <a:pt x="55320" y="54804"/>
                    <a:pt x="53879" y="47376"/>
                    <a:pt x="55418" y="42758"/>
                  </a:cubicBezTo>
                  <a:cubicBezTo>
                    <a:pt x="43103" y="39679"/>
                    <a:pt x="28803" y="40899"/>
                    <a:pt x="18473" y="33521"/>
                  </a:cubicBezTo>
                  <a:cubicBezTo>
                    <a:pt x="14512" y="30692"/>
                    <a:pt x="18302" y="20538"/>
                    <a:pt x="23091" y="19667"/>
                  </a:cubicBezTo>
                  <a:cubicBezTo>
                    <a:pt x="38312" y="16900"/>
                    <a:pt x="53879" y="22746"/>
                    <a:pt x="69273" y="24285"/>
                  </a:cubicBezTo>
                  <a:cubicBezTo>
                    <a:pt x="73891" y="25824"/>
                    <a:pt x="81790" y="24222"/>
                    <a:pt x="83127" y="28903"/>
                  </a:cubicBezTo>
                  <a:cubicBezTo>
                    <a:pt x="89053" y="49646"/>
                    <a:pt x="79894" y="55227"/>
                    <a:pt x="69273" y="65849"/>
                  </a:cubicBezTo>
                  <a:cubicBezTo>
                    <a:pt x="67733" y="70467"/>
                    <a:pt x="69008" y="77526"/>
                    <a:pt x="64654" y="79703"/>
                  </a:cubicBezTo>
                  <a:cubicBezTo>
                    <a:pt x="56661" y="83699"/>
                    <a:pt x="45306" y="69591"/>
                    <a:pt x="41564" y="65849"/>
                  </a:cubicBezTo>
                </a:path>
              </a:pathLst>
            </a:cu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s-ES_tradnl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sp>
          <p:nvSpPr>
            <p:cNvPr id="29" name="Forma libre 126">
              <a:extLst>
                <a:ext uri="{FF2B5EF4-FFF2-40B4-BE49-F238E27FC236}">
                  <a16:creationId xmlns:a16="http://schemas.microsoft.com/office/drawing/2014/main" id="{F0B15ED1-3D29-E484-5745-084CB979ADEF}"/>
                </a:ext>
              </a:extLst>
            </p:cNvPr>
            <p:cNvSpPr/>
            <p:nvPr/>
          </p:nvSpPr>
          <p:spPr bwMode="auto">
            <a:xfrm>
              <a:off x="5259389" y="3189288"/>
              <a:ext cx="84137" cy="80962"/>
            </a:xfrm>
            <a:custGeom>
              <a:avLst/>
              <a:gdLst>
                <a:gd name="connsiteX0" fmla="*/ 32327 w 84993"/>
                <a:gd name="connsiteY0" fmla="*/ 15049 h 80408"/>
                <a:gd name="connsiteX1" fmla="*/ 0 w 84993"/>
                <a:gd name="connsiteY1" fmla="*/ 56612 h 80408"/>
                <a:gd name="connsiteX2" fmla="*/ 4618 w 84993"/>
                <a:gd name="connsiteY2" fmla="*/ 70467 h 80408"/>
                <a:gd name="connsiteX3" fmla="*/ 50800 w 84993"/>
                <a:gd name="connsiteY3" fmla="*/ 75085 h 80408"/>
                <a:gd name="connsiteX4" fmla="*/ 36945 w 84993"/>
                <a:gd name="connsiteY4" fmla="*/ 42758 h 80408"/>
                <a:gd name="connsiteX5" fmla="*/ 23091 w 84993"/>
                <a:gd name="connsiteY5" fmla="*/ 38140 h 80408"/>
                <a:gd name="connsiteX6" fmla="*/ 23091 w 84993"/>
                <a:gd name="connsiteY6" fmla="*/ 1194 h 80408"/>
                <a:gd name="connsiteX7" fmla="*/ 41564 w 84993"/>
                <a:gd name="connsiteY7" fmla="*/ 5812 h 80408"/>
                <a:gd name="connsiteX8" fmla="*/ 46182 w 84993"/>
                <a:gd name="connsiteY8" fmla="*/ 19667 h 80408"/>
                <a:gd name="connsiteX9" fmla="*/ 41564 w 84993"/>
                <a:gd name="connsiteY9" fmla="*/ 38140 h 80408"/>
                <a:gd name="connsiteX10" fmla="*/ 0 w 84993"/>
                <a:gd name="connsiteY10" fmla="*/ 51994 h 80408"/>
                <a:gd name="connsiteX11" fmla="*/ 50800 w 84993"/>
                <a:gd name="connsiteY11" fmla="*/ 56612 h 80408"/>
                <a:gd name="connsiteX12" fmla="*/ 55418 w 84993"/>
                <a:gd name="connsiteY12" fmla="*/ 42758 h 80408"/>
                <a:gd name="connsiteX13" fmla="*/ 18473 w 84993"/>
                <a:gd name="connsiteY13" fmla="*/ 33521 h 80408"/>
                <a:gd name="connsiteX14" fmla="*/ 23091 w 84993"/>
                <a:gd name="connsiteY14" fmla="*/ 19667 h 80408"/>
                <a:gd name="connsiteX15" fmla="*/ 69273 w 84993"/>
                <a:gd name="connsiteY15" fmla="*/ 24285 h 80408"/>
                <a:gd name="connsiteX16" fmla="*/ 83127 w 84993"/>
                <a:gd name="connsiteY16" fmla="*/ 28903 h 80408"/>
                <a:gd name="connsiteX17" fmla="*/ 69273 w 84993"/>
                <a:gd name="connsiteY17" fmla="*/ 65849 h 80408"/>
                <a:gd name="connsiteX18" fmla="*/ 64654 w 84993"/>
                <a:gd name="connsiteY18" fmla="*/ 79703 h 80408"/>
                <a:gd name="connsiteX19" fmla="*/ 41564 w 84993"/>
                <a:gd name="connsiteY19" fmla="*/ 65849 h 80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993" h="80408">
                  <a:moveTo>
                    <a:pt x="32327" y="15049"/>
                  </a:moveTo>
                  <a:cubicBezTo>
                    <a:pt x="1176" y="46200"/>
                    <a:pt x="8749" y="30366"/>
                    <a:pt x="0" y="56612"/>
                  </a:cubicBezTo>
                  <a:cubicBezTo>
                    <a:pt x="1539" y="61230"/>
                    <a:pt x="1577" y="66666"/>
                    <a:pt x="4618" y="70467"/>
                  </a:cubicBezTo>
                  <a:cubicBezTo>
                    <a:pt x="17934" y="87112"/>
                    <a:pt x="31798" y="77799"/>
                    <a:pt x="50800" y="75085"/>
                  </a:cubicBezTo>
                  <a:cubicBezTo>
                    <a:pt x="47751" y="59839"/>
                    <a:pt x="50389" y="50824"/>
                    <a:pt x="36945" y="42758"/>
                  </a:cubicBezTo>
                  <a:cubicBezTo>
                    <a:pt x="32771" y="40254"/>
                    <a:pt x="27709" y="39679"/>
                    <a:pt x="23091" y="38140"/>
                  </a:cubicBezTo>
                  <a:cubicBezTo>
                    <a:pt x="19811" y="28299"/>
                    <a:pt x="11359" y="10580"/>
                    <a:pt x="23091" y="1194"/>
                  </a:cubicBezTo>
                  <a:cubicBezTo>
                    <a:pt x="28047" y="-2771"/>
                    <a:pt x="35406" y="4273"/>
                    <a:pt x="41564" y="5812"/>
                  </a:cubicBezTo>
                  <a:cubicBezTo>
                    <a:pt x="43103" y="10430"/>
                    <a:pt x="46182" y="14799"/>
                    <a:pt x="46182" y="19667"/>
                  </a:cubicBezTo>
                  <a:cubicBezTo>
                    <a:pt x="46182" y="26014"/>
                    <a:pt x="45085" y="32859"/>
                    <a:pt x="41564" y="38140"/>
                  </a:cubicBezTo>
                  <a:cubicBezTo>
                    <a:pt x="33447" y="50315"/>
                    <a:pt x="10359" y="50268"/>
                    <a:pt x="0" y="51994"/>
                  </a:cubicBezTo>
                  <a:cubicBezTo>
                    <a:pt x="16135" y="68131"/>
                    <a:pt x="14377" y="71181"/>
                    <a:pt x="50800" y="56612"/>
                  </a:cubicBezTo>
                  <a:cubicBezTo>
                    <a:pt x="55320" y="54804"/>
                    <a:pt x="53879" y="47376"/>
                    <a:pt x="55418" y="42758"/>
                  </a:cubicBezTo>
                  <a:cubicBezTo>
                    <a:pt x="43103" y="39679"/>
                    <a:pt x="28803" y="40899"/>
                    <a:pt x="18473" y="33521"/>
                  </a:cubicBezTo>
                  <a:cubicBezTo>
                    <a:pt x="14512" y="30692"/>
                    <a:pt x="18302" y="20538"/>
                    <a:pt x="23091" y="19667"/>
                  </a:cubicBezTo>
                  <a:cubicBezTo>
                    <a:pt x="38312" y="16900"/>
                    <a:pt x="53879" y="22746"/>
                    <a:pt x="69273" y="24285"/>
                  </a:cubicBezTo>
                  <a:cubicBezTo>
                    <a:pt x="73891" y="25824"/>
                    <a:pt x="81790" y="24222"/>
                    <a:pt x="83127" y="28903"/>
                  </a:cubicBezTo>
                  <a:cubicBezTo>
                    <a:pt x="89053" y="49646"/>
                    <a:pt x="79894" y="55227"/>
                    <a:pt x="69273" y="65849"/>
                  </a:cubicBezTo>
                  <a:cubicBezTo>
                    <a:pt x="67733" y="70467"/>
                    <a:pt x="69008" y="77526"/>
                    <a:pt x="64654" y="79703"/>
                  </a:cubicBezTo>
                  <a:cubicBezTo>
                    <a:pt x="56661" y="83699"/>
                    <a:pt x="45306" y="69591"/>
                    <a:pt x="41564" y="65849"/>
                  </a:cubicBezTo>
                </a:path>
              </a:pathLst>
            </a:cu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s-ES_tradnl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sp>
          <p:nvSpPr>
            <p:cNvPr id="30" name="Forma libre 139">
              <a:extLst>
                <a:ext uri="{FF2B5EF4-FFF2-40B4-BE49-F238E27FC236}">
                  <a16:creationId xmlns:a16="http://schemas.microsoft.com/office/drawing/2014/main" id="{4F805C7D-5BA6-5856-6ACA-D2F409B8C907}"/>
                </a:ext>
              </a:extLst>
            </p:cNvPr>
            <p:cNvSpPr/>
            <p:nvPr/>
          </p:nvSpPr>
          <p:spPr bwMode="auto">
            <a:xfrm>
              <a:off x="5664201" y="2833688"/>
              <a:ext cx="85725" cy="80962"/>
            </a:xfrm>
            <a:custGeom>
              <a:avLst/>
              <a:gdLst>
                <a:gd name="connsiteX0" fmla="*/ 32327 w 84993"/>
                <a:gd name="connsiteY0" fmla="*/ 15049 h 80408"/>
                <a:gd name="connsiteX1" fmla="*/ 0 w 84993"/>
                <a:gd name="connsiteY1" fmla="*/ 56612 h 80408"/>
                <a:gd name="connsiteX2" fmla="*/ 4618 w 84993"/>
                <a:gd name="connsiteY2" fmla="*/ 70467 h 80408"/>
                <a:gd name="connsiteX3" fmla="*/ 50800 w 84993"/>
                <a:gd name="connsiteY3" fmla="*/ 75085 h 80408"/>
                <a:gd name="connsiteX4" fmla="*/ 36945 w 84993"/>
                <a:gd name="connsiteY4" fmla="*/ 42758 h 80408"/>
                <a:gd name="connsiteX5" fmla="*/ 23091 w 84993"/>
                <a:gd name="connsiteY5" fmla="*/ 38140 h 80408"/>
                <a:gd name="connsiteX6" fmla="*/ 23091 w 84993"/>
                <a:gd name="connsiteY6" fmla="*/ 1194 h 80408"/>
                <a:gd name="connsiteX7" fmla="*/ 41564 w 84993"/>
                <a:gd name="connsiteY7" fmla="*/ 5812 h 80408"/>
                <a:gd name="connsiteX8" fmla="*/ 46182 w 84993"/>
                <a:gd name="connsiteY8" fmla="*/ 19667 h 80408"/>
                <a:gd name="connsiteX9" fmla="*/ 41564 w 84993"/>
                <a:gd name="connsiteY9" fmla="*/ 38140 h 80408"/>
                <a:gd name="connsiteX10" fmla="*/ 0 w 84993"/>
                <a:gd name="connsiteY10" fmla="*/ 51994 h 80408"/>
                <a:gd name="connsiteX11" fmla="*/ 50800 w 84993"/>
                <a:gd name="connsiteY11" fmla="*/ 56612 h 80408"/>
                <a:gd name="connsiteX12" fmla="*/ 55418 w 84993"/>
                <a:gd name="connsiteY12" fmla="*/ 42758 h 80408"/>
                <a:gd name="connsiteX13" fmla="*/ 18473 w 84993"/>
                <a:gd name="connsiteY13" fmla="*/ 33521 h 80408"/>
                <a:gd name="connsiteX14" fmla="*/ 23091 w 84993"/>
                <a:gd name="connsiteY14" fmla="*/ 19667 h 80408"/>
                <a:gd name="connsiteX15" fmla="*/ 69273 w 84993"/>
                <a:gd name="connsiteY15" fmla="*/ 24285 h 80408"/>
                <a:gd name="connsiteX16" fmla="*/ 83127 w 84993"/>
                <a:gd name="connsiteY16" fmla="*/ 28903 h 80408"/>
                <a:gd name="connsiteX17" fmla="*/ 69273 w 84993"/>
                <a:gd name="connsiteY17" fmla="*/ 65849 h 80408"/>
                <a:gd name="connsiteX18" fmla="*/ 64654 w 84993"/>
                <a:gd name="connsiteY18" fmla="*/ 79703 h 80408"/>
                <a:gd name="connsiteX19" fmla="*/ 41564 w 84993"/>
                <a:gd name="connsiteY19" fmla="*/ 65849 h 80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993" h="80408">
                  <a:moveTo>
                    <a:pt x="32327" y="15049"/>
                  </a:moveTo>
                  <a:cubicBezTo>
                    <a:pt x="1176" y="46200"/>
                    <a:pt x="8749" y="30366"/>
                    <a:pt x="0" y="56612"/>
                  </a:cubicBezTo>
                  <a:cubicBezTo>
                    <a:pt x="1539" y="61230"/>
                    <a:pt x="1577" y="66666"/>
                    <a:pt x="4618" y="70467"/>
                  </a:cubicBezTo>
                  <a:cubicBezTo>
                    <a:pt x="17934" y="87112"/>
                    <a:pt x="31798" y="77799"/>
                    <a:pt x="50800" y="75085"/>
                  </a:cubicBezTo>
                  <a:cubicBezTo>
                    <a:pt x="47751" y="59839"/>
                    <a:pt x="50389" y="50824"/>
                    <a:pt x="36945" y="42758"/>
                  </a:cubicBezTo>
                  <a:cubicBezTo>
                    <a:pt x="32771" y="40254"/>
                    <a:pt x="27709" y="39679"/>
                    <a:pt x="23091" y="38140"/>
                  </a:cubicBezTo>
                  <a:cubicBezTo>
                    <a:pt x="19811" y="28299"/>
                    <a:pt x="11359" y="10580"/>
                    <a:pt x="23091" y="1194"/>
                  </a:cubicBezTo>
                  <a:cubicBezTo>
                    <a:pt x="28047" y="-2771"/>
                    <a:pt x="35406" y="4273"/>
                    <a:pt x="41564" y="5812"/>
                  </a:cubicBezTo>
                  <a:cubicBezTo>
                    <a:pt x="43103" y="10430"/>
                    <a:pt x="46182" y="14799"/>
                    <a:pt x="46182" y="19667"/>
                  </a:cubicBezTo>
                  <a:cubicBezTo>
                    <a:pt x="46182" y="26014"/>
                    <a:pt x="45085" y="32859"/>
                    <a:pt x="41564" y="38140"/>
                  </a:cubicBezTo>
                  <a:cubicBezTo>
                    <a:pt x="33447" y="50315"/>
                    <a:pt x="10359" y="50268"/>
                    <a:pt x="0" y="51994"/>
                  </a:cubicBezTo>
                  <a:cubicBezTo>
                    <a:pt x="16135" y="68131"/>
                    <a:pt x="14377" y="71181"/>
                    <a:pt x="50800" y="56612"/>
                  </a:cubicBezTo>
                  <a:cubicBezTo>
                    <a:pt x="55320" y="54804"/>
                    <a:pt x="53879" y="47376"/>
                    <a:pt x="55418" y="42758"/>
                  </a:cubicBezTo>
                  <a:cubicBezTo>
                    <a:pt x="43103" y="39679"/>
                    <a:pt x="28803" y="40899"/>
                    <a:pt x="18473" y="33521"/>
                  </a:cubicBezTo>
                  <a:cubicBezTo>
                    <a:pt x="14512" y="30692"/>
                    <a:pt x="18302" y="20538"/>
                    <a:pt x="23091" y="19667"/>
                  </a:cubicBezTo>
                  <a:cubicBezTo>
                    <a:pt x="38312" y="16900"/>
                    <a:pt x="53879" y="22746"/>
                    <a:pt x="69273" y="24285"/>
                  </a:cubicBezTo>
                  <a:cubicBezTo>
                    <a:pt x="73891" y="25824"/>
                    <a:pt x="81790" y="24222"/>
                    <a:pt x="83127" y="28903"/>
                  </a:cubicBezTo>
                  <a:cubicBezTo>
                    <a:pt x="89053" y="49646"/>
                    <a:pt x="79894" y="55227"/>
                    <a:pt x="69273" y="65849"/>
                  </a:cubicBezTo>
                  <a:cubicBezTo>
                    <a:pt x="67733" y="70467"/>
                    <a:pt x="69008" y="77526"/>
                    <a:pt x="64654" y="79703"/>
                  </a:cubicBezTo>
                  <a:cubicBezTo>
                    <a:pt x="56661" y="83699"/>
                    <a:pt x="45306" y="69591"/>
                    <a:pt x="41564" y="65849"/>
                  </a:cubicBezTo>
                </a:path>
              </a:pathLst>
            </a:cu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s-ES_tradnl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sp>
          <p:nvSpPr>
            <p:cNvPr id="31" name="Forma libre 140">
              <a:extLst>
                <a:ext uri="{FF2B5EF4-FFF2-40B4-BE49-F238E27FC236}">
                  <a16:creationId xmlns:a16="http://schemas.microsoft.com/office/drawing/2014/main" id="{A426CF77-D830-2F00-2DF1-460F44216817}"/>
                </a:ext>
              </a:extLst>
            </p:cNvPr>
            <p:cNvSpPr/>
            <p:nvPr/>
          </p:nvSpPr>
          <p:spPr bwMode="auto">
            <a:xfrm>
              <a:off x="5800725" y="2570164"/>
              <a:ext cx="84138" cy="79375"/>
            </a:xfrm>
            <a:custGeom>
              <a:avLst/>
              <a:gdLst>
                <a:gd name="connsiteX0" fmla="*/ 32327 w 84993"/>
                <a:gd name="connsiteY0" fmla="*/ 15049 h 80408"/>
                <a:gd name="connsiteX1" fmla="*/ 0 w 84993"/>
                <a:gd name="connsiteY1" fmla="*/ 56612 h 80408"/>
                <a:gd name="connsiteX2" fmla="*/ 4618 w 84993"/>
                <a:gd name="connsiteY2" fmla="*/ 70467 h 80408"/>
                <a:gd name="connsiteX3" fmla="*/ 50800 w 84993"/>
                <a:gd name="connsiteY3" fmla="*/ 75085 h 80408"/>
                <a:gd name="connsiteX4" fmla="*/ 36945 w 84993"/>
                <a:gd name="connsiteY4" fmla="*/ 42758 h 80408"/>
                <a:gd name="connsiteX5" fmla="*/ 23091 w 84993"/>
                <a:gd name="connsiteY5" fmla="*/ 38140 h 80408"/>
                <a:gd name="connsiteX6" fmla="*/ 23091 w 84993"/>
                <a:gd name="connsiteY6" fmla="*/ 1194 h 80408"/>
                <a:gd name="connsiteX7" fmla="*/ 41564 w 84993"/>
                <a:gd name="connsiteY7" fmla="*/ 5812 h 80408"/>
                <a:gd name="connsiteX8" fmla="*/ 46182 w 84993"/>
                <a:gd name="connsiteY8" fmla="*/ 19667 h 80408"/>
                <a:gd name="connsiteX9" fmla="*/ 41564 w 84993"/>
                <a:gd name="connsiteY9" fmla="*/ 38140 h 80408"/>
                <a:gd name="connsiteX10" fmla="*/ 0 w 84993"/>
                <a:gd name="connsiteY10" fmla="*/ 51994 h 80408"/>
                <a:gd name="connsiteX11" fmla="*/ 50800 w 84993"/>
                <a:gd name="connsiteY11" fmla="*/ 56612 h 80408"/>
                <a:gd name="connsiteX12" fmla="*/ 55418 w 84993"/>
                <a:gd name="connsiteY12" fmla="*/ 42758 h 80408"/>
                <a:gd name="connsiteX13" fmla="*/ 18473 w 84993"/>
                <a:gd name="connsiteY13" fmla="*/ 33521 h 80408"/>
                <a:gd name="connsiteX14" fmla="*/ 23091 w 84993"/>
                <a:gd name="connsiteY14" fmla="*/ 19667 h 80408"/>
                <a:gd name="connsiteX15" fmla="*/ 69273 w 84993"/>
                <a:gd name="connsiteY15" fmla="*/ 24285 h 80408"/>
                <a:gd name="connsiteX16" fmla="*/ 83127 w 84993"/>
                <a:gd name="connsiteY16" fmla="*/ 28903 h 80408"/>
                <a:gd name="connsiteX17" fmla="*/ 69273 w 84993"/>
                <a:gd name="connsiteY17" fmla="*/ 65849 h 80408"/>
                <a:gd name="connsiteX18" fmla="*/ 64654 w 84993"/>
                <a:gd name="connsiteY18" fmla="*/ 79703 h 80408"/>
                <a:gd name="connsiteX19" fmla="*/ 41564 w 84993"/>
                <a:gd name="connsiteY19" fmla="*/ 65849 h 80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993" h="80408">
                  <a:moveTo>
                    <a:pt x="32327" y="15049"/>
                  </a:moveTo>
                  <a:cubicBezTo>
                    <a:pt x="1176" y="46200"/>
                    <a:pt x="8749" y="30366"/>
                    <a:pt x="0" y="56612"/>
                  </a:cubicBezTo>
                  <a:cubicBezTo>
                    <a:pt x="1539" y="61230"/>
                    <a:pt x="1577" y="66666"/>
                    <a:pt x="4618" y="70467"/>
                  </a:cubicBezTo>
                  <a:cubicBezTo>
                    <a:pt x="17934" y="87112"/>
                    <a:pt x="31798" y="77799"/>
                    <a:pt x="50800" y="75085"/>
                  </a:cubicBezTo>
                  <a:cubicBezTo>
                    <a:pt x="47751" y="59839"/>
                    <a:pt x="50389" y="50824"/>
                    <a:pt x="36945" y="42758"/>
                  </a:cubicBezTo>
                  <a:cubicBezTo>
                    <a:pt x="32771" y="40254"/>
                    <a:pt x="27709" y="39679"/>
                    <a:pt x="23091" y="38140"/>
                  </a:cubicBezTo>
                  <a:cubicBezTo>
                    <a:pt x="19811" y="28299"/>
                    <a:pt x="11359" y="10580"/>
                    <a:pt x="23091" y="1194"/>
                  </a:cubicBezTo>
                  <a:cubicBezTo>
                    <a:pt x="28047" y="-2771"/>
                    <a:pt x="35406" y="4273"/>
                    <a:pt x="41564" y="5812"/>
                  </a:cubicBezTo>
                  <a:cubicBezTo>
                    <a:pt x="43103" y="10430"/>
                    <a:pt x="46182" y="14799"/>
                    <a:pt x="46182" y="19667"/>
                  </a:cubicBezTo>
                  <a:cubicBezTo>
                    <a:pt x="46182" y="26014"/>
                    <a:pt x="45085" y="32859"/>
                    <a:pt x="41564" y="38140"/>
                  </a:cubicBezTo>
                  <a:cubicBezTo>
                    <a:pt x="33447" y="50315"/>
                    <a:pt x="10359" y="50268"/>
                    <a:pt x="0" y="51994"/>
                  </a:cubicBezTo>
                  <a:cubicBezTo>
                    <a:pt x="16135" y="68131"/>
                    <a:pt x="14377" y="71181"/>
                    <a:pt x="50800" y="56612"/>
                  </a:cubicBezTo>
                  <a:cubicBezTo>
                    <a:pt x="55320" y="54804"/>
                    <a:pt x="53879" y="47376"/>
                    <a:pt x="55418" y="42758"/>
                  </a:cubicBezTo>
                  <a:cubicBezTo>
                    <a:pt x="43103" y="39679"/>
                    <a:pt x="28803" y="40899"/>
                    <a:pt x="18473" y="33521"/>
                  </a:cubicBezTo>
                  <a:cubicBezTo>
                    <a:pt x="14512" y="30692"/>
                    <a:pt x="18302" y="20538"/>
                    <a:pt x="23091" y="19667"/>
                  </a:cubicBezTo>
                  <a:cubicBezTo>
                    <a:pt x="38312" y="16900"/>
                    <a:pt x="53879" y="22746"/>
                    <a:pt x="69273" y="24285"/>
                  </a:cubicBezTo>
                  <a:cubicBezTo>
                    <a:pt x="73891" y="25824"/>
                    <a:pt x="81790" y="24222"/>
                    <a:pt x="83127" y="28903"/>
                  </a:cubicBezTo>
                  <a:cubicBezTo>
                    <a:pt x="89053" y="49646"/>
                    <a:pt x="79894" y="55227"/>
                    <a:pt x="69273" y="65849"/>
                  </a:cubicBezTo>
                  <a:cubicBezTo>
                    <a:pt x="67733" y="70467"/>
                    <a:pt x="69008" y="77526"/>
                    <a:pt x="64654" y="79703"/>
                  </a:cubicBezTo>
                  <a:cubicBezTo>
                    <a:pt x="56661" y="83699"/>
                    <a:pt x="45306" y="69591"/>
                    <a:pt x="41564" y="65849"/>
                  </a:cubicBezTo>
                </a:path>
              </a:pathLst>
            </a:cu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s-ES_tradnl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cxnSp>
          <p:nvCxnSpPr>
            <p:cNvPr id="32" name="Conector curvado 16">
              <a:extLst>
                <a:ext uri="{FF2B5EF4-FFF2-40B4-BE49-F238E27FC236}">
                  <a16:creationId xmlns:a16="http://schemas.microsoft.com/office/drawing/2014/main" id="{BA36DAD3-34D1-35A5-9D12-97B612E74A2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0800000">
              <a:off x="4922838" y="2852739"/>
              <a:ext cx="303212" cy="333375"/>
            </a:xfrm>
            <a:prstGeom prst="curvedConnector2">
              <a:avLst/>
            </a:prstGeom>
            <a:noFill/>
            <a:ln w="444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" name="CuadroTexto 101">
              <a:extLst>
                <a:ext uri="{FF2B5EF4-FFF2-40B4-BE49-F238E27FC236}">
                  <a16:creationId xmlns:a16="http://schemas.microsoft.com/office/drawing/2014/main" id="{DA39BE63-DF57-DD06-92C7-D8197D22BA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28845" y="3725522"/>
              <a:ext cx="2874099" cy="17593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Archeoplast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genome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reduced but  maintained  some genes</a:t>
              </a:r>
            </a:p>
          </p:txBody>
        </p:sp>
        <p:cxnSp>
          <p:nvCxnSpPr>
            <p:cNvPr id="34" name="Conector curvado 16">
              <a:extLst>
                <a:ext uri="{FF2B5EF4-FFF2-40B4-BE49-F238E27FC236}">
                  <a16:creationId xmlns:a16="http://schemas.microsoft.com/office/drawing/2014/main" id="{073200CE-0A7F-C3DA-393A-FF2B8E6C1B7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6200000" flipV="1">
              <a:off x="5164139" y="3408364"/>
              <a:ext cx="384175" cy="111125"/>
            </a:xfrm>
            <a:prstGeom prst="curvedConnector3">
              <a:avLst>
                <a:gd name="adj1" fmla="val 50000"/>
              </a:avLst>
            </a:prstGeom>
            <a:noFill/>
            <a:ln w="9525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5" name="Elipse 4">
              <a:extLst>
                <a:ext uri="{FF2B5EF4-FFF2-40B4-BE49-F238E27FC236}">
                  <a16:creationId xmlns:a16="http://schemas.microsoft.com/office/drawing/2014/main" id="{20351808-74F4-7EDB-418B-321531D5B637}"/>
                </a:ext>
              </a:extLst>
            </p:cNvPr>
            <p:cNvSpPr/>
            <p:nvPr/>
          </p:nvSpPr>
          <p:spPr>
            <a:xfrm>
              <a:off x="3476625" y="3776663"/>
              <a:ext cx="361950" cy="252412"/>
            </a:xfrm>
            <a:prstGeom prst="ellipse">
              <a:avLst/>
            </a:prstGeom>
            <a:solidFill>
              <a:srgbClr val="FFFADA"/>
            </a:solidFill>
            <a:ln>
              <a:solidFill>
                <a:srgbClr val="F5EEB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ES_tradnl" sz="1400">
                <a:latin typeface="Arial"/>
                <a:cs typeface="Arial"/>
              </a:endParaRPr>
            </a:p>
          </p:txBody>
        </p:sp>
        <p:cxnSp>
          <p:nvCxnSpPr>
            <p:cNvPr id="36" name="Conector recto de flecha 106">
              <a:extLst>
                <a:ext uri="{FF2B5EF4-FFF2-40B4-BE49-F238E27FC236}">
                  <a16:creationId xmlns:a16="http://schemas.microsoft.com/office/drawing/2014/main" id="{CE478B76-CE26-7FEB-1B9A-1630139E3B26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294063" y="3429000"/>
              <a:ext cx="201612" cy="261938"/>
            </a:xfrm>
            <a:prstGeom prst="straightConnector1">
              <a:avLst/>
            </a:prstGeom>
            <a:ln w="57150">
              <a:solidFill>
                <a:srgbClr val="FAB10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CuadroTexto 101">
              <a:extLst>
                <a:ext uri="{FF2B5EF4-FFF2-40B4-BE49-F238E27FC236}">
                  <a16:creationId xmlns:a16="http://schemas.microsoft.com/office/drawing/2014/main" id="{3B2391F0-B030-C2E3-6C01-ECCA737695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5378" y="4005264"/>
              <a:ext cx="907621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n-US" sz="1200" err="1">
                  <a:latin typeface="Arial" panose="020B0604020202020204" pitchFamily="34" charset="0"/>
                </a:rPr>
                <a:t>Clamydiae</a:t>
              </a:r>
              <a:endParaRPr lang="es-ES_tradnl" altLang="en-US" sz="1200">
                <a:latin typeface="Arial" panose="020B0604020202020204" pitchFamily="34" charset="0"/>
              </a:endParaRPr>
            </a:p>
          </p:txBody>
        </p:sp>
      </p:grpSp>
      <p:sp>
        <p:nvSpPr>
          <p:cNvPr id="23579" name="Abrir llave 1">
            <a:extLst>
              <a:ext uri="{FF2B5EF4-FFF2-40B4-BE49-F238E27FC236}">
                <a16:creationId xmlns:a16="http://schemas.microsoft.com/office/drawing/2014/main" id="{A7AF6337-6775-60B7-0593-418CE90FF075}"/>
              </a:ext>
            </a:extLst>
          </p:cNvPr>
          <p:cNvSpPr/>
          <p:nvPr/>
        </p:nvSpPr>
        <p:spPr bwMode="auto">
          <a:xfrm rot="5400000">
            <a:off x="8575608" y="872645"/>
            <a:ext cx="284163" cy="1966913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s-E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23580" name="CuadroTexto 2">
            <a:extLst>
              <a:ext uri="{FF2B5EF4-FFF2-40B4-BE49-F238E27FC236}">
                <a16:creationId xmlns:a16="http://schemas.microsoft.com/office/drawing/2014/main" id="{9D84DC56-1B0A-E5EE-385A-BA72A53105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1795" y="1372707"/>
            <a:ext cx="31290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ES" altLang="en-US" sz="1800">
                <a:solidFill>
                  <a:srgbClr val="FF000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23582" name="CuadroTexto 23581">
            <a:extLst>
              <a:ext uri="{FF2B5EF4-FFF2-40B4-BE49-F238E27FC236}">
                <a16:creationId xmlns:a16="http://schemas.microsoft.com/office/drawing/2014/main" id="{78209FC3-D81F-5CB8-8B62-B66BF14B4D98}"/>
              </a:ext>
            </a:extLst>
          </p:cNvPr>
          <p:cNvSpPr txBox="1"/>
          <p:nvPr/>
        </p:nvSpPr>
        <p:spPr>
          <a:xfrm>
            <a:off x="502983" y="2810322"/>
            <a:ext cx="27031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MX" dirty="0">
                <a:solidFill>
                  <a:srgbClr val="211D1E"/>
                </a:solidFill>
                <a:effectLst/>
                <a:latin typeface="Minion Pro" panose="02040503050201020203" pitchFamily="18" charset="0"/>
              </a:rPr>
              <a:t>(~1–1.5 billion years ago)</a:t>
            </a:r>
          </a:p>
          <a:p>
            <a:pPr algn="ctr"/>
            <a:r>
              <a:rPr lang="es-MX" dirty="0">
                <a:solidFill>
                  <a:srgbClr val="211D1E"/>
                </a:solidFill>
                <a:latin typeface="Minion Pro" panose="02040503050201020203" pitchFamily="18" charset="0"/>
              </a:rPr>
              <a:t>Archeplastida</a:t>
            </a:r>
            <a:r>
              <a:rPr lang="es-MX" dirty="0">
                <a:solidFill>
                  <a:srgbClr val="211D1E"/>
                </a:solidFill>
                <a:effectLst/>
                <a:latin typeface="Minion Pro" panose="02040503050201020203" pitchFamily="18" charset="0"/>
              </a:rPr>
              <a:t> 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5">
            <a:extLst>
              <a:ext uri="{FF2B5EF4-FFF2-40B4-BE49-F238E27FC236}">
                <a16:creationId xmlns:a16="http://schemas.microsoft.com/office/drawing/2014/main" id="{ABD20720-BB12-6736-A54D-CC3A7621C1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264" y="400718"/>
            <a:ext cx="10933044" cy="54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80000"/>
              </a:lnSpc>
              <a:defRPr/>
            </a:pPr>
            <a:r>
              <a:rPr lang="en-US" altLang="en-US" sz="3600" dirty="0">
                <a:effectLst>
                  <a:outerShdw blurRad="38100" dist="38100" dir="2700000" algn="tl">
                    <a:srgbClr val="000000"/>
                  </a:outerShdw>
                </a:effectLst>
                <a:latin typeface="Corbel" panose="020B0503020204020204" pitchFamily="34" charset="0"/>
                <a:cs typeface="Arial" panose="020B0604020202020204" pitchFamily="34" charset="0"/>
              </a:rPr>
              <a:t>Plastids allocate diverse central metabolic processes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A71128D-C1F3-B87B-E9AB-550945212E30}"/>
              </a:ext>
            </a:extLst>
          </p:cNvPr>
          <p:cNvGrpSpPr>
            <a:grpSpLocks/>
          </p:cNvGrpSpPr>
          <p:nvPr/>
        </p:nvGrpSpPr>
        <p:grpSpPr bwMode="auto">
          <a:xfrm>
            <a:off x="192156" y="1350517"/>
            <a:ext cx="8152818" cy="5423447"/>
            <a:chOff x="1853124" y="2097514"/>
            <a:chExt cx="8768122" cy="5959094"/>
          </a:xfrm>
        </p:grpSpPr>
        <p:pic>
          <p:nvPicPr>
            <p:cNvPr id="3" name="Imagen 2" descr="Screen Shot 2013-10-18 at 10.29.51 AM.png">
              <a:extLst>
                <a:ext uri="{FF2B5EF4-FFF2-40B4-BE49-F238E27FC236}">
                  <a16:creationId xmlns:a16="http://schemas.microsoft.com/office/drawing/2014/main" id="{59FD9DD5-4740-917E-3DD9-D9A6A719C5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5034" r="3795"/>
            <a:stretch/>
          </p:blipFill>
          <p:spPr>
            <a:xfrm rot="5400000">
              <a:off x="1929127" y="3945509"/>
              <a:ext cx="2723377" cy="1769182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4" name="AutoShape 5">
              <a:extLst>
                <a:ext uri="{FF2B5EF4-FFF2-40B4-BE49-F238E27FC236}">
                  <a16:creationId xmlns:a16="http://schemas.microsoft.com/office/drawing/2014/main" id="{B261540C-344F-82D2-CE57-A6AC6C6A7E5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189092" flipV="1">
              <a:off x="2485016" y="2888372"/>
              <a:ext cx="1848701" cy="326064"/>
            </a:xfrm>
            <a:prstGeom prst="curvedUpArrow">
              <a:avLst>
                <a:gd name="adj1" fmla="val 86667"/>
                <a:gd name="adj2" fmla="val 173333"/>
                <a:gd name="adj3" fmla="val 33333"/>
              </a:avLst>
            </a:prstGeom>
            <a:solidFill>
              <a:schemeClr val="tx1">
                <a:lumMod val="50000"/>
                <a:lumOff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s-ES">
                <a:effectLst>
                  <a:outerShdw blurRad="38100" dist="38100" dir="2700000" algn="tl">
                    <a:srgbClr val="FFFFFF"/>
                  </a:outerShdw>
                </a:effectLst>
                <a:highlight>
                  <a:srgbClr val="000000"/>
                </a:highligh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7" name="AutoShape 7">
              <a:extLst>
                <a:ext uri="{FF2B5EF4-FFF2-40B4-BE49-F238E27FC236}">
                  <a16:creationId xmlns:a16="http://schemas.microsoft.com/office/drawing/2014/main" id="{F602DED0-C023-68A7-6E25-5391B77988A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79388">
              <a:off x="4027015" y="5886961"/>
              <a:ext cx="2035092" cy="366926"/>
            </a:xfrm>
            <a:prstGeom prst="curvedUpArrow">
              <a:avLst>
                <a:gd name="adj1" fmla="val 76667"/>
                <a:gd name="adj2" fmla="val 153333"/>
                <a:gd name="adj3" fmla="val 33333"/>
              </a:avLst>
            </a:prstGeom>
            <a:solidFill>
              <a:schemeClr val="tx1">
                <a:lumMod val="50000"/>
                <a:lumOff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s-ES">
                <a:effectLst>
                  <a:outerShdw blurRad="38100" dist="38100" dir="2700000" algn="tl">
                    <a:srgbClr val="FFFFFF"/>
                  </a:outerShdw>
                </a:effectLst>
                <a:highlight>
                  <a:srgbClr val="000000"/>
                </a:highligh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8" name="Text Box 8">
              <a:extLst>
                <a:ext uri="{FF2B5EF4-FFF2-40B4-BE49-F238E27FC236}">
                  <a16:creationId xmlns:a16="http://schemas.microsoft.com/office/drawing/2014/main" id="{3175974D-D63A-A799-86B5-772132A4DC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18856" y="2742435"/>
              <a:ext cx="1415737" cy="8116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chemeClr val="accent2"/>
                  </a:solidFill>
                  <a:latin typeface="Corbel" panose="020B0503020204020204" pitchFamily="34" charset="0"/>
                </a:rPr>
                <a:t>Vitamins</a:t>
              </a:r>
              <a:endParaRPr lang="en-US" altLang="en-US" sz="1800">
                <a:solidFill>
                  <a:schemeClr val="accent2"/>
                </a:solidFill>
                <a:latin typeface="Corbel" panose="020B0503020204020204" pitchFamily="34" charset="0"/>
              </a:endParaRP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chemeClr val="accent2"/>
                  </a:solidFill>
                  <a:latin typeface="Corbel" panose="020B0503020204020204" pitchFamily="34" charset="0"/>
                </a:rPr>
                <a:t>E and pro-A</a:t>
              </a:r>
            </a:p>
          </p:txBody>
        </p:sp>
        <p:sp>
          <p:nvSpPr>
            <p:cNvPr id="9" name="Text Box 9">
              <a:extLst>
                <a:ext uri="{FF2B5EF4-FFF2-40B4-BE49-F238E27FC236}">
                  <a16:creationId xmlns:a16="http://schemas.microsoft.com/office/drawing/2014/main" id="{E988A52C-79FB-852B-895A-ED19923B02D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03405" y="4735147"/>
              <a:ext cx="2673349" cy="9130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chemeClr val="accent2"/>
                  </a:solidFill>
                  <a:latin typeface="Corbel" panose="020B0503020204020204" pitchFamily="34" charset="0"/>
                </a:rPr>
                <a:t>Secondary metabolites</a:t>
              </a:r>
            </a:p>
          </p:txBody>
        </p:sp>
        <p:sp>
          <p:nvSpPr>
            <p:cNvPr id="10" name="Text Box 10">
              <a:extLst>
                <a:ext uri="{FF2B5EF4-FFF2-40B4-BE49-F238E27FC236}">
                  <a16:creationId xmlns:a16="http://schemas.microsoft.com/office/drawing/2014/main" id="{F12E188B-94BA-9917-3668-5581AB6190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49141" y="3564759"/>
              <a:ext cx="2477640" cy="11836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chemeClr val="accent2"/>
                  </a:solidFill>
                  <a:latin typeface="Corbel" panose="020B0503020204020204" pitchFamily="34" charset="0"/>
                </a:rPr>
                <a:t>Hormones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chemeClr val="accent2"/>
                  </a:solidFill>
                  <a:latin typeface="Corbel" panose="020B0503020204020204" pitchFamily="34" charset="0"/>
                </a:rPr>
                <a:t>GA, ABA, cytokinins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chemeClr val="accent2"/>
                  </a:solidFill>
                  <a:latin typeface="Corbel" panose="020B0503020204020204" pitchFamily="34" charset="0"/>
                </a:rPr>
                <a:t>strigolactones</a:t>
              </a:r>
            </a:p>
          </p:txBody>
        </p:sp>
        <p:sp>
          <p:nvSpPr>
            <p:cNvPr id="11" name="AutoShape 11">
              <a:extLst>
                <a:ext uri="{FF2B5EF4-FFF2-40B4-BE49-F238E27FC236}">
                  <a16:creationId xmlns:a16="http://schemas.microsoft.com/office/drawing/2014/main" id="{85823305-5479-FA07-5691-04939679EB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65769">
              <a:off x="3433586" y="6487779"/>
              <a:ext cx="1486380" cy="342085"/>
            </a:xfrm>
            <a:prstGeom prst="curvedUpArrow">
              <a:avLst>
                <a:gd name="adj1" fmla="val 76667"/>
                <a:gd name="adj2" fmla="val 153333"/>
                <a:gd name="adj3" fmla="val 33333"/>
              </a:avLst>
            </a:prstGeom>
            <a:solidFill>
              <a:schemeClr val="tx1">
                <a:lumMod val="50000"/>
                <a:lumOff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s-ES">
                <a:effectLst>
                  <a:outerShdw blurRad="38100" dist="38100" dir="2700000" algn="tl">
                    <a:srgbClr val="FFFFFF"/>
                  </a:outerShdw>
                </a:effectLst>
                <a:highlight>
                  <a:srgbClr val="000000"/>
                </a:highligh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12" name="Text Box 12">
              <a:extLst>
                <a:ext uri="{FF2B5EF4-FFF2-40B4-BE49-F238E27FC236}">
                  <a16:creationId xmlns:a16="http://schemas.microsoft.com/office/drawing/2014/main" id="{0893D9E9-78EB-4CC4-8BE1-D737054380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97254" y="6871198"/>
              <a:ext cx="3791385" cy="574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dirty="0">
                  <a:latin typeface="Arial" panose="020B0604020202020204" pitchFamily="34" charset="0"/>
                  <a:cs typeface="Arial" panose="020B0604020202020204" pitchFamily="34" charset="0"/>
                </a:rPr>
                <a:t>Nitrogen assimilation</a:t>
              </a:r>
            </a:p>
          </p:txBody>
        </p:sp>
        <p:sp>
          <p:nvSpPr>
            <p:cNvPr id="14" name="Text Box 14">
              <a:extLst>
                <a:ext uri="{FF2B5EF4-FFF2-40B4-BE49-F238E27FC236}">
                  <a16:creationId xmlns:a16="http://schemas.microsoft.com/office/drawing/2014/main" id="{0C8119A1-99B6-C175-DBC8-1B2A5618F8F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43512" y="5648218"/>
              <a:ext cx="5277734" cy="574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dirty="0">
                  <a:latin typeface="Arial" panose="020B0604020202020204" pitchFamily="34" charset="0"/>
                  <a:cs typeface="Arial" panose="020B0604020202020204" pitchFamily="34" charset="0"/>
                </a:rPr>
                <a:t>Tetrapyrrole heme/chlorophyll</a:t>
              </a:r>
            </a:p>
          </p:txBody>
        </p:sp>
        <p:sp>
          <p:nvSpPr>
            <p:cNvPr id="15" name="Text Box 16">
              <a:extLst>
                <a:ext uri="{FF2B5EF4-FFF2-40B4-BE49-F238E27FC236}">
                  <a16:creationId xmlns:a16="http://schemas.microsoft.com/office/drawing/2014/main" id="{1C5F340B-EA37-8E14-EE2C-2EC4A637B6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4722951" y="3904118"/>
              <a:ext cx="2220606" cy="5627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800" dirty="0">
                  <a:latin typeface="Chalkboard" panose="03050602040202020205" pitchFamily="66" charset="77"/>
                </a:rPr>
                <a:t>Isoprenoids</a:t>
              </a:r>
            </a:p>
          </p:txBody>
        </p:sp>
        <p:sp>
          <p:nvSpPr>
            <p:cNvPr id="16" name="AutoShape 17">
              <a:extLst>
                <a:ext uri="{FF2B5EF4-FFF2-40B4-BE49-F238E27FC236}">
                  <a16:creationId xmlns:a16="http://schemas.microsoft.com/office/drawing/2014/main" id="{89D2D2D6-2AD3-3851-7E5D-BF3E2D9CC943}"/>
                </a:ext>
              </a:extLst>
            </p:cNvPr>
            <p:cNvSpPr>
              <a:spLocks/>
            </p:cNvSpPr>
            <p:nvPr/>
          </p:nvSpPr>
          <p:spPr bwMode="auto">
            <a:xfrm>
              <a:off x="6303405" y="2821870"/>
              <a:ext cx="246934" cy="2929255"/>
            </a:xfrm>
            <a:prstGeom prst="leftBracket">
              <a:avLst>
                <a:gd name="adj" fmla="val 80555"/>
              </a:avLst>
            </a:prstGeom>
            <a:noFill/>
            <a:ln w="38100">
              <a:solidFill>
                <a:srgbClr val="4D68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s-ES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17" name="CuadroTexto 17">
              <a:extLst>
                <a:ext uri="{FF2B5EF4-FFF2-40B4-BE49-F238E27FC236}">
                  <a16:creationId xmlns:a16="http://schemas.microsoft.com/office/drawing/2014/main" id="{C1187423-70F7-F193-2B2D-7416CC34E7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53124" y="7422682"/>
              <a:ext cx="1848456" cy="2705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n-US" sz="1000" dirty="0" err="1">
                  <a:latin typeface="Arial" panose="020B0604020202020204" pitchFamily="34" charset="0"/>
                </a:rPr>
                <a:t>www.vivetechnologies.com</a:t>
              </a:r>
              <a:endParaRPr lang="es-ES_tradnl" altLang="en-US" sz="1000" dirty="0">
                <a:latin typeface="Arial" panose="020B0604020202020204" pitchFamily="34" charset="0"/>
              </a:endParaRPr>
            </a:p>
          </p:txBody>
        </p:sp>
        <p:sp>
          <p:nvSpPr>
            <p:cNvPr id="18" name="Text Box 12">
              <a:extLst>
                <a:ext uri="{FF2B5EF4-FFF2-40B4-BE49-F238E27FC236}">
                  <a16:creationId xmlns:a16="http://schemas.microsoft.com/office/drawing/2014/main" id="{CA98F6FB-FEE1-F256-A882-94284A4E23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53292" y="7481712"/>
              <a:ext cx="3337977" cy="574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dirty="0">
                  <a:latin typeface="Arial" panose="020B0604020202020204" pitchFamily="34" charset="0"/>
                  <a:cs typeface="Arial" panose="020B0604020202020204" pitchFamily="34" charset="0"/>
                </a:rPr>
                <a:t>Sulfur assimilation</a:t>
              </a:r>
            </a:p>
          </p:txBody>
        </p:sp>
        <p:sp>
          <p:nvSpPr>
            <p:cNvPr id="19" name="Text Box 12">
              <a:extLst>
                <a:ext uri="{FF2B5EF4-FFF2-40B4-BE49-F238E27FC236}">
                  <a16:creationId xmlns:a16="http://schemas.microsoft.com/office/drawing/2014/main" id="{DFFF2C35-22CE-125C-A03C-D424DD7581A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68808" y="6285418"/>
              <a:ext cx="4348231" cy="574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dirty="0">
                  <a:latin typeface="Arial" panose="020B0604020202020204" pitchFamily="34" charset="0"/>
                  <a:cs typeface="Arial" panose="020B0604020202020204" pitchFamily="34" charset="0"/>
                </a:rPr>
                <a:t>Amino acid biosynthesis</a:t>
              </a:r>
            </a:p>
          </p:txBody>
        </p:sp>
        <p:sp>
          <p:nvSpPr>
            <p:cNvPr id="20" name="Text Box 12">
              <a:extLst>
                <a:ext uri="{FF2B5EF4-FFF2-40B4-BE49-F238E27FC236}">
                  <a16:creationId xmlns:a16="http://schemas.microsoft.com/office/drawing/2014/main" id="{5EB3F9CC-141F-03B8-F978-878FA12F1F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28913" y="2097514"/>
              <a:ext cx="4348230" cy="574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Photosynthesis (sugars)</a:t>
              </a:r>
            </a:p>
          </p:txBody>
        </p:sp>
        <p:sp>
          <p:nvSpPr>
            <p:cNvPr id="21" name="AutoShape 5">
              <a:extLst>
                <a:ext uri="{FF2B5EF4-FFF2-40B4-BE49-F238E27FC236}">
                  <a16:creationId xmlns:a16="http://schemas.microsoft.com/office/drawing/2014/main" id="{B74128E5-B9D7-230A-D483-13935754229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078496" flipV="1">
              <a:off x="4050564" y="3677788"/>
              <a:ext cx="1422744" cy="214991"/>
            </a:xfrm>
            <a:prstGeom prst="curvedUpArrow">
              <a:avLst>
                <a:gd name="adj1" fmla="val 86667"/>
                <a:gd name="adj2" fmla="val 173333"/>
                <a:gd name="adj3" fmla="val 33333"/>
              </a:avLst>
            </a:prstGeom>
            <a:solidFill>
              <a:schemeClr val="tx1">
                <a:lumMod val="50000"/>
                <a:lumOff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s-ES">
                <a:effectLst>
                  <a:outerShdw blurRad="38100" dist="38100" dir="2700000" algn="tl">
                    <a:srgbClr val="FFFFFF"/>
                  </a:outerShdw>
                </a:effectLst>
                <a:highlight>
                  <a:srgbClr val="000000"/>
                </a:highligh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22" name="Text Box 14">
            <a:extLst>
              <a:ext uri="{FF2B5EF4-FFF2-40B4-BE49-F238E27FC236}">
                <a16:creationId xmlns:a16="http://schemas.microsoft.com/office/drawing/2014/main" id="{18954417-5C7A-7430-34A2-AA9D88521B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58541" y="2013969"/>
            <a:ext cx="477753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0" dirty="0">
                <a:latin typeface="Arial" panose="020B0604020202020204" pitchFamily="34" charset="0"/>
                <a:cs typeface="Arial" panose="020B0604020202020204" pitchFamily="34" charset="0"/>
              </a:rPr>
              <a:t>Plastids act as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central metabolic nodes </a:t>
            </a:r>
            <a:r>
              <a:rPr lang="en-US" altLang="en-US" sz="2400" b="0" dirty="0">
                <a:latin typeface="Arial" panose="020B0604020202020204" pitchFamily="34" charset="0"/>
                <a:cs typeface="Arial" panose="020B0604020202020204" pitchFamily="34" charset="0"/>
              </a:rPr>
              <a:t>synthesizing thousands of compounds (antibiotics, </a:t>
            </a:r>
            <a:r>
              <a:rPr lang="en-US" altLang="en-US" sz="2400" b="0" dirty="0" err="1">
                <a:latin typeface="Arial" panose="020B0604020202020204" pitchFamily="34" charset="0"/>
                <a:cs typeface="Arial" panose="020B0604020202020204" pitchFamily="34" charset="0"/>
              </a:rPr>
              <a:t>plaxitalcel</a:t>
            </a:r>
            <a:r>
              <a:rPr lang="en-US" altLang="en-US" sz="2400" b="0" dirty="0">
                <a:latin typeface="Arial" panose="020B0604020202020204" pitchFamily="34" charset="0"/>
                <a:cs typeface="Arial" panose="020B0604020202020204" pitchFamily="34" charset="0"/>
              </a:rPr>
              <a:t>, flavors, odors)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Consume lots of energy! </a:t>
            </a:r>
            <a:endParaRPr lang="en-US" altLang="en-US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C6534ABA-E5D3-2D35-0756-E564AD319E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90" y="16807"/>
            <a:ext cx="961710" cy="70967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2" descr="Diagram&#10;&#10;Description automatically generated">
            <a:extLst>
              <a:ext uri="{FF2B5EF4-FFF2-40B4-BE49-F238E27FC236}">
                <a16:creationId xmlns:a16="http://schemas.microsoft.com/office/drawing/2014/main" id="{4096679A-E3F7-7608-2E8E-4423C3FE9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BFE"/>
              </a:clrFrom>
              <a:clrTo>
                <a:srgbClr val="F6FB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1" y="1143000"/>
            <a:ext cx="5286375" cy="468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Text Box 14">
            <a:extLst>
              <a:ext uri="{FF2B5EF4-FFF2-40B4-BE49-F238E27FC236}">
                <a16:creationId xmlns:a16="http://schemas.microsoft.com/office/drawing/2014/main" id="{B54E525B-3951-0D3A-FAC2-A5CE982403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20547" y="5554664"/>
            <a:ext cx="109113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chemeClr val="bg1"/>
                </a:solidFill>
                <a:latin typeface="Chalkboard" panose="03050602040202020205" pitchFamily="66" charset="77"/>
              </a:rPr>
              <a:t>The Scientist</a:t>
            </a:r>
          </a:p>
        </p:txBody>
      </p:sp>
      <p:sp>
        <p:nvSpPr>
          <p:cNvPr id="20485" name="Text Box 14">
            <a:extLst>
              <a:ext uri="{FF2B5EF4-FFF2-40B4-BE49-F238E27FC236}">
                <a16:creationId xmlns:a16="http://schemas.microsoft.com/office/drawing/2014/main" id="{36A9376F-40E0-68D4-069C-E482A0EE9E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2938" y="6046789"/>
            <a:ext cx="61341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chemeClr val="accent2"/>
                </a:solidFill>
                <a:latin typeface="Chalkboard" panose="03050602040202020205" pitchFamily="66" charset="77"/>
              </a:rPr>
              <a:t>At least 3,000 products are needed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chemeClr val="accent2"/>
                </a:solidFill>
                <a:latin typeface="Chalkboard" panose="03050602040202020205" pitchFamily="66" charset="77"/>
              </a:rPr>
              <a:t>Many plastids in each cell and their number varied</a:t>
            </a: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D245CE3E-AC27-0EDB-5ABA-66FF4021BE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745" y="156730"/>
            <a:ext cx="11236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3200" b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Plastids functions require genes encoded in the nucleus and in the plastid genomes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Imagen 61">
            <a:extLst>
              <a:ext uri="{FF2B5EF4-FFF2-40B4-BE49-F238E27FC236}">
                <a16:creationId xmlns:a16="http://schemas.microsoft.com/office/drawing/2014/main" id="{8CAC899D-0113-3D42-5063-667B82AC61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534" y="700438"/>
            <a:ext cx="8540504" cy="5881185"/>
          </a:xfrm>
          <a:prstGeom prst="rect">
            <a:avLst/>
          </a:prstGeom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id="{1480E7EA-1F39-5770-835E-7C39F405DA5C}"/>
              </a:ext>
            </a:extLst>
          </p:cNvPr>
          <p:cNvSpPr txBox="1">
            <a:spLocks/>
          </p:cNvSpPr>
          <p:nvPr/>
        </p:nvSpPr>
        <p:spPr>
          <a:xfrm>
            <a:off x="510744" y="-43502"/>
            <a:ext cx="9387983" cy="65722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ＭＳ Ｐゴシック" charset="-128"/>
                <a:cs typeface="ＭＳ Ｐゴシック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" charset="0"/>
              </a:defRPr>
            </a:lvl9pPr>
          </a:lstStyle>
          <a:p>
            <a:pPr>
              <a:defRPr/>
            </a:pPr>
            <a:r>
              <a:rPr lang="en-US" sz="3600" b="1" kern="0">
                <a:solidFill>
                  <a:schemeClr val="tx1"/>
                </a:solidFill>
                <a:latin typeface="Corbel" panose="020B0503020204020204" pitchFamily="34" charset="0"/>
              </a:rPr>
              <a:t>Anterograde signaling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9B291E5-9FD5-1DF4-816A-8A74B0D744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86" y="6427788"/>
            <a:ext cx="236955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MX" sz="1200">
                <a:latin typeface="Arial" panose="020B0604020202020204" pitchFamily="34" charset="0"/>
                <a:cs typeface="Times New Roman" panose="02020603050405020304" pitchFamily="18" charset="0"/>
              </a:rPr>
              <a:t>Modified from Sierra et al., 2023</a:t>
            </a: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354DF2D8-C5FA-9A04-96B1-833FDA58127D}"/>
              </a:ext>
            </a:extLst>
          </p:cNvPr>
          <p:cNvGrpSpPr/>
          <p:nvPr/>
        </p:nvGrpSpPr>
        <p:grpSpPr>
          <a:xfrm>
            <a:off x="1220242" y="5160447"/>
            <a:ext cx="756059" cy="339302"/>
            <a:chOff x="9028817" y="1811819"/>
            <a:chExt cx="756059" cy="339302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B876DF01-5692-3BC2-49B4-9A5B82739A4A}"/>
                </a:ext>
              </a:extLst>
            </p:cNvPr>
            <p:cNvSpPr/>
            <p:nvPr/>
          </p:nvSpPr>
          <p:spPr>
            <a:xfrm>
              <a:off x="9028817" y="1811819"/>
              <a:ext cx="756059" cy="339302"/>
            </a:xfrm>
            <a:prstGeom prst="ellipse">
              <a:avLst/>
            </a:prstGeom>
            <a:gradFill>
              <a:gsLst>
                <a:gs pos="3034">
                  <a:srgbClr val="F3F6FB"/>
                </a:gs>
                <a:gs pos="4000">
                  <a:srgbClr val="F2F5FB"/>
                </a:gs>
                <a:gs pos="4028">
                  <a:srgbClr val="F2F5FB"/>
                </a:gs>
                <a:gs pos="0">
                  <a:schemeClr val="accent1">
                    <a:lumMod val="5000"/>
                    <a:lumOff val="95000"/>
                  </a:schemeClr>
                </a:gs>
                <a:gs pos="39000">
                  <a:srgbClr val="FFC000"/>
                </a:gs>
                <a:gs pos="100000">
                  <a:srgbClr val="C6590C"/>
                </a:gs>
              </a:gsLst>
              <a:lin ang="120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  <p:sp>
          <p:nvSpPr>
            <p:cNvPr id="7" name="Forma libre 6">
              <a:extLst>
                <a:ext uri="{FF2B5EF4-FFF2-40B4-BE49-F238E27FC236}">
                  <a16:creationId xmlns:a16="http://schemas.microsoft.com/office/drawing/2014/main" id="{D27AA9C4-78D9-05F8-1F53-3B11EEFDC6F5}"/>
                </a:ext>
              </a:extLst>
            </p:cNvPr>
            <p:cNvSpPr/>
            <p:nvPr/>
          </p:nvSpPr>
          <p:spPr>
            <a:xfrm>
              <a:off x="9099248" y="1872751"/>
              <a:ext cx="609938" cy="238547"/>
            </a:xfrm>
            <a:custGeom>
              <a:avLst/>
              <a:gdLst>
                <a:gd name="connsiteX0" fmla="*/ 29884 w 609938"/>
                <a:gd name="connsiteY0" fmla="*/ 63844 h 238547"/>
                <a:gd name="connsiteX1" fmla="*/ 3864 w 609938"/>
                <a:gd name="connsiteY1" fmla="*/ 78712 h 238547"/>
                <a:gd name="connsiteX2" fmla="*/ 147 w 609938"/>
                <a:gd name="connsiteY2" fmla="*/ 89864 h 238547"/>
                <a:gd name="connsiteX3" fmla="*/ 15015 w 609938"/>
                <a:gd name="connsiteY3" fmla="*/ 127034 h 238547"/>
                <a:gd name="connsiteX4" fmla="*/ 26167 w 609938"/>
                <a:gd name="connsiteY4" fmla="*/ 130751 h 238547"/>
                <a:gd name="connsiteX5" fmla="*/ 37318 w 609938"/>
                <a:gd name="connsiteY5" fmla="*/ 127034 h 238547"/>
                <a:gd name="connsiteX6" fmla="*/ 59620 w 609938"/>
                <a:gd name="connsiteY6" fmla="*/ 112166 h 238547"/>
                <a:gd name="connsiteX7" fmla="*/ 81923 w 609938"/>
                <a:gd name="connsiteY7" fmla="*/ 127034 h 238547"/>
                <a:gd name="connsiteX8" fmla="*/ 67054 w 609938"/>
                <a:gd name="connsiteY8" fmla="*/ 141903 h 238547"/>
                <a:gd name="connsiteX9" fmla="*/ 81923 w 609938"/>
                <a:gd name="connsiteY9" fmla="*/ 179073 h 238547"/>
                <a:gd name="connsiteX10" fmla="*/ 100508 w 609938"/>
                <a:gd name="connsiteY10" fmla="*/ 175356 h 238547"/>
                <a:gd name="connsiteX11" fmla="*/ 111659 w 609938"/>
                <a:gd name="connsiteY11" fmla="*/ 134469 h 238547"/>
                <a:gd name="connsiteX12" fmla="*/ 122811 w 609938"/>
                <a:gd name="connsiteY12" fmla="*/ 130751 h 238547"/>
                <a:gd name="connsiteX13" fmla="*/ 137679 w 609938"/>
                <a:gd name="connsiteY13" fmla="*/ 134469 h 238547"/>
                <a:gd name="connsiteX14" fmla="*/ 137679 w 609938"/>
                <a:gd name="connsiteY14" fmla="*/ 156771 h 238547"/>
                <a:gd name="connsiteX15" fmla="*/ 141396 w 609938"/>
                <a:gd name="connsiteY15" fmla="*/ 197659 h 238547"/>
                <a:gd name="connsiteX16" fmla="*/ 163698 w 609938"/>
                <a:gd name="connsiteY16" fmla="*/ 212527 h 238547"/>
                <a:gd name="connsiteX17" fmla="*/ 174850 w 609938"/>
                <a:gd name="connsiteY17" fmla="*/ 208810 h 238547"/>
                <a:gd name="connsiteX18" fmla="*/ 178567 w 609938"/>
                <a:gd name="connsiteY18" fmla="*/ 175356 h 238547"/>
                <a:gd name="connsiteX19" fmla="*/ 182284 w 609938"/>
                <a:gd name="connsiteY19" fmla="*/ 164205 h 238547"/>
                <a:gd name="connsiteX20" fmla="*/ 193435 w 609938"/>
                <a:gd name="connsiteY20" fmla="*/ 156771 h 238547"/>
                <a:gd name="connsiteX21" fmla="*/ 208303 w 609938"/>
                <a:gd name="connsiteY21" fmla="*/ 160488 h 238547"/>
                <a:gd name="connsiteX22" fmla="*/ 219454 w 609938"/>
                <a:gd name="connsiteY22" fmla="*/ 182790 h 238547"/>
                <a:gd name="connsiteX23" fmla="*/ 215737 w 609938"/>
                <a:gd name="connsiteY23" fmla="*/ 201376 h 238547"/>
                <a:gd name="connsiteX24" fmla="*/ 226889 w 609938"/>
                <a:gd name="connsiteY24" fmla="*/ 219961 h 238547"/>
                <a:gd name="connsiteX25" fmla="*/ 249191 w 609938"/>
                <a:gd name="connsiteY25" fmla="*/ 227395 h 238547"/>
                <a:gd name="connsiteX26" fmla="*/ 260342 w 609938"/>
                <a:gd name="connsiteY26" fmla="*/ 231112 h 238547"/>
                <a:gd name="connsiteX27" fmla="*/ 260342 w 609938"/>
                <a:gd name="connsiteY27" fmla="*/ 208810 h 238547"/>
                <a:gd name="connsiteX28" fmla="*/ 245474 w 609938"/>
                <a:gd name="connsiteY28" fmla="*/ 186508 h 238547"/>
                <a:gd name="connsiteX29" fmla="*/ 256625 w 609938"/>
                <a:gd name="connsiteY29" fmla="*/ 164205 h 238547"/>
                <a:gd name="connsiteX30" fmla="*/ 267776 w 609938"/>
                <a:gd name="connsiteY30" fmla="*/ 160488 h 238547"/>
                <a:gd name="connsiteX31" fmla="*/ 278928 w 609938"/>
                <a:gd name="connsiteY31" fmla="*/ 164205 h 238547"/>
                <a:gd name="connsiteX32" fmla="*/ 290079 w 609938"/>
                <a:gd name="connsiteY32" fmla="*/ 186508 h 238547"/>
                <a:gd name="connsiteX33" fmla="*/ 304947 w 609938"/>
                <a:gd name="connsiteY33" fmla="*/ 208810 h 238547"/>
                <a:gd name="connsiteX34" fmla="*/ 308664 w 609938"/>
                <a:gd name="connsiteY34" fmla="*/ 219961 h 238547"/>
                <a:gd name="connsiteX35" fmla="*/ 323532 w 609938"/>
                <a:gd name="connsiteY35" fmla="*/ 238547 h 238547"/>
                <a:gd name="connsiteX36" fmla="*/ 334684 w 609938"/>
                <a:gd name="connsiteY36" fmla="*/ 234829 h 238547"/>
                <a:gd name="connsiteX37" fmla="*/ 338401 w 609938"/>
                <a:gd name="connsiteY37" fmla="*/ 197659 h 238547"/>
                <a:gd name="connsiteX38" fmla="*/ 342118 w 609938"/>
                <a:gd name="connsiteY38" fmla="*/ 186508 h 238547"/>
                <a:gd name="connsiteX39" fmla="*/ 364420 w 609938"/>
                <a:gd name="connsiteY39" fmla="*/ 179073 h 238547"/>
                <a:gd name="connsiteX40" fmla="*/ 375572 w 609938"/>
                <a:gd name="connsiteY40" fmla="*/ 182790 h 238547"/>
                <a:gd name="connsiteX41" fmla="*/ 379289 w 609938"/>
                <a:gd name="connsiteY41" fmla="*/ 193942 h 238547"/>
                <a:gd name="connsiteX42" fmla="*/ 383006 w 609938"/>
                <a:gd name="connsiteY42" fmla="*/ 223678 h 238547"/>
                <a:gd name="connsiteX43" fmla="*/ 394157 w 609938"/>
                <a:gd name="connsiteY43" fmla="*/ 231112 h 238547"/>
                <a:gd name="connsiteX44" fmla="*/ 416459 w 609938"/>
                <a:gd name="connsiteY44" fmla="*/ 227395 h 238547"/>
                <a:gd name="connsiteX45" fmla="*/ 420176 w 609938"/>
                <a:gd name="connsiteY45" fmla="*/ 208810 h 238547"/>
                <a:gd name="connsiteX46" fmla="*/ 431328 w 609938"/>
                <a:gd name="connsiteY46" fmla="*/ 182790 h 238547"/>
                <a:gd name="connsiteX47" fmla="*/ 453630 w 609938"/>
                <a:gd name="connsiteY47" fmla="*/ 175356 h 238547"/>
                <a:gd name="connsiteX48" fmla="*/ 464781 w 609938"/>
                <a:gd name="connsiteY48" fmla="*/ 171639 h 238547"/>
                <a:gd name="connsiteX49" fmla="*/ 468498 w 609938"/>
                <a:gd name="connsiteY49" fmla="*/ 182790 h 238547"/>
                <a:gd name="connsiteX50" fmla="*/ 479650 w 609938"/>
                <a:gd name="connsiteY50" fmla="*/ 205093 h 238547"/>
                <a:gd name="connsiteX51" fmla="*/ 490801 w 609938"/>
                <a:gd name="connsiteY51" fmla="*/ 208810 h 238547"/>
                <a:gd name="connsiteX52" fmla="*/ 531689 w 609938"/>
                <a:gd name="connsiteY52" fmla="*/ 197659 h 238547"/>
                <a:gd name="connsiteX53" fmla="*/ 542840 w 609938"/>
                <a:gd name="connsiteY53" fmla="*/ 190225 h 238547"/>
                <a:gd name="connsiteX54" fmla="*/ 524254 w 609938"/>
                <a:gd name="connsiteY54" fmla="*/ 179073 h 238547"/>
                <a:gd name="connsiteX55" fmla="*/ 516820 w 609938"/>
                <a:gd name="connsiteY55" fmla="*/ 167922 h 238547"/>
                <a:gd name="connsiteX56" fmla="*/ 531689 w 609938"/>
                <a:gd name="connsiteY56" fmla="*/ 149337 h 238547"/>
                <a:gd name="connsiteX57" fmla="*/ 550274 w 609938"/>
                <a:gd name="connsiteY57" fmla="*/ 153054 h 238547"/>
                <a:gd name="connsiteX58" fmla="*/ 572576 w 609938"/>
                <a:gd name="connsiteY58" fmla="*/ 167922 h 238547"/>
                <a:gd name="connsiteX59" fmla="*/ 583728 w 609938"/>
                <a:gd name="connsiteY59" fmla="*/ 171639 h 238547"/>
                <a:gd name="connsiteX60" fmla="*/ 602313 w 609938"/>
                <a:gd name="connsiteY60" fmla="*/ 167922 h 238547"/>
                <a:gd name="connsiteX61" fmla="*/ 609747 w 609938"/>
                <a:gd name="connsiteY61" fmla="*/ 156771 h 238547"/>
                <a:gd name="connsiteX62" fmla="*/ 598596 w 609938"/>
                <a:gd name="connsiteY62" fmla="*/ 130751 h 238547"/>
                <a:gd name="connsiteX63" fmla="*/ 550274 w 609938"/>
                <a:gd name="connsiteY63" fmla="*/ 119600 h 238547"/>
                <a:gd name="connsiteX64" fmla="*/ 520537 w 609938"/>
                <a:gd name="connsiteY64" fmla="*/ 112166 h 238547"/>
                <a:gd name="connsiteX65" fmla="*/ 516820 w 609938"/>
                <a:gd name="connsiteY65" fmla="*/ 101015 h 238547"/>
                <a:gd name="connsiteX66" fmla="*/ 557708 w 609938"/>
                <a:gd name="connsiteY66" fmla="*/ 97298 h 238547"/>
                <a:gd name="connsiteX67" fmla="*/ 591162 w 609938"/>
                <a:gd name="connsiteY67" fmla="*/ 93581 h 238547"/>
                <a:gd name="connsiteX68" fmla="*/ 587445 w 609938"/>
                <a:gd name="connsiteY68" fmla="*/ 74995 h 238547"/>
                <a:gd name="connsiteX69" fmla="*/ 561425 w 609938"/>
                <a:gd name="connsiteY69" fmla="*/ 45259 h 238547"/>
                <a:gd name="connsiteX70" fmla="*/ 498235 w 609938"/>
                <a:gd name="connsiteY70" fmla="*/ 48976 h 238547"/>
                <a:gd name="connsiteX71" fmla="*/ 487084 w 609938"/>
                <a:gd name="connsiteY71" fmla="*/ 52693 h 238547"/>
                <a:gd name="connsiteX72" fmla="*/ 479650 w 609938"/>
                <a:gd name="connsiteY72" fmla="*/ 63844 h 238547"/>
                <a:gd name="connsiteX73" fmla="*/ 472215 w 609938"/>
                <a:gd name="connsiteY73" fmla="*/ 71278 h 238547"/>
                <a:gd name="connsiteX74" fmla="*/ 468498 w 609938"/>
                <a:gd name="connsiteY74" fmla="*/ 82429 h 238547"/>
                <a:gd name="connsiteX75" fmla="*/ 423893 w 609938"/>
                <a:gd name="connsiteY75" fmla="*/ 71278 h 238547"/>
                <a:gd name="connsiteX76" fmla="*/ 416459 w 609938"/>
                <a:gd name="connsiteY76" fmla="*/ 60127 h 238547"/>
                <a:gd name="connsiteX77" fmla="*/ 420176 w 609938"/>
                <a:gd name="connsiteY77" fmla="*/ 41542 h 238547"/>
                <a:gd name="connsiteX78" fmla="*/ 438762 w 609938"/>
                <a:gd name="connsiteY78" fmla="*/ 30390 h 238547"/>
                <a:gd name="connsiteX79" fmla="*/ 449913 w 609938"/>
                <a:gd name="connsiteY79" fmla="*/ 22956 h 238547"/>
                <a:gd name="connsiteX80" fmla="*/ 446196 w 609938"/>
                <a:gd name="connsiteY80" fmla="*/ 8088 h 238547"/>
                <a:gd name="connsiteX81" fmla="*/ 401591 w 609938"/>
                <a:gd name="connsiteY81" fmla="*/ 4371 h 238547"/>
                <a:gd name="connsiteX82" fmla="*/ 379289 w 609938"/>
                <a:gd name="connsiteY82" fmla="*/ 19239 h 238547"/>
                <a:gd name="connsiteX83" fmla="*/ 375572 w 609938"/>
                <a:gd name="connsiteY83" fmla="*/ 30390 h 238547"/>
                <a:gd name="connsiteX84" fmla="*/ 379289 w 609938"/>
                <a:gd name="connsiteY84" fmla="*/ 56410 h 238547"/>
                <a:gd name="connsiteX85" fmla="*/ 386723 w 609938"/>
                <a:gd name="connsiteY85" fmla="*/ 78712 h 238547"/>
                <a:gd name="connsiteX86" fmla="*/ 330967 w 609938"/>
                <a:gd name="connsiteY86" fmla="*/ 78712 h 238547"/>
                <a:gd name="connsiteX87" fmla="*/ 323532 w 609938"/>
                <a:gd name="connsiteY87" fmla="*/ 71278 h 238547"/>
                <a:gd name="connsiteX88" fmla="*/ 319815 w 609938"/>
                <a:gd name="connsiteY88" fmla="*/ 60127 h 238547"/>
                <a:gd name="connsiteX89" fmla="*/ 327250 w 609938"/>
                <a:gd name="connsiteY89" fmla="*/ 19239 h 238547"/>
                <a:gd name="connsiteX90" fmla="*/ 323532 w 609938"/>
                <a:gd name="connsiteY90" fmla="*/ 8088 h 238547"/>
                <a:gd name="connsiteX91" fmla="*/ 312381 w 609938"/>
                <a:gd name="connsiteY91" fmla="*/ 4371 h 238547"/>
                <a:gd name="connsiteX92" fmla="*/ 271493 w 609938"/>
                <a:gd name="connsiteY92" fmla="*/ 8088 h 238547"/>
                <a:gd name="connsiteX93" fmla="*/ 271493 w 609938"/>
                <a:gd name="connsiteY93" fmla="*/ 48976 h 238547"/>
                <a:gd name="connsiteX94" fmla="*/ 275211 w 609938"/>
                <a:gd name="connsiteY94" fmla="*/ 60127 h 238547"/>
                <a:gd name="connsiteX95" fmla="*/ 286362 w 609938"/>
                <a:gd name="connsiteY95" fmla="*/ 63844 h 238547"/>
                <a:gd name="connsiteX96" fmla="*/ 230606 w 609938"/>
                <a:gd name="connsiteY96" fmla="*/ 82429 h 238547"/>
                <a:gd name="connsiteX97" fmla="*/ 219454 w 609938"/>
                <a:gd name="connsiteY97" fmla="*/ 74995 h 238547"/>
                <a:gd name="connsiteX98" fmla="*/ 215737 w 609938"/>
                <a:gd name="connsiteY98" fmla="*/ 63844 h 238547"/>
                <a:gd name="connsiteX99" fmla="*/ 212020 w 609938"/>
                <a:gd name="connsiteY99" fmla="*/ 22956 h 238547"/>
                <a:gd name="connsiteX100" fmla="*/ 200869 w 609938"/>
                <a:gd name="connsiteY100" fmla="*/ 19239 h 238547"/>
                <a:gd name="connsiteX101" fmla="*/ 171132 w 609938"/>
                <a:gd name="connsiteY101" fmla="*/ 22956 h 238547"/>
                <a:gd name="connsiteX102" fmla="*/ 152547 w 609938"/>
                <a:gd name="connsiteY102" fmla="*/ 37825 h 238547"/>
                <a:gd name="connsiteX103" fmla="*/ 156264 w 609938"/>
                <a:gd name="connsiteY103" fmla="*/ 48976 h 238547"/>
                <a:gd name="connsiteX104" fmla="*/ 167415 w 609938"/>
                <a:gd name="connsiteY104" fmla="*/ 56410 h 238547"/>
                <a:gd name="connsiteX105" fmla="*/ 186001 w 609938"/>
                <a:gd name="connsiteY105" fmla="*/ 67561 h 238547"/>
                <a:gd name="connsiteX106" fmla="*/ 193435 w 609938"/>
                <a:gd name="connsiteY106" fmla="*/ 78712 h 238547"/>
                <a:gd name="connsiteX107" fmla="*/ 145113 w 609938"/>
                <a:gd name="connsiteY107" fmla="*/ 89864 h 238547"/>
                <a:gd name="connsiteX108" fmla="*/ 122811 w 609938"/>
                <a:gd name="connsiteY108" fmla="*/ 60127 h 238547"/>
                <a:gd name="connsiteX109" fmla="*/ 111659 w 609938"/>
                <a:gd name="connsiteY109" fmla="*/ 37825 h 238547"/>
                <a:gd name="connsiteX110" fmla="*/ 107942 w 609938"/>
                <a:gd name="connsiteY110" fmla="*/ 26673 h 238547"/>
                <a:gd name="connsiteX111" fmla="*/ 81923 w 609938"/>
                <a:gd name="connsiteY111" fmla="*/ 26673 h 238547"/>
                <a:gd name="connsiteX112" fmla="*/ 67054 w 609938"/>
                <a:gd name="connsiteY112" fmla="*/ 41542 h 238547"/>
                <a:gd name="connsiteX113" fmla="*/ 55903 w 609938"/>
                <a:gd name="connsiteY113" fmla="*/ 52693 h 238547"/>
                <a:gd name="connsiteX114" fmla="*/ 29884 w 609938"/>
                <a:gd name="connsiteY114" fmla="*/ 63844 h 238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609938" h="238547">
                  <a:moveTo>
                    <a:pt x="29884" y="63844"/>
                  </a:moveTo>
                  <a:cubicBezTo>
                    <a:pt x="21211" y="68181"/>
                    <a:pt x="11382" y="72134"/>
                    <a:pt x="3864" y="78712"/>
                  </a:cubicBezTo>
                  <a:cubicBezTo>
                    <a:pt x="915" y="81292"/>
                    <a:pt x="147" y="85946"/>
                    <a:pt x="147" y="89864"/>
                  </a:cubicBezTo>
                  <a:cubicBezTo>
                    <a:pt x="147" y="114643"/>
                    <a:pt x="-2537" y="118258"/>
                    <a:pt x="15015" y="127034"/>
                  </a:cubicBezTo>
                  <a:cubicBezTo>
                    <a:pt x="18520" y="128786"/>
                    <a:pt x="22450" y="129512"/>
                    <a:pt x="26167" y="130751"/>
                  </a:cubicBezTo>
                  <a:cubicBezTo>
                    <a:pt x="29884" y="129512"/>
                    <a:pt x="34058" y="129207"/>
                    <a:pt x="37318" y="127034"/>
                  </a:cubicBezTo>
                  <a:cubicBezTo>
                    <a:pt x="65161" y="108472"/>
                    <a:pt x="33106" y="121004"/>
                    <a:pt x="59620" y="112166"/>
                  </a:cubicBezTo>
                  <a:cubicBezTo>
                    <a:pt x="62646" y="112771"/>
                    <a:pt x="88240" y="112295"/>
                    <a:pt x="81923" y="127034"/>
                  </a:cubicBezTo>
                  <a:cubicBezTo>
                    <a:pt x="79162" y="133477"/>
                    <a:pt x="67054" y="141903"/>
                    <a:pt x="67054" y="141903"/>
                  </a:cubicBezTo>
                  <a:cubicBezTo>
                    <a:pt x="68302" y="150640"/>
                    <a:pt x="66505" y="175218"/>
                    <a:pt x="81923" y="179073"/>
                  </a:cubicBezTo>
                  <a:cubicBezTo>
                    <a:pt x="88052" y="180605"/>
                    <a:pt x="94313" y="176595"/>
                    <a:pt x="100508" y="175356"/>
                  </a:cubicBezTo>
                  <a:cubicBezTo>
                    <a:pt x="101417" y="170813"/>
                    <a:pt x="107617" y="135817"/>
                    <a:pt x="111659" y="134469"/>
                  </a:cubicBezTo>
                  <a:lnTo>
                    <a:pt x="122811" y="130751"/>
                  </a:lnTo>
                  <a:cubicBezTo>
                    <a:pt x="127767" y="131990"/>
                    <a:pt x="133690" y="131278"/>
                    <a:pt x="137679" y="134469"/>
                  </a:cubicBezTo>
                  <a:cubicBezTo>
                    <a:pt x="145504" y="140730"/>
                    <a:pt x="139766" y="150510"/>
                    <a:pt x="137679" y="156771"/>
                  </a:cubicBezTo>
                  <a:cubicBezTo>
                    <a:pt x="138918" y="170400"/>
                    <a:pt x="135609" y="185257"/>
                    <a:pt x="141396" y="197659"/>
                  </a:cubicBezTo>
                  <a:cubicBezTo>
                    <a:pt x="145174" y="205755"/>
                    <a:pt x="163698" y="212527"/>
                    <a:pt x="163698" y="212527"/>
                  </a:cubicBezTo>
                  <a:cubicBezTo>
                    <a:pt x="167415" y="211288"/>
                    <a:pt x="173395" y="212448"/>
                    <a:pt x="174850" y="208810"/>
                  </a:cubicBezTo>
                  <a:cubicBezTo>
                    <a:pt x="179017" y="198393"/>
                    <a:pt x="176722" y="186423"/>
                    <a:pt x="178567" y="175356"/>
                  </a:cubicBezTo>
                  <a:cubicBezTo>
                    <a:pt x="179211" y="171491"/>
                    <a:pt x="179836" y="167264"/>
                    <a:pt x="182284" y="164205"/>
                  </a:cubicBezTo>
                  <a:cubicBezTo>
                    <a:pt x="185075" y="160717"/>
                    <a:pt x="189718" y="159249"/>
                    <a:pt x="193435" y="156771"/>
                  </a:cubicBezTo>
                  <a:cubicBezTo>
                    <a:pt x="198391" y="158010"/>
                    <a:pt x="204052" y="157654"/>
                    <a:pt x="208303" y="160488"/>
                  </a:cubicBezTo>
                  <a:cubicBezTo>
                    <a:pt x="214479" y="164605"/>
                    <a:pt x="217334" y="176429"/>
                    <a:pt x="219454" y="182790"/>
                  </a:cubicBezTo>
                  <a:cubicBezTo>
                    <a:pt x="218215" y="188985"/>
                    <a:pt x="215737" y="195058"/>
                    <a:pt x="215737" y="201376"/>
                  </a:cubicBezTo>
                  <a:cubicBezTo>
                    <a:pt x="215737" y="207736"/>
                    <a:pt x="220999" y="217016"/>
                    <a:pt x="226889" y="219961"/>
                  </a:cubicBezTo>
                  <a:cubicBezTo>
                    <a:pt x="233898" y="223465"/>
                    <a:pt x="241757" y="224917"/>
                    <a:pt x="249191" y="227395"/>
                  </a:cubicBezTo>
                  <a:lnTo>
                    <a:pt x="260342" y="231112"/>
                  </a:lnTo>
                  <a:cubicBezTo>
                    <a:pt x="264059" y="219961"/>
                    <a:pt x="266537" y="219961"/>
                    <a:pt x="260342" y="208810"/>
                  </a:cubicBezTo>
                  <a:cubicBezTo>
                    <a:pt x="256003" y="201000"/>
                    <a:pt x="245474" y="186508"/>
                    <a:pt x="245474" y="186508"/>
                  </a:cubicBezTo>
                  <a:cubicBezTo>
                    <a:pt x="247923" y="179162"/>
                    <a:pt x="250074" y="169446"/>
                    <a:pt x="256625" y="164205"/>
                  </a:cubicBezTo>
                  <a:cubicBezTo>
                    <a:pt x="259684" y="161757"/>
                    <a:pt x="264059" y="161727"/>
                    <a:pt x="267776" y="160488"/>
                  </a:cubicBezTo>
                  <a:cubicBezTo>
                    <a:pt x="271493" y="161727"/>
                    <a:pt x="275868" y="161757"/>
                    <a:pt x="278928" y="164205"/>
                  </a:cubicBezTo>
                  <a:cubicBezTo>
                    <a:pt x="288829" y="172125"/>
                    <a:pt x="284692" y="176811"/>
                    <a:pt x="290079" y="186508"/>
                  </a:cubicBezTo>
                  <a:cubicBezTo>
                    <a:pt x="294418" y="194318"/>
                    <a:pt x="302122" y="200334"/>
                    <a:pt x="304947" y="208810"/>
                  </a:cubicBezTo>
                  <a:cubicBezTo>
                    <a:pt x="306186" y="212527"/>
                    <a:pt x="306912" y="216457"/>
                    <a:pt x="308664" y="219961"/>
                  </a:cubicBezTo>
                  <a:cubicBezTo>
                    <a:pt x="313352" y="229338"/>
                    <a:pt x="316618" y="231633"/>
                    <a:pt x="323532" y="238547"/>
                  </a:cubicBezTo>
                  <a:cubicBezTo>
                    <a:pt x="327249" y="237308"/>
                    <a:pt x="333345" y="238512"/>
                    <a:pt x="334684" y="234829"/>
                  </a:cubicBezTo>
                  <a:cubicBezTo>
                    <a:pt x="338939" y="223127"/>
                    <a:pt x="336508" y="209966"/>
                    <a:pt x="338401" y="197659"/>
                  </a:cubicBezTo>
                  <a:cubicBezTo>
                    <a:pt x="338997" y="193786"/>
                    <a:pt x="338930" y="188785"/>
                    <a:pt x="342118" y="186508"/>
                  </a:cubicBezTo>
                  <a:cubicBezTo>
                    <a:pt x="348494" y="181953"/>
                    <a:pt x="364420" y="179073"/>
                    <a:pt x="364420" y="179073"/>
                  </a:cubicBezTo>
                  <a:cubicBezTo>
                    <a:pt x="368137" y="180312"/>
                    <a:pt x="372801" y="180019"/>
                    <a:pt x="375572" y="182790"/>
                  </a:cubicBezTo>
                  <a:cubicBezTo>
                    <a:pt x="378343" y="185561"/>
                    <a:pt x="378588" y="190087"/>
                    <a:pt x="379289" y="193942"/>
                  </a:cubicBezTo>
                  <a:cubicBezTo>
                    <a:pt x="381076" y="203770"/>
                    <a:pt x="379296" y="214403"/>
                    <a:pt x="383006" y="223678"/>
                  </a:cubicBezTo>
                  <a:cubicBezTo>
                    <a:pt x="384665" y="227826"/>
                    <a:pt x="390440" y="228634"/>
                    <a:pt x="394157" y="231112"/>
                  </a:cubicBezTo>
                  <a:cubicBezTo>
                    <a:pt x="401591" y="229873"/>
                    <a:pt x="410737" y="232300"/>
                    <a:pt x="416459" y="227395"/>
                  </a:cubicBezTo>
                  <a:cubicBezTo>
                    <a:pt x="421256" y="223284"/>
                    <a:pt x="418806" y="214977"/>
                    <a:pt x="420176" y="208810"/>
                  </a:cubicBezTo>
                  <a:cubicBezTo>
                    <a:pt x="421706" y="201925"/>
                    <a:pt x="423919" y="187420"/>
                    <a:pt x="431328" y="182790"/>
                  </a:cubicBezTo>
                  <a:cubicBezTo>
                    <a:pt x="437973" y="178637"/>
                    <a:pt x="446196" y="177834"/>
                    <a:pt x="453630" y="175356"/>
                  </a:cubicBezTo>
                  <a:lnTo>
                    <a:pt x="464781" y="171639"/>
                  </a:lnTo>
                  <a:cubicBezTo>
                    <a:pt x="466020" y="175356"/>
                    <a:pt x="467422" y="179023"/>
                    <a:pt x="468498" y="182790"/>
                  </a:cubicBezTo>
                  <a:cubicBezTo>
                    <a:pt x="471632" y="193759"/>
                    <a:pt x="469585" y="199055"/>
                    <a:pt x="479650" y="205093"/>
                  </a:cubicBezTo>
                  <a:cubicBezTo>
                    <a:pt x="483010" y="207109"/>
                    <a:pt x="487084" y="207571"/>
                    <a:pt x="490801" y="208810"/>
                  </a:cubicBezTo>
                  <a:cubicBezTo>
                    <a:pt x="519097" y="199378"/>
                    <a:pt x="505419" y="202913"/>
                    <a:pt x="531689" y="197659"/>
                  </a:cubicBezTo>
                  <a:cubicBezTo>
                    <a:pt x="535406" y="195181"/>
                    <a:pt x="541757" y="194559"/>
                    <a:pt x="542840" y="190225"/>
                  </a:cubicBezTo>
                  <a:cubicBezTo>
                    <a:pt x="544410" y="183944"/>
                    <a:pt x="525566" y="179510"/>
                    <a:pt x="524254" y="179073"/>
                  </a:cubicBezTo>
                  <a:cubicBezTo>
                    <a:pt x="521776" y="175356"/>
                    <a:pt x="517554" y="172328"/>
                    <a:pt x="516820" y="167922"/>
                  </a:cubicBezTo>
                  <a:cubicBezTo>
                    <a:pt x="515025" y="157149"/>
                    <a:pt x="525173" y="153680"/>
                    <a:pt x="531689" y="149337"/>
                  </a:cubicBezTo>
                  <a:cubicBezTo>
                    <a:pt x="537884" y="150576"/>
                    <a:pt x="544523" y="150440"/>
                    <a:pt x="550274" y="153054"/>
                  </a:cubicBezTo>
                  <a:cubicBezTo>
                    <a:pt x="558408" y="156751"/>
                    <a:pt x="564100" y="165097"/>
                    <a:pt x="572576" y="167922"/>
                  </a:cubicBezTo>
                  <a:lnTo>
                    <a:pt x="583728" y="171639"/>
                  </a:lnTo>
                  <a:cubicBezTo>
                    <a:pt x="589923" y="170400"/>
                    <a:pt x="596828" y="171056"/>
                    <a:pt x="602313" y="167922"/>
                  </a:cubicBezTo>
                  <a:cubicBezTo>
                    <a:pt x="606192" y="165706"/>
                    <a:pt x="609193" y="161204"/>
                    <a:pt x="609747" y="156771"/>
                  </a:cubicBezTo>
                  <a:cubicBezTo>
                    <a:pt x="610816" y="148216"/>
                    <a:pt x="607460" y="135183"/>
                    <a:pt x="598596" y="130751"/>
                  </a:cubicBezTo>
                  <a:cubicBezTo>
                    <a:pt x="581133" y="122019"/>
                    <a:pt x="569347" y="122779"/>
                    <a:pt x="550274" y="119600"/>
                  </a:cubicBezTo>
                  <a:cubicBezTo>
                    <a:pt x="532333" y="116610"/>
                    <a:pt x="534900" y="116953"/>
                    <a:pt x="520537" y="112166"/>
                  </a:cubicBezTo>
                  <a:cubicBezTo>
                    <a:pt x="519298" y="108449"/>
                    <a:pt x="515365" y="104653"/>
                    <a:pt x="516820" y="101015"/>
                  </a:cubicBezTo>
                  <a:cubicBezTo>
                    <a:pt x="522690" y="86341"/>
                    <a:pt x="553933" y="96826"/>
                    <a:pt x="557708" y="97298"/>
                  </a:cubicBezTo>
                  <a:cubicBezTo>
                    <a:pt x="568859" y="96059"/>
                    <a:pt x="582186" y="100313"/>
                    <a:pt x="591162" y="93581"/>
                  </a:cubicBezTo>
                  <a:cubicBezTo>
                    <a:pt x="596216" y="89790"/>
                    <a:pt x="590059" y="80747"/>
                    <a:pt x="587445" y="74995"/>
                  </a:cubicBezTo>
                  <a:cubicBezTo>
                    <a:pt x="578018" y="54256"/>
                    <a:pt x="576050" y="55009"/>
                    <a:pt x="561425" y="45259"/>
                  </a:cubicBezTo>
                  <a:cubicBezTo>
                    <a:pt x="540362" y="46498"/>
                    <a:pt x="519230" y="46877"/>
                    <a:pt x="498235" y="48976"/>
                  </a:cubicBezTo>
                  <a:cubicBezTo>
                    <a:pt x="494336" y="49366"/>
                    <a:pt x="490143" y="50245"/>
                    <a:pt x="487084" y="52693"/>
                  </a:cubicBezTo>
                  <a:cubicBezTo>
                    <a:pt x="483596" y="55484"/>
                    <a:pt x="482441" y="60356"/>
                    <a:pt x="479650" y="63844"/>
                  </a:cubicBezTo>
                  <a:cubicBezTo>
                    <a:pt x="477461" y="66581"/>
                    <a:pt x="474693" y="68800"/>
                    <a:pt x="472215" y="71278"/>
                  </a:cubicBezTo>
                  <a:cubicBezTo>
                    <a:pt x="470976" y="74995"/>
                    <a:pt x="472353" y="81728"/>
                    <a:pt x="468498" y="82429"/>
                  </a:cubicBezTo>
                  <a:cubicBezTo>
                    <a:pt x="445921" y="86534"/>
                    <a:pt x="435045" y="85216"/>
                    <a:pt x="423893" y="71278"/>
                  </a:cubicBezTo>
                  <a:cubicBezTo>
                    <a:pt x="421102" y="67790"/>
                    <a:pt x="418937" y="63844"/>
                    <a:pt x="416459" y="60127"/>
                  </a:cubicBezTo>
                  <a:cubicBezTo>
                    <a:pt x="417698" y="53932"/>
                    <a:pt x="417687" y="47349"/>
                    <a:pt x="420176" y="41542"/>
                  </a:cubicBezTo>
                  <a:cubicBezTo>
                    <a:pt x="424136" y="32304"/>
                    <a:pt x="431269" y="34137"/>
                    <a:pt x="438762" y="30390"/>
                  </a:cubicBezTo>
                  <a:cubicBezTo>
                    <a:pt x="442758" y="28392"/>
                    <a:pt x="446196" y="25434"/>
                    <a:pt x="449913" y="22956"/>
                  </a:cubicBezTo>
                  <a:cubicBezTo>
                    <a:pt x="448674" y="18000"/>
                    <a:pt x="449030" y="12339"/>
                    <a:pt x="446196" y="8088"/>
                  </a:cubicBezTo>
                  <a:cubicBezTo>
                    <a:pt x="436306" y="-6747"/>
                    <a:pt x="412871" y="3118"/>
                    <a:pt x="401591" y="4371"/>
                  </a:cubicBezTo>
                  <a:cubicBezTo>
                    <a:pt x="389900" y="8268"/>
                    <a:pt x="387244" y="7306"/>
                    <a:pt x="379289" y="19239"/>
                  </a:cubicBezTo>
                  <a:cubicBezTo>
                    <a:pt x="377116" y="22499"/>
                    <a:pt x="376811" y="26673"/>
                    <a:pt x="375572" y="30390"/>
                  </a:cubicBezTo>
                  <a:cubicBezTo>
                    <a:pt x="376811" y="39063"/>
                    <a:pt x="377319" y="47873"/>
                    <a:pt x="379289" y="56410"/>
                  </a:cubicBezTo>
                  <a:cubicBezTo>
                    <a:pt x="381051" y="64045"/>
                    <a:pt x="386723" y="78712"/>
                    <a:pt x="386723" y="78712"/>
                  </a:cubicBezTo>
                  <a:cubicBezTo>
                    <a:pt x="364464" y="86132"/>
                    <a:pt x="367877" y="86621"/>
                    <a:pt x="330967" y="78712"/>
                  </a:cubicBezTo>
                  <a:cubicBezTo>
                    <a:pt x="327540" y="77978"/>
                    <a:pt x="326010" y="73756"/>
                    <a:pt x="323532" y="71278"/>
                  </a:cubicBezTo>
                  <a:cubicBezTo>
                    <a:pt x="322293" y="67561"/>
                    <a:pt x="319815" y="64045"/>
                    <a:pt x="319815" y="60127"/>
                  </a:cubicBezTo>
                  <a:cubicBezTo>
                    <a:pt x="319815" y="39108"/>
                    <a:pt x="322021" y="34922"/>
                    <a:pt x="327250" y="19239"/>
                  </a:cubicBezTo>
                  <a:cubicBezTo>
                    <a:pt x="326011" y="15522"/>
                    <a:pt x="326303" y="10858"/>
                    <a:pt x="323532" y="8088"/>
                  </a:cubicBezTo>
                  <a:cubicBezTo>
                    <a:pt x="320761" y="5318"/>
                    <a:pt x="316299" y="4371"/>
                    <a:pt x="312381" y="4371"/>
                  </a:cubicBezTo>
                  <a:cubicBezTo>
                    <a:pt x="298695" y="4371"/>
                    <a:pt x="285122" y="6849"/>
                    <a:pt x="271493" y="8088"/>
                  </a:cubicBezTo>
                  <a:cubicBezTo>
                    <a:pt x="265102" y="27261"/>
                    <a:pt x="266053" y="19061"/>
                    <a:pt x="271493" y="48976"/>
                  </a:cubicBezTo>
                  <a:cubicBezTo>
                    <a:pt x="272194" y="52831"/>
                    <a:pt x="272440" y="57357"/>
                    <a:pt x="275211" y="60127"/>
                  </a:cubicBezTo>
                  <a:cubicBezTo>
                    <a:pt x="277982" y="62897"/>
                    <a:pt x="282645" y="62605"/>
                    <a:pt x="286362" y="63844"/>
                  </a:cubicBezTo>
                  <a:cubicBezTo>
                    <a:pt x="300468" y="106164"/>
                    <a:pt x="301619" y="86607"/>
                    <a:pt x="230606" y="82429"/>
                  </a:cubicBezTo>
                  <a:cubicBezTo>
                    <a:pt x="226889" y="79951"/>
                    <a:pt x="222245" y="78483"/>
                    <a:pt x="219454" y="74995"/>
                  </a:cubicBezTo>
                  <a:cubicBezTo>
                    <a:pt x="217006" y="71936"/>
                    <a:pt x="216291" y="67723"/>
                    <a:pt x="215737" y="63844"/>
                  </a:cubicBezTo>
                  <a:cubicBezTo>
                    <a:pt x="213802" y="50296"/>
                    <a:pt x="216348" y="35939"/>
                    <a:pt x="212020" y="22956"/>
                  </a:cubicBezTo>
                  <a:cubicBezTo>
                    <a:pt x="210781" y="19239"/>
                    <a:pt x="204586" y="20478"/>
                    <a:pt x="200869" y="19239"/>
                  </a:cubicBezTo>
                  <a:cubicBezTo>
                    <a:pt x="190957" y="20478"/>
                    <a:pt x="180769" y="20328"/>
                    <a:pt x="171132" y="22956"/>
                  </a:cubicBezTo>
                  <a:cubicBezTo>
                    <a:pt x="164683" y="24715"/>
                    <a:pt x="157163" y="33208"/>
                    <a:pt x="152547" y="37825"/>
                  </a:cubicBezTo>
                  <a:cubicBezTo>
                    <a:pt x="153786" y="41542"/>
                    <a:pt x="153816" y="45917"/>
                    <a:pt x="156264" y="48976"/>
                  </a:cubicBezTo>
                  <a:cubicBezTo>
                    <a:pt x="159055" y="52464"/>
                    <a:pt x="163927" y="53619"/>
                    <a:pt x="167415" y="56410"/>
                  </a:cubicBezTo>
                  <a:cubicBezTo>
                    <a:pt x="181993" y="68072"/>
                    <a:pt x="166637" y="61106"/>
                    <a:pt x="186001" y="67561"/>
                  </a:cubicBezTo>
                  <a:cubicBezTo>
                    <a:pt x="188479" y="71278"/>
                    <a:pt x="192803" y="74290"/>
                    <a:pt x="193435" y="78712"/>
                  </a:cubicBezTo>
                  <a:cubicBezTo>
                    <a:pt x="197766" y="109028"/>
                    <a:pt x="160740" y="91166"/>
                    <a:pt x="145113" y="89864"/>
                  </a:cubicBezTo>
                  <a:cubicBezTo>
                    <a:pt x="136307" y="81057"/>
                    <a:pt x="127015" y="72735"/>
                    <a:pt x="122811" y="60127"/>
                  </a:cubicBezTo>
                  <a:cubicBezTo>
                    <a:pt x="117680" y="44738"/>
                    <a:pt x="121266" y="52236"/>
                    <a:pt x="111659" y="37825"/>
                  </a:cubicBezTo>
                  <a:cubicBezTo>
                    <a:pt x="110420" y="34108"/>
                    <a:pt x="110713" y="29444"/>
                    <a:pt x="107942" y="26673"/>
                  </a:cubicBezTo>
                  <a:cubicBezTo>
                    <a:pt x="100477" y="19207"/>
                    <a:pt x="89467" y="24787"/>
                    <a:pt x="81923" y="26673"/>
                  </a:cubicBezTo>
                  <a:lnTo>
                    <a:pt x="67054" y="41542"/>
                  </a:lnTo>
                  <a:cubicBezTo>
                    <a:pt x="63337" y="45259"/>
                    <a:pt x="60277" y="49777"/>
                    <a:pt x="55903" y="52693"/>
                  </a:cubicBezTo>
                  <a:cubicBezTo>
                    <a:pt x="31296" y="69098"/>
                    <a:pt x="38557" y="59507"/>
                    <a:pt x="29884" y="63844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</p:grpSp>
      <p:grpSp>
        <p:nvGrpSpPr>
          <p:cNvPr id="8" name="Grupo 7">
            <a:extLst>
              <a:ext uri="{FF2B5EF4-FFF2-40B4-BE49-F238E27FC236}">
                <a16:creationId xmlns:a16="http://schemas.microsoft.com/office/drawing/2014/main" id="{079A9203-23C5-FA2E-246A-F56BEB41D36D}"/>
              </a:ext>
            </a:extLst>
          </p:cNvPr>
          <p:cNvGrpSpPr/>
          <p:nvPr/>
        </p:nvGrpSpPr>
        <p:grpSpPr>
          <a:xfrm>
            <a:off x="10456440" y="2678677"/>
            <a:ext cx="756059" cy="339302"/>
            <a:chOff x="9028817" y="1811819"/>
            <a:chExt cx="756059" cy="339302"/>
          </a:xfrm>
        </p:grpSpPr>
        <p:sp>
          <p:nvSpPr>
            <p:cNvPr id="9" name="Elipse 8">
              <a:extLst>
                <a:ext uri="{FF2B5EF4-FFF2-40B4-BE49-F238E27FC236}">
                  <a16:creationId xmlns:a16="http://schemas.microsoft.com/office/drawing/2014/main" id="{B3D463D9-2069-E6CB-DE11-74A3D1A0AE5D}"/>
                </a:ext>
              </a:extLst>
            </p:cNvPr>
            <p:cNvSpPr/>
            <p:nvPr/>
          </p:nvSpPr>
          <p:spPr>
            <a:xfrm>
              <a:off x="9028817" y="1811819"/>
              <a:ext cx="756059" cy="339302"/>
            </a:xfrm>
            <a:prstGeom prst="ellipse">
              <a:avLst/>
            </a:prstGeom>
            <a:gradFill>
              <a:gsLst>
                <a:gs pos="3034">
                  <a:srgbClr val="F3F6FB"/>
                </a:gs>
                <a:gs pos="4000">
                  <a:srgbClr val="F2F5FB"/>
                </a:gs>
                <a:gs pos="4028">
                  <a:srgbClr val="F2F5FB"/>
                </a:gs>
                <a:gs pos="0">
                  <a:schemeClr val="accent1">
                    <a:lumMod val="5000"/>
                    <a:lumOff val="95000"/>
                  </a:schemeClr>
                </a:gs>
                <a:gs pos="39000">
                  <a:srgbClr val="FFC000"/>
                </a:gs>
                <a:gs pos="100000">
                  <a:srgbClr val="C6590C"/>
                </a:gs>
              </a:gsLst>
              <a:lin ang="120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  <p:sp>
          <p:nvSpPr>
            <p:cNvPr id="10" name="Forma libre 9">
              <a:extLst>
                <a:ext uri="{FF2B5EF4-FFF2-40B4-BE49-F238E27FC236}">
                  <a16:creationId xmlns:a16="http://schemas.microsoft.com/office/drawing/2014/main" id="{2550C8FE-7226-563B-5E5F-2979BD0E3DC8}"/>
                </a:ext>
              </a:extLst>
            </p:cNvPr>
            <p:cNvSpPr/>
            <p:nvPr/>
          </p:nvSpPr>
          <p:spPr>
            <a:xfrm>
              <a:off x="9099248" y="1872751"/>
              <a:ext cx="609938" cy="238547"/>
            </a:xfrm>
            <a:custGeom>
              <a:avLst/>
              <a:gdLst>
                <a:gd name="connsiteX0" fmla="*/ 29884 w 609938"/>
                <a:gd name="connsiteY0" fmla="*/ 63844 h 238547"/>
                <a:gd name="connsiteX1" fmla="*/ 3864 w 609938"/>
                <a:gd name="connsiteY1" fmla="*/ 78712 h 238547"/>
                <a:gd name="connsiteX2" fmla="*/ 147 w 609938"/>
                <a:gd name="connsiteY2" fmla="*/ 89864 h 238547"/>
                <a:gd name="connsiteX3" fmla="*/ 15015 w 609938"/>
                <a:gd name="connsiteY3" fmla="*/ 127034 h 238547"/>
                <a:gd name="connsiteX4" fmla="*/ 26167 w 609938"/>
                <a:gd name="connsiteY4" fmla="*/ 130751 h 238547"/>
                <a:gd name="connsiteX5" fmla="*/ 37318 w 609938"/>
                <a:gd name="connsiteY5" fmla="*/ 127034 h 238547"/>
                <a:gd name="connsiteX6" fmla="*/ 59620 w 609938"/>
                <a:gd name="connsiteY6" fmla="*/ 112166 h 238547"/>
                <a:gd name="connsiteX7" fmla="*/ 81923 w 609938"/>
                <a:gd name="connsiteY7" fmla="*/ 127034 h 238547"/>
                <a:gd name="connsiteX8" fmla="*/ 67054 w 609938"/>
                <a:gd name="connsiteY8" fmla="*/ 141903 h 238547"/>
                <a:gd name="connsiteX9" fmla="*/ 81923 w 609938"/>
                <a:gd name="connsiteY9" fmla="*/ 179073 h 238547"/>
                <a:gd name="connsiteX10" fmla="*/ 100508 w 609938"/>
                <a:gd name="connsiteY10" fmla="*/ 175356 h 238547"/>
                <a:gd name="connsiteX11" fmla="*/ 111659 w 609938"/>
                <a:gd name="connsiteY11" fmla="*/ 134469 h 238547"/>
                <a:gd name="connsiteX12" fmla="*/ 122811 w 609938"/>
                <a:gd name="connsiteY12" fmla="*/ 130751 h 238547"/>
                <a:gd name="connsiteX13" fmla="*/ 137679 w 609938"/>
                <a:gd name="connsiteY13" fmla="*/ 134469 h 238547"/>
                <a:gd name="connsiteX14" fmla="*/ 137679 w 609938"/>
                <a:gd name="connsiteY14" fmla="*/ 156771 h 238547"/>
                <a:gd name="connsiteX15" fmla="*/ 141396 w 609938"/>
                <a:gd name="connsiteY15" fmla="*/ 197659 h 238547"/>
                <a:gd name="connsiteX16" fmla="*/ 163698 w 609938"/>
                <a:gd name="connsiteY16" fmla="*/ 212527 h 238547"/>
                <a:gd name="connsiteX17" fmla="*/ 174850 w 609938"/>
                <a:gd name="connsiteY17" fmla="*/ 208810 h 238547"/>
                <a:gd name="connsiteX18" fmla="*/ 178567 w 609938"/>
                <a:gd name="connsiteY18" fmla="*/ 175356 h 238547"/>
                <a:gd name="connsiteX19" fmla="*/ 182284 w 609938"/>
                <a:gd name="connsiteY19" fmla="*/ 164205 h 238547"/>
                <a:gd name="connsiteX20" fmla="*/ 193435 w 609938"/>
                <a:gd name="connsiteY20" fmla="*/ 156771 h 238547"/>
                <a:gd name="connsiteX21" fmla="*/ 208303 w 609938"/>
                <a:gd name="connsiteY21" fmla="*/ 160488 h 238547"/>
                <a:gd name="connsiteX22" fmla="*/ 219454 w 609938"/>
                <a:gd name="connsiteY22" fmla="*/ 182790 h 238547"/>
                <a:gd name="connsiteX23" fmla="*/ 215737 w 609938"/>
                <a:gd name="connsiteY23" fmla="*/ 201376 h 238547"/>
                <a:gd name="connsiteX24" fmla="*/ 226889 w 609938"/>
                <a:gd name="connsiteY24" fmla="*/ 219961 h 238547"/>
                <a:gd name="connsiteX25" fmla="*/ 249191 w 609938"/>
                <a:gd name="connsiteY25" fmla="*/ 227395 h 238547"/>
                <a:gd name="connsiteX26" fmla="*/ 260342 w 609938"/>
                <a:gd name="connsiteY26" fmla="*/ 231112 h 238547"/>
                <a:gd name="connsiteX27" fmla="*/ 260342 w 609938"/>
                <a:gd name="connsiteY27" fmla="*/ 208810 h 238547"/>
                <a:gd name="connsiteX28" fmla="*/ 245474 w 609938"/>
                <a:gd name="connsiteY28" fmla="*/ 186508 h 238547"/>
                <a:gd name="connsiteX29" fmla="*/ 256625 w 609938"/>
                <a:gd name="connsiteY29" fmla="*/ 164205 h 238547"/>
                <a:gd name="connsiteX30" fmla="*/ 267776 w 609938"/>
                <a:gd name="connsiteY30" fmla="*/ 160488 h 238547"/>
                <a:gd name="connsiteX31" fmla="*/ 278928 w 609938"/>
                <a:gd name="connsiteY31" fmla="*/ 164205 h 238547"/>
                <a:gd name="connsiteX32" fmla="*/ 290079 w 609938"/>
                <a:gd name="connsiteY32" fmla="*/ 186508 h 238547"/>
                <a:gd name="connsiteX33" fmla="*/ 304947 w 609938"/>
                <a:gd name="connsiteY33" fmla="*/ 208810 h 238547"/>
                <a:gd name="connsiteX34" fmla="*/ 308664 w 609938"/>
                <a:gd name="connsiteY34" fmla="*/ 219961 h 238547"/>
                <a:gd name="connsiteX35" fmla="*/ 323532 w 609938"/>
                <a:gd name="connsiteY35" fmla="*/ 238547 h 238547"/>
                <a:gd name="connsiteX36" fmla="*/ 334684 w 609938"/>
                <a:gd name="connsiteY36" fmla="*/ 234829 h 238547"/>
                <a:gd name="connsiteX37" fmla="*/ 338401 w 609938"/>
                <a:gd name="connsiteY37" fmla="*/ 197659 h 238547"/>
                <a:gd name="connsiteX38" fmla="*/ 342118 w 609938"/>
                <a:gd name="connsiteY38" fmla="*/ 186508 h 238547"/>
                <a:gd name="connsiteX39" fmla="*/ 364420 w 609938"/>
                <a:gd name="connsiteY39" fmla="*/ 179073 h 238547"/>
                <a:gd name="connsiteX40" fmla="*/ 375572 w 609938"/>
                <a:gd name="connsiteY40" fmla="*/ 182790 h 238547"/>
                <a:gd name="connsiteX41" fmla="*/ 379289 w 609938"/>
                <a:gd name="connsiteY41" fmla="*/ 193942 h 238547"/>
                <a:gd name="connsiteX42" fmla="*/ 383006 w 609938"/>
                <a:gd name="connsiteY42" fmla="*/ 223678 h 238547"/>
                <a:gd name="connsiteX43" fmla="*/ 394157 w 609938"/>
                <a:gd name="connsiteY43" fmla="*/ 231112 h 238547"/>
                <a:gd name="connsiteX44" fmla="*/ 416459 w 609938"/>
                <a:gd name="connsiteY44" fmla="*/ 227395 h 238547"/>
                <a:gd name="connsiteX45" fmla="*/ 420176 w 609938"/>
                <a:gd name="connsiteY45" fmla="*/ 208810 h 238547"/>
                <a:gd name="connsiteX46" fmla="*/ 431328 w 609938"/>
                <a:gd name="connsiteY46" fmla="*/ 182790 h 238547"/>
                <a:gd name="connsiteX47" fmla="*/ 453630 w 609938"/>
                <a:gd name="connsiteY47" fmla="*/ 175356 h 238547"/>
                <a:gd name="connsiteX48" fmla="*/ 464781 w 609938"/>
                <a:gd name="connsiteY48" fmla="*/ 171639 h 238547"/>
                <a:gd name="connsiteX49" fmla="*/ 468498 w 609938"/>
                <a:gd name="connsiteY49" fmla="*/ 182790 h 238547"/>
                <a:gd name="connsiteX50" fmla="*/ 479650 w 609938"/>
                <a:gd name="connsiteY50" fmla="*/ 205093 h 238547"/>
                <a:gd name="connsiteX51" fmla="*/ 490801 w 609938"/>
                <a:gd name="connsiteY51" fmla="*/ 208810 h 238547"/>
                <a:gd name="connsiteX52" fmla="*/ 531689 w 609938"/>
                <a:gd name="connsiteY52" fmla="*/ 197659 h 238547"/>
                <a:gd name="connsiteX53" fmla="*/ 542840 w 609938"/>
                <a:gd name="connsiteY53" fmla="*/ 190225 h 238547"/>
                <a:gd name="connsiteX54" fmla="*/ 524254 w 609938"/>
                <a:gd name="connsiteY54" fmla="*/ 179073 h 238547"/>
                <a:gd name="connsiteX55" fmla="*/ 516820 w 609938"/>
                <a:gd name="connsiteY55" fmla="*/ 167922 h 238547"/>
                <a:gd name="connsiteX56" fmla="*/ 531689 w 609938"/>
                <a:gd name="connsiteY56" fmla="*/ 149337 h 238547"/>
                <a:gd name="connsiteX57" fmla="*/ 550274 w 609938"/>
                <a:gd name="connsiteY57" fmla="*/ 153054 h 238547"/>
                <a:gd name="connsiteX58" fmla="*/ 572576 w 609938"/>
                <a:gd name="connsiteY58" fmla="*/ 167922 h 238547"/>
                <a:gd name="connsiteX59" fmla="*/ 583728 w 609938"/>
                <a:gd name="connsiteY59" fmla="*/ 171639 h 238547"/>
                <a:gd name="connsiteX60" fmla="*/ 602313 w 609938"/>
                <a:gd name="connsiteY60" fmla="*/ 167922 h 238547"/>
                <a:gd name="connsiteX61" fmla="*/ 609747 w 609938"/>
                <a:gd name="connsiteY61" fmla="*/ 156771 h 238547"/>
                <a:gd name="connsiteX62" fmla="*/ 598596 w 609938"/>
                <a:gd name="connsiteY62" fmla="*/ 130751 h 238547"/>
                <a:gd name="connsiteX63" fmla="*/ 550274 w 609938"/>
                <a:gd name="connsiteY63" fmla="*/ 119600 h 238547"/>
                <a:gd name="connsiteX64" fmla="*/ 520537 w 609938"/>
                <a:gd name="connsiteY64" fmla="*/ 112166 h 238547"/>
                <a:gd name="connsiteX65" fmla="*/ 516820 w 609938"/>
                <a:gd name="connsiteY65" fmla="*/ 101015 h 238547"/>
                <a:gd name="connsiteX66" fmla="*/ 557708 w 609938"/>
                <a:gd name="connsiteY66" fmla="*/ 97298 h 238547"/>
                <a:gd name="connsiteX67" fmla="*/ 591162 w 609938"/>
                <a:gd name="connsiteY67" fmla="*/ 93581 h 238547"/>
                <a:gd name="connsiteX68" fmla="*/ 587445 w 609938"/>
                <a:gd name="connsiteY68" fmla="*/ 74995 h 238547"/>
                <a:gd name="connsiteX69" fmla="*/ 561425 w 609938"/>
                <a:gd name="connsiteY69" fmla="*/ 45259 h 238547"/>
                <a:gd name="connsiteX70" fmla="*/ 498235 w 609938"/>
                <a:gd name="connsiteY70" fmla="*/ 48976 h 238547"/>
                <a:gd name="connsiteX71" fmla="*/ 487084 w 609938"/>
                <a:gd name="connsiteY71" fmla="*/ 52693 h 238547"/>
                <a:gd name="connsiteX72" fmla="*/ 479650 w 609938"/>
                <a:gd name="connsiteY72" fmla="*/ 63844 h 238547"/>
                <a:gd name="connsiteX73" fmla="*/ 472215 w 609938"/>
                <a:gd name="connsiteY73" fmla="*/ 71278 h 238547"/>
                <a:gd name="connsiteX74" fmla="*/ 468498 w 609938"/>
                <a:gd name="connsiteY74" fmla="*/ 82429 h 238547"/>
                <a:gd name="connsiteX75" fmla="*/ 423893 w 609938"/>
                <a:gd name="connsiteY75" fmla="*/ 71278 h 238547"/>
                <a:gd name="connsiteX76" fmla="*/ 416459 w 609938"/>
                <a:gd name="connsiteY76" fmla="*/ 60127 h 238547"/>
                <a:gd name="connsiteX77" fmla="*/ 420176 w 609938"/>
                <a:gd name="connsiteY77" fmla="*/ 41542 h 238547"/>
                <a:gd name="connsiteX78" fmla="*/ 438762 w 609938"/>
                <a:gd name="connsiteY78" fmla="*/ 30390 h 238547"/>
                <a:gd name="connsiteX79" fmla="*/ 449913 w 609938"/>
                <a:gd name="connsiteY79" fmla="*/ 22956 h 238547"/>
                <a:gd name="connsiteX80" fmla="*/ 446196 w 609938"/>
                <a:gd name="connsiteY80" fmla="*/ 8088 h 238547"/>
                <a:gd name="connsiteX81" fmla="*/ 401591 w 609938"/>
                <a:gd name="connsiteY81" fmla="*/ 4371 h 238547"/>
                <a:gd name="connsiteX82" fmla="*/ 379289 w 609938"/>
                <a:gd name="connsiteY82" fmla="*/ 19239 h 238547"/>
                <a:gd name="connsiteX83" fmla="*/ 375572 w 609938"/>
                <a:gd name="connsiteY83" fmla="*/ 30390 h 238547"/>
                <a:gd name="connsiteX84" fmla="*/ 379289 w 609938"/>
                <a:gd name="connsiteY84" fmla="*/ 56410 h 238547"/>
                <a:gd name="connsiteX85" fmla="*/ 386723 w 609938"/>
                <a:gd name="connsiteY85" fmla="*/ 78712 h 238547"/>
                <a:gd name="connsiteX86" fmla="*/ 330967 w 609938"/>
                <a:gd name="connsiteY86" fmla="*/ 78712 h 238547"/>
                <a:gd name="connsiteX87" fmla="*/ 323532 w 609938"/>
                <a:gd name="connsiteY87" fmla="*/ 71278 h 238547"/>
                <a:gd name="connsiteX88" fmla="*/ 319815 w 609938"/>
                <a:gd name="connsiteY88" fmla="*/ 60127 h 238547"/>
                <a:gd name="connsiteX89" fmla="*/ 327250 w 609938"/>
                <a:gd name="connsiteY89" fmla="*/ 19239 h 238547"/>
                <a:gd name="connsiteX90" fmla="*/ 323532 w 609938"/>
                <a:gd name="connsiteY90" fmla="*/ 8088 h 238547"/>
                <a:gd name="connsiteX91" fmla="*/ 312381 w 609938"/>
                <a:gd name="connsiteY91" fmla="*/ 4371 h 238547"/>
                <a:gd name="connsiteX92" fmla="*/ 271493 w 609938"/>
                <a:gd name="connsiteY92" fmla="*/ 8088 h 238547"/>
                <a:gd name="connsiteX93" fmla="*/ 271493 w 609938"/>
                <a:gd name="connsiteY93" fmla="*/ 48976 h 238547"/>
                <a:gd name="connsiteX94" fmla="*/ 275211 w 609938"/>
                <a:gd name="connsiteY94" fmla="*/ 60127 h 238547"/>
                <a:gd name="connsiteX95" fmla="*/ 286362 w 609938"/>
                <a:gd name="connsiteY95" fmla="*/ 63844 h 238547"/>
                <a:gd name="connsiteX96" fmla="*/ 230606 w 609938"/>
                <a:gd name="connsiteY96" fmla="*/ 82429 h 238547"/>
                <a:gd name="connsiteX97" fmla="*/ 219454 w 609938"/>
                <a:gd name="connsiteY97" fmla="*/ 74995 h 238547"/>
                <a:gd name="connsiteX98" fmla="*/ 215737 w 609938"/>
                <a:gd name="connsiteY98" fmla="*/ 63844 h 238547"/>
                <a:gd name="connsiteX99" fmla="*/ 212020 w 609938"/>
                <a:gd name="connsiteY99" fmla="*/ 22956 h 238547"/>
                <a:gd name="connsiteX100" fmla="*/ 200869 w 609938"/>
                <a:gd name="connsiteY100" fmla="*/ 19239 h 238547"/>
                <a:gd name="connsiteX101" fmla="*/ 171132 w 609938"/>
                <a:gd name="connsiteY101" fmla="*/ 22956 h 238547"/>
                <a:gd name="connsiteX102" fmla="*/ 152547 w 609938"/>
                <a:gd name="connsiteY102" fmla="*/ 37825 h 238547"/>
                <a:gd name="connsiteX103" fmla="*/ 156264 w 609938"/>
                <a:gd name="connsiteY103" fmla="*/ 48976 h 238547"/>
                <a:gd name="connsiteX104" fmla="*/ 167415 w 609938"/>
                <a:gd name="connsiteY104" fmla="*/ 56410 h 238547"/>
                <a:gd name="connsiteX105" fmla="*/ 186001 w 609938"/>
                <a:gd name="connsiteY105" fmla="*/ 67561 h 238547"/>
                <a:gd name="connsiteX106" fmla="*/ 193435 w 609938"/>
                <a:gd name="connsiteY106" fmla="*/ 78712 h 238547"/>
                <a:gd name="connsiteX107" fmla="*/ 145113 w 609938"/>
                <a:gd name="connsiteY107" fmla="*/ 89864 h 238547"/>
                <a:gd name="connsiteX108" fmla="*/ 122811 w 609938"/>
                <a:gd name="connsiteY108" fmla="*/ 60127 h 238547"/>
                <a:gd name="connsiteX109" fmla="*/ 111659 w 609938"/>
                <a:gd name="connsiteY109" fmla="*/ 37825 h 238547"/>
                <a:gd name="connsiteX110" fmla="*/ 107942 w 609938"/>
                <a:gd name="connsiteY110" fmla="*/ 26673 h 238547"/>
                <a:gd name="connsiteX111" fmla="*/ 81923 w 609938"/>
                <a:gd name="connsiteY111" fmla="*/ 26673 h 238547"/>
                <a:gd name="connsiteX112" fmla="*/ 67054 w 609938"/>
                <a:gd name="connsiteY112" fmla="*/ 41542 h 238547"/>
                <a:gd name="connsiteX113" fmla="*/ 55903 w 609938"/>
                <a:gd name="connsiteY113" fmla="*/ 52693 h 238547"/>
                <a:gd name="connsiteX114" fmla="*/ 29884 w 609938"/>
                <a:gd name="connsiteY114" fmla="*/ 63844 h 238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609938" h="238547">
                  <a:moveTo>
                    <a:pt x="29884" y="63844"/>
                  </a:moveTo>
                  <a:cubicBezTo>
                    <a:pt x="21211" y="68181"/>
                    <a:pt x="11382" y="72134"/>
                    <a:pt x="3864" y="78712"/>
                  </a:cubicBezTo>
                  <a:cubicBezTo>
                    <a:pt x="915" y="81292"/>
                    <a:pt x="147" y="85946"/>
                    <a:pt x="147" y="89864"/>
                  </a:cubicBezTo>
                  <a:cubicBezTo>
                    <a:pt x="147" y="114643"/>
                    <a:pt x="-2537" y="118258"/>
                    <a:pt x="15015" y="127034"/>
                  </a:cubicBezTo>
                  <a:cubicBezTo>
                    <a:pt x="18520" y="128786"/>
                    <a:pt x="22450" y="129512"/>
                    <a:pt x="26167" y="130751"/>
                  </a:cubicBezTo>
                  <a:cubicBezTo>
                    <a:pt x="29884" y="129512"/>
                    <a:pt x="34058" y="129207"/>
                    <a:pt x="37318" y="127034"/>
                  </a:cubicBezTo>
                  <a:cubicBezTo>
                    <a:pt x="65161" y="108472"/>
                    <a:pt x="33106" y="121004"/>
                    <a:pt x="59620" y="112166"/>
                  </a:cubicBezTo>
                  <a:cubicBezTo>
                    <a:pt x="62646" y="112771"/>
                    <a:pt x="88240" y="112295"/>
                    <a:pt x="81923" y="127034"/>
                  </a:cubicBezTo>
                  <a:cubicBezTo>
                    <a:pt x="79162" y="133477"/>
                    <a:pt x="67054" y="141903"/>
                    <a:pt x="67054" y="141903"/>
                  </a:cubicBezTo>
                  <a:cubicBezTo>
                    <a:pt x="68302" y="150640"/>
                    <a:pt x="66505" y="175218"/>
                    <a:pt x="81923" y="179073"/>
                  </a:cubicBezTo>
                  <a:cubicBezTo>
                    <a:pt x="88052" y="180605"/>
                    <a:pt x="94313" y="176595"/>
                    <a:pt x="100508" y="175356"/>
                  </a:cubicBezTo>
                  <a:cubicBezTo>
                    <a:pt x="101417" y="170813"/>
                    <a:pt x="107617" y="135817"/>
                    <a:pt x="111659" y="134469"/>
                  </a:cubicBezTo>
                  <a:lnTo>
                    <a:pt x="122811" y="130751"/>
                  </a:lnTo>
                  <a:cubicBezTo>
                    <a:pt x="127767" y="131990"/>
                    <a:pt x="133690" y="131278"/>
                    <a:pt x="137679" y="134469"/>
                  </a:cubicBezTo>
                  <a:cubicBezTo>
                    <a:pt x="145504" y="140730"/>
                    <a:pt x="139766" y="150510"/>
                    <a:pt x="137679" y="156771"/>
                  </a:cubicBezTo>
                  <a:cubicBezTo>
                    <a:pt x="138918" y="170400"/>
                    <a:pt x="135609" y="185257"/>
                    <a:pt x="141396" y="197659"/>
                  </a:cubicBezTo>
                  <a:cubicBezTo>
                    <a:pt x="145174" y="205755"/>
                    <a:pt x="163698" y="212527"/>
                    <a:pt x="163698" y="212527"/>
                  </a:cubicBezTo>
                  <a:cubicBezTo>
                    <a:pt x="167415" y="211288"/>
                    <a:pt x="173395" y="212448"/>
                    <a:pt x="174850" y="208810"/>
                  </a:cubicBezTo>
                  <a:cubicBezTo>
                    <a:pt x="179017" y="198393"/>
                    <a:pt x="176722" y="186423"/>
                    <a:pt x="178567" y="175356"/>
                  </a:cubicBezTo>
                  <a:cubicBezTo>
                    <a:pt x="179211" y="171491"/>
                    <a:pt x="179836" y="167264"/>
                    <a:pt x="182284" y="164205"/>
                  </a:cubicBezTo>
                  <a:cubicBezTo>
                    <a:pt x="185075" y="160717"/>
                    <a:pt x="189718" y="159249"/>
                    <a:pt x="193435" y="156771"/>
                  </a:cubicBezTo>
                  <a:cubicBezTo>
                    <a:pt x="198391" y="158010"/>
                    <a:pt x="204052" y="157654"/>
                    <a:pt x="208303" y="160488"/>
                  </a:cubicBezTo>
                  <a:cubicBezTo>
                    <a:pt x="214479" y="164605"/>
                    <a:pt x="217334" y="176429"/>
                    <a:pt x="219454" y="182790"/>
                  </a:cubicBezTo>
                  <a:cubicBezTo>
                    <a:pt x="218215" y="188985"/>
                    <a:pt x="215737" y="195058"/>
                    <a:pt x="215737" y="201376"/>
                  </a:cubicBezTo>
                  <a:cubicBezTo>
                    <a:pt x="215737" y="207736"/>
                    <a:pt x="220999" y="217016"/>
                    <a:pt x="226889" y="219961"/>
                  </a:cubicBezTo>
                  <a:cubicBezTo>
                    <a:pt x="233898" y="223465"/>
                    <a:pt x="241757" y="224917"/>
                    <a:pt x="249191" y="227395"/>
                  </a:cubicBezTo>
                  <a:lnTo>
                    <a:pt x="260342" y="231112"/>
                  </a:lnTo>
                  <a:cubicBezTo>
                    <a:pt x="264059" y="219961"/>
                    <a:pt x="266537" y="219961"/>
                    <a:pt x="260342" y="208810"/>
                  </a:cubicBezTo>
                  <a:cubicBezTo>
                    <a:pt x="256003" y="201000"/>
                    <a:pt x="245474" y="186508"/>
                    <a:pt x="245474" y="186508"/>
                  </a:cubicBezTo>
                  <a:cubicBezTo>
                    <a:pt x="247923" y="179162"/>
                    <a:pt x="250074" y="169446"/>
                    <a:pt x="256625" y="164205"/>
                  </a:cubicBezTo>
                  <a:cubicBezTo>
                    <a:pt x="259684" y="161757"/>
                    <a:pt x="264059" y="161727"/>
                    <a:pt x="267776" y="160488"/>
                  </a:cubicBezTo>
                  <a:cubicBezTo>
                    <a:pt x="271493" y="161727"/>
                    <a:pt x="275868" y="161757"/>
                    <a:pt x="278928" y="164205"/>
                  </a:cubicBezTo>
                  <a:cubicBezTo>
                    <a:pt x="288829" y="172125"/>
                    <a:pt x="284692" y="176811"/>
                    <a:pt x="290079" y="186508"/>
                  </a:cubicBezTo>
                  <a:cubicBezTo>
                    <a:pt x="294418" y="194318"/>
                    <a:pt x="302122" y="200334"/>
                    <a:pt x="304947" y="208810"/>
                  </a:cubicBezTo>
                  <a:cubicBezTo>
                    <a:pt x="306186" y="212527"/>
                    <a:pt x="306912" y="216457"/>
                    <a:pt x="308664" y="219961"/>
                  </a:cubicBezTo>
                  <a:cubicBezTo>
                    <a:pt x="313352" y="229338"/>
                    <a:pt x="316618" y="231633"/>
                    <a:pt x="323532" y="238547"/>
                  </a:cubicBezTo>
                  <a:cubicBezTo>
                    <a:pt x="327249" y="237308"/>
                    <a:pt x="333345" y="238512"/>
                    <a:pt x="334684" y="234829"/>
                  </a:cubicBezTo>
                  <a:cubicBezTo>
                    <a:pt x="338939" y="223127"/>
                    <a:pt x="336508" y="209966"/>
                    <a:pt x="338401" y="197659"/>
                  </a:cubicBezTo>
                  <a:cubicBezTo>
                    <a:pt x="338997" y="193786"/>
                    <a:pt x="338930" y="188785"/>
                    <a:pt x="342118" y="186508"/>
                  </a:cubicBezTo>
                  <a:cubicBezTo>
                    <a:pt x="348494" y="181953"/>
                    <a:pt x="364420" y="179073"/>
                    <a:pt x="364420" y="179073"/>
                  </a:cubicBezTo>
                  <a:cubicBezTo>
                    <a:pt x="368137" y="180312"/>
                    <a:pt x="372801" y="180019"/>
                    <a:pt x="375572" y="182790"/>
                  </a:cubicBezTo>
                  <a:cubicBezTo>
                    <a:pt x="378343" y="185561"/>
                    <a:pt x="378588" y="190087"/>
                    <a:pt x="379289" y="193942"/>
                  </a:cubicBezTo>
                  <a:cubicBezTo>
                    <a:pt x="381076" y="203770"/>
                    <a:pt x="379296" y="214403"/>
                    <a:pt x="383006" y="223678"/>
                  </a:cubicBezTo>
                  <a:cubicBezTo>
                    <a:pt x="384665" y="227826"/>
                    <a:pt x="390440" y="228634"/>
                    <a:pt x="394157" y="231112"/>
                  </a:cubicBezTo>
                  <a:cubicBezTo>
                    <a:pt x="401591" y="229873"/>
                    <a:pt x="410737" y="232300"/>
                    <a:pt x="416459" y="227395"/>
                  </a:cubicBezTo>
                  <a:cubicBezTo>
                    <a:pt x="421256" y="223284"/>
                    <a:pt x="418806" y="214977"/>
                    <a:pt x="420176" y="208810"/>
                  </a:cubicBezTo>
                  <a:cubicBezTo>
                    <a:pt x="421706" y="201925"/>
                    <a:pt x="423919" y="187420"/>
                    <a:pt x="431328" y="182790"/>
                  </a:cubicBezTo>
                  <a:cubicBezTo>
                    <a:pt x="437973" y="178637"/>
                    <a:pt x="446196" y="177834"/>
                    <a:pt x="453630" y="175356"/>
                  </a:cubicBezTo>
                  <a:lnTo>
                    <a:pt x="464781" y="171639"/>
                  </a:lnTo>
                  <a:cubicBezTo>
                    <a:pt x="466020" y="175356"/>
                    <a:pt x="467422" y="179023"/>
                    <a:pt x="468498" y="182790"/>
                  </a:cubicBezTo>
                  <a:cubicBezTo>
                    <a:pt x="471632" y="193759"/>
                    <a:pt x="469585" y="199055"/>
                    <a:pt x="479650" y="205093"/>
                  </a:cubicBezTo>
                  <a:cubicBezTo>
                    <a:pt x="483010" y="207109"/>
                    <a:pt x="487084" y="207571"/>
                    <a:pt x="490801" y="208810"/>
                  </a:cubicBezTo>
                  <a:cubicBezTo>
                    <a:pt x="519097" y="199378"/>
                    <a:pt x="505419" y="202913"/>
                    <a:pt x="531689" y="197659"/>
                  </a:cubicBezTo>
                  <a:cubicBezTo>
                    <a:pt x="535406" y="195181"/>
                    <a:pt x="541757" y="194559"/>
                    <a:pt x="542840" y="190225"/>
                  </a:cubicBezTo>
                  <a:cubicBezTo>
                    <a:pt x="544410" y="183944"/>
                    <a:pt x="525566" y="179510"/>
                    <a:pt x="524254" y="179073"/>
                  </a:cubicBezTo>
                  <a:cubicBezTo>
                    <a:pt x="521776" y="175356"/>
                    <a:pt x="517554" y="172328"/>
                    <a:pt x="516820" y="167922"/>
                  </a:cubicBezTo>
                  <a:cubicBezTo>
                    <a:pt x="515025" y="157149"/>
                    <a:pt x="525173" y="153680"/>
                    <a:pt x="531689" y="149337"/>
                  </a:cubicBezTo>
                  <a:cubicBezTo>
                    <a:pt x="537884" y="150576"/>
                    <a:pt x="544523" y="150440"/>
                    <a:pt x="550274" y="153054"/>
                  </a:cubicBezTo>
                  <a:cubicBezTo>
                    <a:pt x="558408" y="156751"/>
                    <a:pt x="564100" y="165097"/>
                    <a:pt x="572576" y="167922"/>
                  </a:cubicBezTo>
                  <a:lnTo>
                    <a:pt x="583728" y="171639"/>
                  </a:lnTo>
                  <a:cubicBezTo>
                    <a:pt x="589923" y="170400"/>
                    <a:pt x="596828" y="171056"/>
                    <a:pt x="602313" y="167922"/>
                  </a:cubicBezTo>
                  <a:cubicBezTo>
                    <a:pt x="606192" y="165706"/>
                    <a:pt x="609193" y="161204"/>
                    <a:pt x="609747" y="156771"/>
                  </a:cubicBezTo>
                  <a:cubicBezTo>
                    <a:pt x="610816" y="148216"/>
                    <a:pt x="607460" y="135183"/>
                    <a:pt x="598596" y="130751"/>
                  </a:cubicBezTo>
                  <a:cubicBezTo>
                    <a:pt x="581133" y="122019"/>
                    <a:pt x="569347" y="122779"/>
                    <a:pt x="550274" y="119600"/>
                  </a:cubicBezTo>
                  <a:cubicBezTo>
                    <a:pt x="532333" y="116610"/>
                    <a:pt x="534900" y="116953"/>
                    <a:pt x="520537" y="112166"/>
                  </a:cubicBezTo>
                  <a:cubicBezTo>
                    <a:pt x="519298" y="108449"/>
                    <a:pt x="515365" y="104653"/>
                    <a:pt x="516820" y="101015"/>
                  </a:cubicBezTo>
                  <a:cubicBezTo>
                    <a:pt x="522690" y="86341"/>
                    <a:pt x="553933" y="96826"/>
                    <a:pt x="557708" y="97298"/>
                  </a:cubicBezTo>
                  <a:cubicBezTo>
                    <a:pt x="568859" y="96059"/>
                    <a:pt x="582186" y="100313"/>
                    <a:pt x="591162" y="93581"/>
                  </a:cubicBezTo>
                  <a:cubicBezTo>
                    <a:pt x="596216" y="89790"/>
                    <a:pt x="590059" y="80747"/>
                    <a:pt x="587445" y="74995"/>
                  </a:cubicBezTo>
                  <a:cubicBezTo>
                    <a:pt x="578018" y="54256"/>
                    <a:pt x="576050" y="55009"/>
                    <a:pt x="561425" y="45259"/>
                  </a:cubicBezTo>
                  <a:cubicBezTo>
                    <a:pt x="540362" y="46498"/>
                    <a:pt x="519230" y="46877"/>
                    <a:pt x="498235" y="48976"/>
                  </a:cubicBezTo>
                  <a:cubicBezTo>
                    <a:pt x="494336" y="49366"/>
                    <a:pt x="490143" y="50245"/>
                    <a:pt x="487084" y="52693"/>
                  </a:cubicBezTo>
                  <a:cubicBezTo>
                    <a:pt x="483596" y="55484"/>
                    <a:pt x="482441" y="60356"/>
                    <a:pt x="479650" y="63844"/>
                  </a:cubicBezTo>
                  <a:cubicBezTo>
                    <a:pt x="477461" y="66581"/>
                    <a:pt x="474693" y="68800"/>
                    <a:pt x="472215" y="71278"/>
                  </a:cubicBezTo>
                  <a:cubicBezTo>
                    <a:pt x="470976" y="74995"/>
                    <a:pt x="472353" y="81728"/>
                    <a:pt x="468498" y="82429"/>
                  </a:cubicBezTo>
                  <a:cubicBezTo>
                    <a:pt x="445921" y="86534"/>
                    <a:pt x="435045" y="85216"/>
                    <a:pt x="423893" y="71278"/>
                  </a:cubicBezTo>
                  <a:cubicBezTo>
                    <a:pt x="421102" y="67790"/>
                    <a:pt x="418937" y="63844"/>
                    <a:pt x="416459" y="60127"/>
                  </a:cubicBezTo>
                  <a:cubicBezTo>
                    <a:pt x="417698" y="53932"/>
                    <a:pt x="417687" y="47349"/>
                    <a:pt x="420176" y="41542"/>
                  </a:cubicBezTo>
                  <a:cubicBezTo>
                    <a:pt x="424136" y="32304"/>
                    <a:pt x="431269" y="34137"/>
                    <a:pt x="438762" y="30390"/>
                  </a:cubicBezTo>
                  <a:cubicBezTo>
                    <a:pt x="442758" y="28392"/>
                    <a:pt x="446196" y="25434"/>
                    <a:pt x="449913" y="22956"/>
                  </a:cubicBezTo>
                  <a:cubicBezTo>
                    <a:pt x="448674" y="18000"/>
                    <a:pt x="449030" y="12339"/>
                    <a:pt x="446196" y="8088"/>
                  </a:cubicBezTo>
                  <a:cubicBezTo>
                    <a:pt x="436306" y="-6747"/>
                    <a:pt x="412871" y="3118"/>
                    <a:pt x="401591" y="4371"/>
                  </a:cubicBezTo>
                  <a:cubicBezTo>
                    <a:pt x="389900" y="8268"/>
                    <a:pt x="387244" y="7306"/>
                    <a:pt x="379289" y="19239"/>
                  </a:cubicBezTo>
                  <a:cubicBezTo>
                    <a:pt x="377116" y="22499"/>
                    <a:pt x="376811" y="26673"/>
                    <a:pt x="375572" y="30390"/>
                  </a:cubicBezTo>
                  <a:cubicBezTo>
                    <a:pt x="376811" y="39063"/>
                    <a:pt x="377319" y="47873"/>
                    <a:pt x="379289" y="56410"/>
                  </a:cubicBezTo>
                  <a:cubicBezTo>
                    <a:pt x="381051" y="64045"/>
                    <a:pt x="386723" y="78712"/>
                    <a:pt x="386723" y="78712"/>
                  </a:cubicBezTo>
                  <a:cubicBezTo>
                    <a:pt x="364464" y="86132"/>
                    <a:pt x="367877" y="86621"/>
                    <a:pt x="330967" y="78712"/>
                  </a:cubicBezTo>
                  <a:cubicBezTo>
                    <a:pt x="327540" y="77978"/>
                    <a:pt x="326010" y="73756"/>
                    <a:pt x="323532" y="71278"/>
                  </a:cubicBezTo>
                  <a:cubicBezTo>
                    <a:pt x="322293" y="67561"/>
                    <a:pt x="319815" y="64045"/>
                    <a:pt x="319815" y="60127"/>
                  </a:cubicBezTo>
                  <a:cubicBezTo>
                    <a:pt x="319815" y="39108"/>
                    <a:pt x="322021" y="34922"/>
                    <a:pt x="327250" y="19239"/>
                  </a:cubicBezTo>
                  <a:cubicBezTo>
                    <a:pt x="326011" y="15522"/>
                    <a:pt x="326303" y="10858"/>
                    <a:pt x="323532" y="8088"/>
                  </a:cubicBezTo>
                  <a:cubicBezTo>
                    <a:pt x="320761" y="5318"/>
                    <a:pt x="316299" y="4371"/>
                    <a:pt x="312381" y="4371"/>
                  </a:cubicBezTo>
                  <a:cubicBezTo>
                    <a:pt x="298695" y="4371"/>
                    <a:pt x="285122" y="6849"/>
                    <a:pt x="271493" y="8088"/>
                  </a:cubicBezTo>
                  <a:cubicBezTo>
                    <a:pt x="265102" y="27261"/>
                    <a:pt x="266053" y="19061"/>
                    <a:pt x="271493" y="48976"/>
                  </a:cubicBezTo>
                  <a:cubicBezTo>
                    <a:pt x="272194" y="52831"/>
                    <a:pt x="272440" y="57357"/>
                    <a:pt x="275211" y="60127"/>
                  </a:cubicBezTo>
                  <a:cubicBezTo>
                    <a:pt x="277982" y="62897"/>
                    <a:pt x="282645" y="62605"/>
                    <a:pt x="286362" y="63844"/>
                  </a:cubicBezTo>
                  <a:cubicBezTo>
                    <a:pt x="300468" y="106164"/>
                    <a:pt x="301619" y="86607"/>
                    <a:pt x="230606" y="82429"/>
                  </a:cubicBezTo>
                  <a:cubicBezTo>
                    <a:pt x="226889" y="79951"/>
                    <a:pt x="222245" y="78483"/>
                    <a:pt x="219454" y="74995"/>
                  </a:cubicBezTo>
                  <a:cubicBezTo>
                    <a:pt x="217006" y="71936"/>
                    <a:pt x="216291" y="67723"/>
                    <a:pt x="215737" y="63844"/>
                  </a:cubicBezTo>
                  <a:cubicBezTo>
                    <a:pt x="213802" y="50296"/>
                    <a:pt x="216348" y="35939"/>
                    <a:pt x="212020" y="22956"/>
                  </a:cubicBezTo>
                  <a:cubicBezTo>
                    <a:pt x="210781" y="19239"/>
                    <a:pt x="204586" y="20478"/>
                    <a:pt x="200869" y="19239"/>
                  </a:cubicBezTo>
                  <a:cubicBezTo>
                    <a:pt x="190957" y="20478"/>
                    <a:pt x="180769" y="20328"/>
                    <a:pt x="171132" y="22956"/>
                  </a:cubicBezTo>
                  <a:cubicBezTo>
                    <a:pt x="164683" y="24715"/>
                    <a:pt x="157163" y="33208"/>
                    <a:pt x="152547" y="37825"/>
                  </a:cubicBezTo>
                  <a:cubicBezTo>
                    <a:pt x="153786" y="41542"/>
                    <a:pt x="153816" y="45917"/>
                    <a:pt x="156264" y="48976"/>
                  </a:cubicBezTo>
                  <a:cubicBezTo>
                    <a:pt x="159055" y="52464"/>
                    <a:pt x="163927" y="53619"/>
                    <a:pt x="167415" y="56410"/>
                  </a:cubicBezTo>
                  <a:cubicBezTo>
                    <a:pt x="181993" y="68072"/>
                    <a:pt x="166637" y="61106"/>
                    <a:pt x="186001" y="67561"/>
                  </a:cubicBezTo>
                  <a:cubicBezTo>
                    <a:pt x="188479" y="71278"/>
                    <a:pt x="192803" y="74290"/>
                    <a:pt x="193435" y="78712"/>
                  </a:cubicBezTo>
                  <a:cubicBezTo>
                    <a:pt x="197766" y="109028"/>
                    <a:pt x="160740" y="91166"/>
                    <a:pt x="145113" y="89864"/>
                  </a:cubicBezTo>
                  <a:cubicBezTo>
                    <a:pt x="136307" y="81057"/>
                    <a:pt x="127015" y="72735"/>
                    <a:pt x="122811" y="60127"/>
                  </a:cubicBezTo>
                  <a:cubicBezTo>
                    <a:pt x="117680" y="44738"/>
                    <a:pt x="121266" y="52236"/>
                    <a:pt x="111659" y="37825"/>
                  </a:cubicBezTo>
                  <a:cubicBezTo>
                    <a:pt x="110420" y="34108"/>
                    <a:pt x="110713" y="29444"/>
                    <a:pt x="107942" y="26673"/>
                  </a:cubicBezTo>
                  <a:cubicBezTo>
                    <a:pt x="100477" y="19207"/>
                    <a:pt x="89467" y="24787"/>
                    <a:pt x="81923" y="26673"/>
                  </a:cubicBezTo>
                  <a:lnTo>
                    <a:pt x="67054" y="41542"/>
                  </a:lnTo>
                  <a:cubicBezTo>
                    <a:pt x="63337" y="45259"/>
                    <a:pt x="60277" y="49777"/>
                    <a:pt x="55903" y="52693"/>
                  </a:cubicBezTo>
                  <a:cubicBezTo>
                    <a:pt x="31296" y="69098"/>
                    <a:pt x="38557" y="59507"/>
                    <a:pt x="29884" y="63844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</p:grpSp>
      <p:grpSp>
        <p:nvGrpSpPr>
          <p:cNvPr id="11" name="Grupo 10">
            <a:extLst>
              <a:ext uri="{FF2B5EF4-FFF2-40B4-BE49-F238E27FC236}">
                <a16:creationId xmlns:a16="http://schemas.microsoft.com/office/drawing/2014/main" id="{A98A38CC-8538-6619-172C-876A6E3C26B0}"/>
              </a:ext>
            </a:extLst>
          </p:cNvPr>
          <p:cNvGrpSpPr/>
          <p:nvPr/>
        </p:nvGrpSpPr>
        <p:grpSpPr>
          <a:xfrm>
            <a:off x="7759700" y="4843734"/>
            <a:ext cx="756059" cy="339302"/>
            <a:chOff x="9028817" y="1811819"/>
            <a:chExt cx="756059" cy="339302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6F8D3D13-6C61-E61C-3993-ECB673002800}"/>
                </a:ext>
              </a:extLst>
            </p:cNvPr>
            <p:cNvSpPr/>
            <p:nvPr/>
          </p:nvSpPr>
          <p:spPr>
            <a:xfrm>
              <a:off x="9028817" y="1811819"/>
              <a:ext cx="756059" cy="339302"/>
            </a:xfrm>
            <a:prstGeom prst="ellipse">
              <a:avLst/>
            </a:prstGeom>
            <a:gradFill>
              <a:gsLst>
                <a:gs pos="3034">
                  <a:srgbClr val="F3F6FB"/>
                </a:gs>
                <a:gs pos="4000">
                  <a:srgbClr val="F2F5FB"/>
                </a:gs>
                <a:gs pos="4028">
                  <a:srgbClr val="F2F5FB"/>
                </a:gs>
                <a:gs pos="0">
                  <a:schemeClr val="accent1">
                    <a:lumMod val="5000"/>
                    <a:lumOff val="95000"/>
                  </a:schemeClr>
                </a:gs>
                <a:gs pos="39000">
                  <a:srgbClr val="FFC000"/>
                </a:gs>
                <a:gs pos="100000">
                  <a:srgbClr val="C6590C"/>
                </a:gs>
              </a:gsLst>
              <a:lin ang="120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  <p:sp>
          <p:nvSpPr>
            <p:cNvPr id="13" name="Forma libre 12">
              <a:extLst>
                <a:ext uri="{FF2B5EF4-FFF2-40B4-BE49-F238E27FC236}">
                  <a16:creationId xmlns:a16="http://schemas.microsoft.com/office/drawing/2014/main" id="{22730BED-4F63-D80F-18B2-64402F4C293F}"/>
                </a:ext>
              </a:extLst>
            </p:cNvPr>
            <p:cNvSpPr/>
            <p:nvPr/>
          </p:nvSpPr>
          <p:spPr>
            <a:xfrm>
              <a:off x="9099248" y="1872751"/>
              <a:ext cx="609938" cy="238547"/>
            </a:xfrm>
            <a:custGeom>
              <a:avLst/>
              <a:gdLst>
                <a:gd name="connsiteX0" fmla="*/ 29884 w 609938"/>
                <a:gd name="connsiteY0" fmla="*/ 63844 h 238547"/>
                <a:gd name="connsiteX1" fmla="*/ 3864 w 609938"/>
                <a:gd name="connsiteY1" fmla="*/ 78712 h 238547"/>
                <a:gd name="connsiteX2" fmla="*/ 147 w 609938"/>
                <a:gd name="connsiteY2" fmla="*/ 89864 h 238547"/>
                <a:gd name="connsiteX3" fmla="*/ 15015 w 609938"/>
                <a:gd name="connsiteY3" fmla="*/ 127034 h 238547"/>
                <a:gd name="connsiteX4" fmla="*/ 26167 w 609938"/>
                <a:gd name="connsiteY4" fmla="*/ 130751 h 238547"/>
                <a:gd name="connsiteX5" fmla="*/ 37318 w 609938"/>
                <a:gd name="connsiteY5" fmla="*/ 127034 h 238547"/>
                <a:gd name="connsiteX6" fmla="*/ 59620 w 609938"/>
                <a:gd name="connsiteY6" fmla="*/ 112166 h 238547"/>
                <a:gd name="connsiteX7" fmla="*/ 81923 w 609938"/>
                <a:gd name="connsiteY7" fmla="*/ 127034 h 238547"/>
                <a:gd name="connsiteX8" fmla="*/ 67054 w 609938"/>
                <a:gd name="connsiteY8" fmla="*/ 141903 h 238547"/>
                <a:gd name="connsiteX9" fmla="*/ 81923 w 609938"/>
                <a:gd name="connsiteY9" fmla="*/ 179073 h 238547"/>
                <a:gd name="connsiteX10" fmla="*/ 100508 w 609938"/>
                <a:gd name="connsiteY10" fmla="*/ 175356 h 238547"/>
                <a:gd name="connsiteX11" fmla="*/ 111659 w 609938"/>
                <a:gd name="connsiteY11" fmla="*/ 134469 h 238547"/>
                <a:gd name="connsiteX12" fmla="*/ 122811 w 609938"/>
                <a:gd name="connsiteY12" fmla="*/ 130751 h 238547"/>
                <a:gd name="connsiteX13" fmla="*/ 137679 w 609938"/>
                <a:gd name="connsiteY13" fmla="*/ 134469 h 238547"/>
                <a:gd name="connsiteX14" fmla="*/ 137679 w 609938"/>
                <a:gd name="connsiteY14" fmla="*/ 156771 h 238547"/>
                <a:gd name="connsiteX15" fmla="*/ 141396 w 609938"/>
                <a:gd name="connsiteY15" fmla="*/ 197659 h 238547"/>
                <a:gd name="connsiteX16" fmla="*/ 163698 w 609938"/>
                <a:gd name="connsiteY16" fmla="*/ 212527 h 238547"/>
                <a:gd name="connsiteX17" fmla="*/ 174850 w 609938"/>
                <a:gd name="connsiteY17" fmla="*/ 208810 h 238547"/>
                <a:gd name="connsiteX18" fmla="*/ 178567 w 609938"/>
                <a:gd name="connsiteY18" fmla="*/ 175356 h 238547"/>
                <a:gd name="connsiteX19" fmla="*/ 182284 w 609938"/>
                <a:gd name="connsiteY19" fmla="*/ 164205 h 238547"/>
                <a:gd name="connsiteX20" fmla="*/ 193435 w 609938"/>
                <a:gd name="connsiteY20" fmla="*/ 156771 h 238547"/>
                <a:gd name="connsiteX21" fmla="*/ 208303 w 609938"/>
                <a:gd name="connsiteY21" fmla="*/ 160488 h 238547"/>
                <a:gd name="connsiteX22" fmla="*/ 219454 w 609938"/>
                <a:gd name="connsiteY22" fmla="*/ 182790 h 238547"/>
                <a:gd name="connsiteX23" fmla="*/ 215737 w 609938"/>
                <a:gd name="connsiteY23" fmla="*/ 201376 h 238547"/>
                <a:gd name="connsiteX24" fmla="*/ 226889 w 609938"/>
                <a:gd name="connsiteY24" fmla="*/ 219961 h 238547"/>
                <a:gd name="connsiteX25" fmla="*/ 249191 w 609938"/>
                <a:gd name="connsiteY25" fmla="*/ 227395 h 238547"/>
                <a:gd name="connsiteX26" fmla="*/ 260342 w 609938"/>
                <a:gd name="connsiteY26" fmla="*/ 231112 h 238547"/>
                <a:gd name="connsiteX27" fmla="*/ 260342 w 609938"/>
                <a:gd name="connsiteY27" fmla="*/ 208810 h 238547"/>
                <a:gd name="connsiteX28" fmla="*/ 245474 w 609938"/>
                <a:gd name="connsiteY28" fmla="*/ 186508 h 238547"/>
                <a:gd name="connsiteX29" fmla="*/ 256625 w 609938"/>
                <a:gd name="connsiteY29" fmla="*/ 164205 h 238547"/>
                <a:gd name="connsiteX30" fmla="*/ 267776 w 609938"/>
                <a:gd name="connsiteY30" fmla="*/ 160488 h 238547"/>
                <a:gd name="connsiteX31" fmla="*/ 278928 w 609938"/>
                <a:gd name="connsiteY31" fmla="*/ 164205 h 238547"/>
                <a:gd name="connsiteX32" fmla="*/ 290079 w 609938"/>
                <a:gd name="connsiteY32" fmla="*/ 186508 h 238547"/>
                <a:gd name="connsiteX33" fmla="*/ 304947 w 609938"/>
                <a:gd name="connsiteY33" fmla="*/ 208810 h 238547"/>
                <a:gd name="connsiteX34" fmla="*/ 308664 w 609938"/>
                <a:gd name="connsiteY34" fmla="*/ 219961 h 238547"/>
                <a:gd name="connsiteX35" fmla="*/ 323532 w 609938"/>
                <a:gd name="connsiteY35" fmla="*/ 238547 h 238547"/>
                <a:gd name="connsiteX36" fmla="*/ 334684 w 609938"/>
                <a:gd name="connsiteY36" fmla="*/ 234829 h 238547"/>
                <a:gd name="connsiteX37" fmla="*/ 338401 w 609938"/>
                <a:gd name="connsiteY37" fmla="*/ 197659 h 238547"/>
                <a:gd name="connsiteX38" fmla="*/ 342118 w 609938"/>
                <a:gd name="connsiteY38" fmla="*/ 186508 h 238547"/>
                <a:gd name="connsiteX39" fmla="*/ 364420 w 609938"/>
                <a:gd name="connsiteY39" fmla="*/ 179073 h 238547"/>
                <a:gd name="connsiteX40" fmla="*/ 375572 w 609938"/>
                <a:gd name="connsiteY40" fmla="*/ 182790 h 238547"/>
                <a:gd name="connsiteX41" fmla="*/ 379289 w 609938"/>
                <a:gd name="connsiteY41" fmla="*/ 193942 h 238547"/>
                <a:gd name="connsiteX42" fmla="*/ 383006 w 609938"/>
                <a:gd name="connsiteY42" fmla="*/ 223678 h 238547"/>
                <a:gd name="connsiteX43" fmla="*/ 394157 w 609938"/>
                <a:gd name="connsiteY43" fmla="*/ 231112 h 238547"/>
                <a:gd name="connsiteX44" fmla="*/ 416459 w 609938"/>
                <a:gd name="connsiteY44" fmla="*/ 227395 h 238547"/>
                <a:gd name="connsiteX45" fmla="*/ 420176 w 609938"/>
                <a:gd name="connsiteY45" fmla="*/ 208810 h 238547"/>
                <a:gd name="connsiteX46" fmla="*/ 431328 w 609938"/>
                <a:gd name="connsiteY46" fmla="*/ 182790 h 238547"/>
                <a:gd name="connsiteX47" fmla="*/ 453630 w 609938"/>
                <a:gd name="connsiteY47" fmla="*/ 175356 h 238547"/>
                <a:gd name="connsiteX48" fmla="*/ 464781 w 609938"/>
                <a:gd name="connsiteY48" fmla="*/ 171639 h 238547"/>
                <a:gd name="connsiteX49" fmla="*/ 468498 w 609938"/>
                <a:gd name="connsiteY49" fmla="*/ 182790 h 238547"/>
                <a:gd name="connsiteX50" fmla="*/ 479650 w 609938"/>
                <a:gd name="connsiteY50" fmla="*/ 205093 h 238547"/>
                <a:gd name="connsiteX51" fmla="*/ 490801 w 609938"/>
                <a:gd name="connsiteY51" fmla="*/ 208810 h 238547"/>
                <a:gd name="connsiteX52" fmla="*/ 531689 w 609938"/>
                <a:gd name="connsiteY52" fmla="*/ 197659 h 238547"/>
                <a:gd name="connsiteX53" fmla="*/ 542840 w 609938"/>
                <a:gd name="connsiteY53" fmla="*/ 190225 h 238547"/>
                <a:gd name="connsiteX54" fmla="*/ 524254 w 609938"/>
                <a:gd name="connsiteY54" fmla="*/ 179073 h 238547"/>
                <a:gd name="connsiteX55" fmla="*/ 516820 w 609938"/>
                <a:gd name="connsiteY55" fmla="*/ 167922 h 238547"/>
                <a:gd name="connsiteX56" fmla="*/ 531689 w 609938"/>
                <a:gd name="connsiteY56" fmla="*/ 149337 h 238547"/>
                <a:gd name="connsiteX57" fmla="*/ 550274 w 609938"/>
                <a:gd name="connsiteY57" fmla="*/ 153054 h 238547"/>
                <a:gd name="connsiteX58" fmla="*/ 572576 w 609938"/>
                <a:gd name="connsiteY58" fmla="*/ 167922 h 238547"/>
                <a:gd name="connsiteX59" fmla="*/ 583728 w 609938"/>
                <a:gd name="connsiteY59" fmla="*/ 171639 h 238547"/>
                <a:gd name="connsiteX60" fmla="*/ 602313 w 609938"/>
                <a:gd name="connsiteY60" fmla="*/ 167922 h 238547"/>
                <a:gd name="connsiteX61" fmla="*/ 609747 w 609938"/>
                <a:gd name="connsiteY61" fmla="*/ 156771 h 238547"/>
                <a:gd name="connsiteX62" fmla="*/ 598596 w 609938"/>
                <a:gd name="connsiteY62" fmla="*/ 130751 h 238547"/>
                <a:gd name="connsiteX63" fmla="*/ 550274 w 609938"/>
                <a:gd name="connsiteY63" fmla="*/ 119600 h 238547"/>
                <a:gd name="connsiteX64" fmla="*/ 520537 w 609938"/>
                <a:gd name="connsiteY64" fmla="*/ 112166 h 238547"/>
                <a:gd name="connsiteX65" fmla="*/ 516820 w 609938"/>
                <a:gd name="connsiteY65" fmla="*/ 101015 h 238547"/>
                <a:gd name="connsiteX66" fmla="*/ 557708 w 609938"/>
                <a:gd name="connsiteY66" fmla="*/ 97298 h 238547"/>
                <a:gd name="connsiteX67" fmla="*/ 591162 w 609938"/>
                <a:gd name="connsiteY67" fmla="*/ 93581 h 238547"/>
                <a:gd name="connsiteX68" fmla="*/ 587445 w 609938"/>
                <a:gd name="connsiteY68" fmla="*/ 74995 h 238547"/>
                <a:gd name="connsiteX69" fmla="*/ 561425 w 609938"/>
                <a:gd name="connsiteY69" fmla="*/ 45259 h 238547"/>
                <a:gd name="connsiteX70" fmla="*/ 498235 w 609938"/>
                <a:gd name="connsiteY70" fmla="*/ 48976 h 238547"/>
                <a:gd name="connsiteX71" fmla="*/ 487084 w 609938"/>
                <a:gd name="connsiteY71" fmla="*/ 52693 h 238547"/>
                <a:gd name="connsiteX72" fmla="*/ 479650 w 609938"/>
                <a:gd name="connsiteY72" fmla="*/ 63844 h 238547"/>
                <a:gd name="connsiteX73" fmla="*/ 472215 w 609938"/>
                <a:gd name="connsiteY73" fmla="*/ 71278 h 238547"/>
                <a:gd name="connsiteX74" fmla="*/ 468498 w 609938"/>
                <a:gd name="connsiteY74" fmla="*/ 82429 h 238547"/>
                <a:gd name="connsiteX75" fmla="*/ 423893 w 609938"/>
                <a:gd name="connsiteY75" fmla="*/ 71278 h 238547"/>
                <a:gd name="connsiteX76" fmla="*/ 416459 w 609938"/>
                <a:gd name="connsiteY76" fmla="*/ 60127 h 238547"/>
                <a:gd name="connsiteX77" fmla="*/ 420176 w 609938"/>
                <a:gd name="connsiteY77" fmla="*/ 41542 h 238547"/>
                <a:gd name="connsiteX78" fmla="*/ 438762 w 609938"/>
                <a:gd name="connsiteY78" fmla="*/ 30390 h 238547"/>
                <a:gd name="connsiteX79" fmla="*/ 449913 w 609938"/>
                <a:gd name="connsiteY79" fmla="*/ 22956 h 238547"/>
                <a:gd name="connsiteX80" fmla="*/ 446196 w 609938"/>
                <a:gd name="connsiteY80" fmla="*/ 8088 h 238547"/>
                <a:gd name="connsiteX81" fmla="*/ 401591 w 609938"/>
                <a:gd name="connsiteY81" fmla="*/ 4371 h 238547"/>
                <a:gd name="connsiteX82" fmla="*/ 379289 w 609938"/>
                <a:gd name="connsiteY82" fmla="*/ 19239 h 238547"/>
                <a:gd name="connsiteX83" fmla="*/ 375572 w 609938"/>
                <a:gd name="connsiteY83" fmla="*/ 30390 h 238547"/>
                <a:gd name="connsiteX84" fmla="*/ 379289 w 609938"/>
                <a:gd name="connsiteY84" fmla="*/ 56410 h 238547"/>
                <a:gd name="connsiteX85" fmla="*/ 386723 w 609938"/>
                <a:gd name="connsiteY85" fmla="*/ 78712 h 238547"/>
                <a:gd name="connsiteX86" fmla="*/ 330967 w 609938"/>
                <a:gd name="connsiteY86" fmla="*/ 78712 h 238547"/>
                <a:gd name="connsiteX87" fmla="*/ 323532 w 609938"/>
                <a:gd name="connsiteY87" fmla="*/ 71278 h 238547"/>
                <a:gd name="connsiteX88" fmla="*/ 319815 w 609938"/>
                <a:gd name="connsiteY88" fmla="*/ 60127 h 238547"/>
                <a:gd name="connsiteX89" fmla="*/ 327250 w 609938"/>
                <a:gd name="connsiteY89" fmla="*/ 19239 h 238547"/>
                <a:gd name="connsiteX90" fmla="*/ 323532 w 609938"/>
                <a:gd name="connsiteY90" fmla="*/ 8088 h 238547"/>
                <a:gd name="connsiteX91" fmla="*/ 312381 w 609938"/>
                <a:gd name="connsiteY91" fmla="*/ 4371 h 238547"/>
                <a:gd name="connsiteX92" fmla="*/ 271493 w 609938"/>
                <a:gd name="connsiteY92" fmla="*/ 8088 h 238547"/>
                <a:gd name="connsiteX93" fmla="*/ 271493 w 609938"/>
                <a:gd name="connsiteY93" fmla="*/ 48976 h 238547"/>
                <a:gd name="connsiteX94" fmla="*/ 275211 w 609938"/>
                <a:gd name="connsiteY94" fmla="*/ 60127 h 238547"/>
                <a:gd name="connsiteX95" fmla="*/ 286362 w 609938"/>
                <a:gd name="connsiteY95" fmla="*/ 63844 h 238547"/>
                <a:gd name="connsiteX96" fmla="*/ 230606 w 609938"/>
                <a:gd name="connsiteY96" fmla="*/ 82429 h 238547"/>
                <a:gd name="connsiteX97" fmla="*/ 219454 w 609938"/>
                <a:gd name="connsiteY97" fmla="*/ 74995 h 238547"/>
                <a:gd name="connsiteX98" fmla="*/ 215737 w 609938"/>
                <a:gd name="connsiteY98" fmla="*/ 63844 h 238547"/>
                <a:gd name="connsiteX99" fmla="*/ 212020 w 609938"/>
                <a:gd name="connsiteY99" fmla="*/ 22956 h 238547"/>
                <a:gd name="connsiteX100" fmla="*/ 200869 w 609938"/>
                <a:gd name="connsiteY100" fmla="*/ 19239 h 238547"/>
                <a:gd name="connsiteX101" fmla="*/ 171132 w 609938"/>
                <a:gd name="connsiteY101" fmla="*/ 22956 h 238547"/>
                <a:gd name="connsiteX102" fmla="*/ 152547 w 609938"/>
                <a:gd name="connsiteY102" fmla="*/ 37825 h 238547"/>
                <a:gd name="connsiteX103" fmla="*/ 156264 w 609938"/>
                <a:gd name="connsiteY103" fmla="*/ 48976 h 238547"/>
                <a:gd name="connsiteX104" fmla="*/ 167415 w 609938"/>
                <a:gd name="connsiteY104" fmla="*/ 56410 h 238547"/>
                <a:gd name="connsiteX105" fmla="*/ 186001 w 609938"/>
                <a:gd name="connsiteY105" fmla="*/ 67561 h 238547"/>
                <a:gd name="connsiteX106" fmla="*/ 193435 w 609938"/>
                <a:gd name="connsiteY106" fmla="*/ 78712 h 238547"/>
                <a:gd name="connsiteX107" fmla="*/ 145113 w 609938"/>
                <a:gd name="connsiteY107" fmla="*/ 89864 h 238547"/>
                <a:gd name="connsiteX108" fmla="*/ 122811 w 609938"/>
                <a:gd name="connsiteY108" fmla="*/ 60127 h 238547"/>
                <a:gd name="connsiteX109" fmla="*/ 111659 w 609938"/>
                <a:gd name="connsiteY109" fmla="*/ 37825 h 238547"/>
                <a:gd name="connsiteX110" fmla="*/ 107942 w 609938"/>
                <a:gd name="connsiteY110" fmla="*/ 26673 h 238547"/>
                <a:gd name="connsiteX111" fmla="*/ 81923 w 609938"/>
                <a:gd name="connsiteY111" fmla="*/ 26673 h 238547"/>
                <a:gd name="connsiteX112" fmla="*/ 67054 w 609938"/>
                <a:gd name="connsiteY112" fmla="*/ 41542 h 238547"/>
                <a:gd name="connsiteX113" fmla="*/ 55903 w 609938"/>
                <a:gd name="connsiteY113" fmla="*/ 52693 h 238547"/>
                <a:gd name="connsiteX114" fmla="*/ 29884 w 609938"/>
                <a:gd name="connsiteY114" fmla="*/ 63844 h 238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609938" h="238547">
                  <a:moveTo>
                    <a:pt x="29884" y="63844"/>
                  </a:moveTo>
                  <a:cubicBezTo>
                    <a:pt x="21211" y="68181"/>
                    <a:pt x="11382" y="72134"/>
                    <a:pt x="3864" y="78712"/>
                  </a:cubicBezTo>
                  <a:cubicBezTo>
                    <a:pt x="915" y="81292"/>
                    <a:pt x="147" y="85946"/>
                    <a:pt x="147" y="89864"/>
                  </a:cubicBezTo>
                  <a:cubicBezTo>
                    <a:pt x="147" y="114643"/>
                    <a:pt x="-2537" y="118258"/>
                    <a:pt x="15015" y="127034"/>
                  </a:cubicBezTo>
                  <a:cubicBezTo>
                    <a:pt x="18520" y="128786"/>
                    <a:pt x="22450" y="129512"/>
                    <a:pt x="26167" y="130751"/>
                  </a:cubicBezTo>
                  <a:cubicBezTo>
                    <a:pt x="29884" y="129512"/>
                    <a:pt x="34058" y="129207"/>
                    <a:pt x="37318" y="127034"/>
                  </a:cubicBezTo>
                  <a:cubicBezTo>
                    <a:pt x="65161" y="108472"/>
                    <a:pt x="33106" y="121004"/>
                    <a:pt x="59620" y="112166"/>
                  </a:cubicBezTo>
                  <a:cubicBezTo>
                    <a:pt x="62646" y="112771"/>
                    <a:pt x="88240" y="112295"/>
                    <a:pt x="81923" y="127034"/>
                  </a:cubicBezTo>
                  <a:cubicBezTo>
                    <a:pt x="79162" y="133477"/>
                    <a:pt x="67054" y="141903"/>
                    <a:pt x="67054" y="141903"/>
                  </a:cubicBezTo>
                  <a:cubicBezTo>
                    <a:pt x="68302" y="150640"/>
                    <a:pt x="66505" y="175218"/>
                    <a:pt x="81923" y="179073"/>
                  </a:cubicBezTo>
                  <a:cubicBezTo>
                    <a:pt x="88052" y="180605"/>
                    <a:pt x="94313" y="176595"/>
                    <a:pt x="100508" y="175356"/>
                  </a:cubicBezTo>
                  <a:cubicBezTo>
                    <a:pt x="101417" y="170813"/>
                    <a:pt x="107617" y="135817"/>
                    <a:pt x="111659" y="134469"/>
                  </a:cubicBezTo>
                  <a:lnTo>
                    <a:pt x="122811" y="130751"/>
                  </a:lnTo>
                  <a:cubicBezTo>
                    <a:pt x="127767" y="131990"/>
                    <a:pt x="133690" y="131278"/>
                    <a:pt x="137679" y="134469"/>
                  </a:cubicBezTo>
                  <a:cubicBezTo>
                    <a:pt x="145504" y="140730"/>
                    <a:pt x="139766" y="150510"/>
                    <a:pt x="137679" y="156771"/>
                  </a:cubicBezTo>
                  <a:cubicBezTo>
                    <a:pt x="138918" y="170400"/>
                    <a:pt x="135609" y="185257"/>
                    <a:pt x="141396" y="197659"/>
                  </a:cubicBezTo>
                  <a:cubicBezTo>
                    <a:pt x="145174" y="205755"/>
                    <a:pt x="163698" y="212527"/>
                    <a:pt x="163698" y="212527"/>
                  </a:cubicBezTo>
                  <a:cubicBezTo>
                    <a:pt x="167415" y="211288"/>
                    <a:pt x="173395" y="212448"/>
                    <a:pt x="174850" y="208810"/>
                  </a:cubicBezTo>
                  <a:cubicBezTo>
                    <a:pt x="179017" y="198393"/>
                    <a:pt x="176722" y="186423"/>
                    <a:pt x="178567" y="175356"/>
                  </a:cubicBezTo>
                  <a:cubicBezTo>
                    <a:pt x="179211" y="171491"/>
                    <a:pt x="179836" y="167264"/>
                    <a:pt x="182284" y="164205"/>
                  </a:cubicBezTo>
                  <a:cubicBezTo>
                    <a:pt x="185075" y="160717"/>
                    <a:pt x="189718" y="159249"/>
                    <a:pt x="193435" y="156771"/>
                  </a:cubicBezTo>
                  <a:cubicBezTo>
                    <a:pt x="198391" y="158010"/>
                    <a:pt x="204052" y="157654"/>
                    <a:pt x="208303" y="160488"/>
                  </a:cubicBezTo>
                  <a:cubicBezTo>
                    <a:pt x="214479" y="164605"/>
                    <a:pt x="217334" y="176429"/>
                    <a:pt x="219454" y="182790"/>
                  </a:cubicBezTo>
                  <a:cubicBezTo>
                    <a:pt x="218215" y="188985"/>
                    <a:pt x="215737" y="195058"/>
                    <a:pt x="215737" y="201376"/>
                  </a:cubicBezTo>
                  <a:cubicBezTo>
                    <a:pt x="215737" y="207736"/>
                    <a:pt x="220999" y="217016"/>
                    <a:pt x="226889" y="219961"/>
                  </a:cubicBezTo>
                  <a:cubicBezTo>
                    <a:pt x="233898" y="223465"/>
                    <a:pt x="241757" y="224917"/>
                    <a:pt x="249191" y="227395"/>
                  </a:cubicBezTo>
                  <a:lnTo>
                    <a:pt x="260342" y="231112"/>
                  </a:lnTo>
                  <a:cubicBezTo>
                    <a:pt x="264059" y="219961"/>
                    <a:pt x="266537" y="219961"/>
                    <a:pt x="260342" y="208810"/>
                  </a:cubicBezTo>
                  <a:cubicBezTo>
                    <a:pt x="256003" y="201000"/>
                    <a:pt x="245474" y="186508"/>
                    <a:pt x="245474" y="186508"/>
                  </a:cubicBezTo>
                  <a:cubicBezTo>
                    <a:pt x="247923" y="179162"/>
                    <a:pt x="250074" y="169446"/>
                    <a:pt x="256625" y="164205"/>
                  </a:cubicBezTo>
                  <a:cubicBezTo>
                    <a:pt x="259684" y="161757"/>
                    <a:pt x="264059" y="161727"/>
                    <a:pt x="267776" y="160488"/>
                  </a:cubicBezTo>
                  <a:cubicBezTo>
                    <a:pt x="271493" y="161727"/>
                    <a:pt x="275868" y="161757"/>
                    <a:pt x="278928" y="164205"/>
                  </a:cubicBezTo>
                  <a:cubicBezTo>
                    <a:pt x="288829" y="172125"/>
                    <a:pt x="284692" y="176811"/>
                    <a:pt x="290079" y="186508"/>
                  </a:cubicBezTo>
                  <a:cubicBezTo>
                    <a:pt x="294418" y="194318"/>
                    <a:pt x="302122" y="200334"/>
                    <a:pt x="304947" y="208810"/>
                  </a:cubicBezTo>
                  <a:cubicBezTo>
                    <a:pt x="306186" y="212527"/>
                    <a:pt x="306912" y="216457"/>
                    <a:pt x="308664" y="219961"/>
                  </a:cubicBezTo>
                  <a:cubicBezTo>
                    <a:pt x="313352" y="229338"/>
                    <a:pt x="316618" y="231633"/>
                    <a:pt x="323532" y="238547"/>
                  </a:cubicBezTo>
                  <a:cubicBezTo>
                    <a:pt x="327249" y="237308"/>
                    <a:pt x="333345" y="238512"/>
                    <a:pt x="334684" y="234829"/>
                  </a:cubicBezTo>
                  <a:cubicBezTo>
                    <a:pt x="338939" y="223127"/>
                    <a:pt x="336508" y="209966"/>
                    <a:pt x="338401" y="197659"/>
                  </a:cubicBezTo>
                  <a:cubicBezTo>
                    <a:pt x="338997" y="193786"/>
                    <a:pt x="338930" y="188785"/>
                    <a:pt x="342118" y="186508"/>
                  </a:cubicBezTo>
                  <a:cubicBezTo>
                    <a:pt x="348494" y="181953"/>
                    <a:pt x="364420" y="179073"/>
                    <a:pt x="364420" y="179073"/>
                  </a:cubicBezTo>
                  <a:cubicBezTo>
                    <a:pt x="368137" y="180312"/>
                    <a:pt x="372801" y="180019"/>
                    <a:pt x="375572" y="182790"/>
                  </a:cubicBezTo>
                  <a:cubicBezTo>
                    <a:pt x="378343" y="185561"/>
                    <a:pt x="378588" y="190087"/>
                    <a:pt x="379289" y="193942"/>
                  </a:cubicBezTo>
                  <a:cubicBezTo>
                    <a:pt x="381076" y="203770"/>
                    <a:pt x="379296" y="214403"/>
                    <a:pt x="383006" y="223678"/>
                  </a:cubicBezTo>
                  <a:cubicBezTo>
                    <a:pt x="384665" y="227826"/>
                    <a:pt x="390440" y="228634"/>
                    <a:pt x="394157" y="231112"/>
                  </a:cubicBezTo>
                  <a:cubicBezTo>
                    <a:pt x="401591" y="229873"/>
                    <a:pt x="410737" y="232300"/>
                    <a:pt x="416459" y="227395"/>
                  </a:cubicBezTo>
                  <a:cubicBezTo>
                    <a:pt x="421256" y="223284"/>
                    <a:pt x="418806" y="214977"/>
                    <a:pt x="420176" y="208810"/>
                  </a:cubicBezTo>
                  <a:cubicBezTo>
                    <a:pt x="421706" y="201925"/>
                    <a:pt x="423919" y="187420"/>
                    <a:pt x="431328" y="182790"/>
                  </a:cubicBezTo>
                  <a:cubicBezTo>
                    <a:pt x="437973" y="178637"/>
                    <a:pt x="446196" y="177834"/>
                    <a:pt x="453630" y="175356"/>
                  </a:cubicBezTo>
                  <a:lnTo>
                    <a:pt x="464781" y="171639"/>
                  </a:lnTo>
                  <a:cubicBezTo>
                    <a:pt x="466020" y="175356"/>
                    <a:pt x="467422" y="179023"/>
                    <a:pt x="468498" y="182790"/>
                  </a:cubicBezTo>
                  <a:cubicBezTo>
                    <a:pt x="471632" y="193759"/>
                    <a:pt x="469585" y="199055"/>
                    <a:pt x="479650" y="205093"/>
                  </a:cubicBezTo>
                  <a:cubicBezTo>
                    <a:pt x="483010" y="207109"/>
                    <a:pt x="487084" y="207571"/>
                    <a:pt x="490801" y="208810"/>
                  </a:cubicBezTo>
                  <a:cubicBezTo>
                    <a:pt x="519097" y="199378"/>
                    <a:pt x="505419" y="202913"/>
                    <a:pt x="531689" y="197659"/>
                  </a:cubicBezTo>
                  <a:cubicBezTo>
                    <a:pt x="535406" y="195181"/>
                    <a:pt x="541757" y="194559"/>
                    <a:pt x="542840" y="190225"/>
                  </a:cubicBezTo>
                  <a:cubicBezTo>
                    <a:pt x="544410" y="183944"/>
                    <a:pt x="525566" y="179510"/>
                    <a:pt x="524254" y="179073"/>
                  </a:cubicBezTo>
                  <a:cubicBezTo>
                    <a:pt x="521776" y="175356"/>
                    <a:pt x="517554" y="172328"/>
                    <a:pt x="516820" y="167922"/>
                  </a:cubicBezTo>
                  <a:cubicBezTo>
                    <a:pt x="515025" y="157149"/>
                    <a:pt x="525173" y="153680"/>
                    <a:pt x="531689" y="149337"/>
                  </a:cubicBezTo>
                  <a:cubicBezTo>
                    <a:pt x="537884" y="150576"/>
                    <a:pt x="544523" y="150440"/>
                    <a:pt x="550274" y="153054"/>
                  </a:cubicBezTo>
                  <a:cubicBezTo>
                    <a:pt x="558408" y="156751"/>
                    <a:pt x="564100" y="165097"/>
                    <a:pt x="572576" y="167922"/>
                  </a:cubicBezTo>
                  <a:lnTo>
                    <a:pt x="583728" y="171639"/>
                  </a:lnTo>
                  <a:cubicBezTo>
                    <a:pt x="589923" y="170400"/>
                    <a:pt x="596828" y="171056"/>
                    <a:pt x="602313" y="167922"/>
                  </a:cubicBezTo>
                  <a:cubicBezTo>
                    <a:pt x="606192" y="165706"/>
                    <a:pt x="609193" y="161204"/>
                    <a:pt x="609747" y="156771"/>
                  </a:cubicBezTo>
                  <a:cubicBezTo>
                    <a:pt x="610816" y="148216"/>
                    <a:pt x="607460" y="135183"/>
                    <a:pt x="598596" y="130751"/>
                  </a:cubicBezTo>
                  <a:cubicBezTo>
                    <a:pt x="581133" y="122019"/>
                    <a:pt x="569347" y="122779"/>
                    <a:pt x="550274" y="119600"/>
                  </a:cubicBezTo>
                  <a:cubicBezTo>
                    <a:pt x="532333" y="116610"/>
                    <a:pt x="534900" y="116953"/>
                    <a:pt x="520537" y="112166"/>
                  </a:cubicBezTo>
                  <a:cubicBezTo>
                    <a:pt x="519298" y="108449"/>
                    <a:pt x="515365" y="104653"/>
                    <a:pt x="516820" y="101015"/>
                  </a:cubicBezTo>
                  <a:cubicBezTo>
                    <a:pt x="522690" y="86341"/>
                    <a:pt x="553933" y="96826"/>
                    <a:pt x="557708" y="97298"/>
                  </a:cubicBezTo>
                  <a:cubicBezTo>
                    <a:pt x="568859" y="96059"/>
                    <a:pt x="582186" y="100313"/>
                    <a:pt x="591162" y="93581"/>
                  </a:cubicBezTo>
                  <a:cubicBezTo>
                    <a:pt x="596216" y="89790"/>
                    <a:pt x="590059" y="80747"/>
                    <a:pt x="587445" y="74995"/>
                  </a:cubicBezTo>
                  <a:cubicBezTo>
                    <a:pt x="578018" y="54256"/>
                    <a:pt x="576050" y="55009"/>
                    <a:pt x="561425" y="45259"/>
                  </a:cubicBezTo>
                  <a:cubicBezTo>
                    <a:pt x="540362" y="46498"/>
                    <a:pt x="519230" y="46877"/>
                    <a:pt x="498235" y="48976"/>
                  </a:cubicBezTo>
                  <a:cubicBezTo>
                    <a:pt x="494336" y="49366"/>
                    <a:pt x="490143" y="50245"/>
                    <a:pt x="487084" y="52693"/>
                  </a:cubicBezTo>
                  <a:cubicBezTo>
                    <a:pt x="483596" y="55484"/>
                    <a:pt x="482441" y="60356"/>
                    <a:pt x="479650" y="63844"/>
                  </a:cubicBezTo>
                  <a:cubicBezTo>
                    <a:pt x="477461" y="66581"/>
                    <a:pt x="474693" y="68800"/>
                    <a:pt x="472215" y="71278"/>
                  </a:cubicBezTo>
                  <a:cubicBezTo>
                    <a:pt x="470976" y="74995"/>
                    <a:pt x="472353" y="81728"/>
                    <a:pt x="468498" y="82429"/>
                  </a:cubicBezTo>
                  <a:cubicBezTo>
                    <a:pt x="445921" y="86534"/>
                    <a:pt x="435045" y="85216"/>
                    <a:pt x="423893" y="71278"/>
                  </a:cubicBezTo>
                  <a:cubicBezTo>
                    <a:pt x="421102" y="67790"/>
                    <a:pt x="418937" y="63844"/>
                    <a:pt x="416459" y="60127"/>
                  </a:cubicBezTo>
                  <a:cubicBezTo>
                    <a:pt x="417698" y="53932"/>
                    <a:pt x="417687" y="47349"/>
                    <a:pt x="420176" y="41542"/>
                  </a:cubicBezTo>
                  <a:cubicBezTo>
                    <a:pt x="424136" y="32304"/>
                    <a:pt x="431269" y="34137"/>
                    <a:pt x="438762" y="30390"/>
                  </a:cubicBezTo>
                  <a:cubicBezTo>
                    <a:pt x="442758" y="28392"/>
                    <a:pt x="446196" y="25434"/>
                    <a:pt x="449913" y="22956"/>
                  </a:cubicBezTo>
                  <a:cubicBezTo>
                    <a:pt x="448674" y="18000"/>
                    <a:pt x="449030" y="12339"/>
                    <a:pt x="446196" y="8088"/>
                  </a:cubicBezTo>
                  <a:cubicBezTo>
                    <a:pt x="436306" y="-6747"/>
                    <a:pt x="412871" y="3118"/>
                    <a:pt x="401591" y="4371"/>
                  </a:cubicBezTo>
                  <a:cubicBezTo>
                    <a:pt x="389900" y="8268"/>
                    <a:pt x="387244" y="7306"/>
                    <a:pt x="379289" y="19239"/>
                  </a:cubicBezTo>
                  <a:cubicBezTo>
                    <a:pt x="377116" y="22499"/>
                    <a:pt x="376811" y="26673"/>
                    <a:pt x="375572" y="30390"/>
                  </a:cubicBezTo>
                  <a:cubicBezTo>
                    <a:pt x="376811" y="39063"/>
                    <a:pt x="377319" y="47873"/>
                    <a:pt x="379289" y="56410"/>
                  </a:cubicBezTo>
                  <a:cubicBezTo>
                    <a:pt x="381051" y="64045"/>
                    <a:pt x="386723" y="78712"/>
                    <a:pt x="386723" y="78712"/>
                  </a:cubicBezTo>
                  <a:cubicBezTo>
                    <a:pt x="364464" y="86132"/>
                    <a:pt x="367877" y="86621"/>
                    <a:pt x="330967" y="78712"/>
                  </a:cubicBezTo>
                  <a:cubicBezTo>
                    <a:pt x="327540" y="77978"/>
                    <a:pt x="326010" y="73756"/>
                    <a:pt x="323532" y="71278"/>
                  </a:cubicBezTo>
                  <a:cubicBezTo>
                    <a:pt x="322293" y="67561"/>
                    <a:pt x="319815" y="64045"/>
                    <a:pt x="319815" y="60127"/>
                  </a:cubicBezTo>
                  <a:cubicBezTo>
                    <a:pt x="319815" y="39108"/>
                    <a:pt x="322021" y="34922"/>
                    <a:pt x="327250" y="19239"/>
                  </a:cubicBezTo>
                  <a:cubicBezTo>
                    <a:pt x="326011" y="15522"/>
                    <a:pt x="326303" y="10858"/>
                    <a:pt x="323532" y="8088"/>
                  </a:cubicBezTo>
                  <a:cubicBezTo>
                    <a:pt x="320761" y="5318"/>
                    <a:pt x="316299" y="4371"/>
                    <a:pt x="312381" y="4371"/>
                  </a:cubicBezTo>
                  <a:cubicBezTo>
                    <a:pt x="298695" y="4371"/>
                    <a:pt x="285122" y="6849"/>
                    <a:pt x="271493" y="8088"/>
                  </a:cubicBezTo>
                  <a:cubicBezTo>
                    <a:pt x="265102" y="27261"/>
                    <a:pt x="266053" y="19061"/>
                    <a:pt x="271493" y="48976"/>
                  </a:cubicBezTo>
                  <a:cubicBezTo>
                    <a:pt x="272194" y="52831"/>
                    <a:pt x="272440" y="57357"/>
                    <a:pt x="275211" y="60127"/>
                  </a:cubicBezTo>
                  <a:cubicBezTo>
                    <a:pt x="277982" y="62897"/>
                    <a:pt x="282645" y="62605"/>
                    <a:pt x="286362" y="63844"/>
                  </a:cubicBezTo>
                  <a:cubicBezTo>
                    <a:pt x="300468" y="106164"/>
                    <a:pt x="301619" y="86607"/>
                    <a:pt x="230606" y="82429"/>
                  </a:cubicBezTo>
                  <a:cubicBezTo>
                    <a:pt x="226889" y="79951"/>
                    <a:pt x="222245" y="78483"/>
                    <a:pt x="219454" y="74995"/>
                  </a:cubicBezTo>
                  <a:cubicBezTo>
                    <a:pt x="217006" y="71936"/>
                    <a:pt x="216291" y="67723"/>
                    <a:pt x="215737" y="63844"/>
                  </a:cubicBezTo>
                  <a:cubicBezTo>
                    <a:pt x="213802" y="50296"/>
                    <a:pt x="216348" y="35939"/>
                    <a:pt x="212020" y="22956"/>
                  </a:cubicBezTo>
                  <a:cubicBezTo>
                    <a:pt x="210781" y="19239"/>
                    <a:pt x="204586" y="20478"/>
                    <a:pt x="200869" y="19239"/>
                  </a:cubicBezTo>
                  <a:cubicBezTo>
                    <a:pt x="190957" y="20478"/>
                    <a:pt x="180769" y="20328"/>
                    <a:pt x="171132" y="22956"/>
                  </a:cubicBezTo>
                  <a:cubicBezTo>
                    <a:pt x="164683" y="24715"/>
                    <a:pt x="157163" y="33208"/>
                    <a:pt x="152547" y="37825"/>
                  </a:cubicBezTo>
                  <a:cubicBezTo>
                    <a:pt x="153786" y="41542"/>
                    <a:pt x="153816" y="45917"/>
                    <a:pt x="156264" y="48976"/>
                  </a:cubicBezTo>
                  <a:cubicBezTo>
                    <a:pt x="159055" y="52464"/>
                    <a:pt x="163927" y="53619"/>
                    <a:pt x="167415" y="56410"/>
                  </a:cubicBezTo>
                  <a:cubicBezTo>
                    <a:pt x="181993" y="68072"/>
                    <a:pt x="166637" y="61106"/>
                    <a:pt x="186001" y="67561"/>
                  </a:cubicBezTo>
                  <a:cubicBezTo>
                    <a:pt x="188479" y="71278"/>
                    <a:pt x="192803" y="74290"/>
                    <a:pt x="193435" y="78712"/>
                  </a:cubicBezTo>
                  <a:cubicBezTo>
                    <a:pt x="197766" y="109028"/>
                    <a:pt x="160740" y="91166"/>
                    <a:pt x="145113" y="89864"/>
                  </a:cubicBezTo>
                  <a:cubicBezTo>
                    <a:pt x="136307" y="81057"/>
                    <a:pt x="127015" y="72735"/>
                    <a:pt x="122811" y="60127"/>
                  </a:cubicBezTo>
                  <a:cubicBezTo>
                    <a:pt x="117680" y="44738"/>
                    <a:pt x="121266" y="52236"/>
                    <a:pt x="111659" y="37825"/>
                  </a:cubicBezTo>
                  <a:cubicBezTo>
                    <a:pt x="110420" y="34108"/>
                    <a:pt x="110713" y="29444"/>
                    <a:pt x="107942" y="26673"/>
                  </a:cubicBezTo>
                  <a:cubicBezTo>
                    <a:pt x="100477" y="19207"/>
                    <a:pt x="89467" y="24787"/>
                    <a:pt x="81923" y="26673"/>
                  </a:cubicBezTo>
                  <a:lnTo>
                    <a:pt x="67054" y="41542"/>
                  </a:lnTo>
                  <a:cubicBezTo>
                    <a:pt x="63337" y="45259"/>
                    <a:pt x="60277" y="49777"/>
                    <a:pt x="55903" y="52693"/>
                  </a:cubicBezTo>
                  <a:cubicBezTo>
                    <a:pt x="31296" y="69098"/>
                    <a:pt x="38557" y="59507"/>
                    <a:pt x="29884" y="63844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</p:grpSp>
      <p:sp>
        <p:nvSpPr>
          <p:cNvPr id="19" name="Text Box 40">
            <a:extLst>
              <a:ext uri="{FF2B5EF4-FFF2-40B4-BE49-F238E27FC236}">
                <a16:creationId xmlns:a16="http://schemas.microsoft.com/office/drawing/2014/main" id="{7DD23972-DE83-6B77-C7B0-162074A46E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0356" y="405631"/>
            <a:ext cx="99738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2000">
                <a:latin typeface="Arial" panose="020B0604020202020204" pitchFamily="34" charset="0"/>
              </a:rPr>
              <a:t>Light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2000">
                <a:latin typeface="Arial" panose="020B0604020202020204" pitchFamily="34" charset="0"/>
              </a:rPr>
              <a:t>Sugars</a:t>
            </a:r>
          </a:p>
        </p:txBody>
      </p:sp>
      <p:sp>
        <p:nvSpPr>
          <p:cNvPr id="25" name="Sol 24">
            <a:extLst>
              <a:ext uri="{FF2B5EF4-FFF2-40B4-BE49-F238E27FC236}">
                <a16:creationId xmlns:a16="http://schemas.microsoft.com/office/drawing/2014/main" id="{C2F3C544-85DD-58C4-A396-FF72E737EEF2}"/>
              </a:ext>
            </a:extLst>
          </p:cNvPr>
          <p:cNvSpPr/>
          <p:nvPr/>
        </p:nvSpPr>
        <p:spPr>
          <a:xfrm rot="20507709">
            <a:off x="614984" y="319933"/>
            <a:ext cx="841583" cy="92481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pic>
        <p:nvPicPr>
          <p:cNvPr id="26" name="Imagen 25">
            <a:extLst>
              <a:ext uri="{FF2B5EF4-FFF2-40B4-BE49-F238E27FC236}">
                <a16:creationId xmlns:a16="http://schemas.microsoft.com/office/drawing/2014/main" id="{F58E3BEA-A33A-7ACA-171E-25F851F14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341" y="1554438"/>
            <a:ext cx="1589269" cy="826420"/>
          </a:xfrm>
          <a:prstGeom prst="rect">
            <a:avLst/>
          </a:prstGeom>
        </p:spPr>
      </p:pic>
      <p:sp>
        <p:nvSpPr>
          <p:cNvPr id="44" name="CuadroTexto 43">
            <a:extLst>
              <a:ext uri="{FF2B5EF4-FFF2-40B4-BE49-F238E27FC236}">
                <a16:creationId xmlns:a16="http://schemas.microsoft.com/office/drawing/2014/main" id="{14B8DB80-EC7D-3495-64DF-8040E4067333}"/>
              </a:ext>
            </a:extLst>
          </p:cNvPr>
          <p:cNvSpPr txBox="1"/>
          <p:nvPr/>
        </p:nvSpPr>
        <p:spPr>
          <a:xfrm>
            <a:off x="3517872" y="1397576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/>
              <a:t>Sigma</a:t>
            </a:r>
          </a:p>
        </p:txBody>
      </p:sp>
      <p:grpSp>
        <p:nvGrpSpPr>
          <p:cNvPr id="55" name="Grupo 54">
            <a:extLst>
              <a:ext uri="{FF2B5EF4-FFF2-40B4-BE49-F238E27FC236}">
                <a16:creationId xmlns:a16="http://schemas.microsoft.com/office/drawing/2014/main" id="{162E18AF-7029-DD19-6AA6-E246BD0A40D8}"/>
              </a:ext>
            </a:extLst>
          </p:cNvPr>
          <p:cNvGrpSpPr/>
          <p:nvPr/>
        </p:nvGrpSpPr>
        <p:grpSpPr>
          <a:xfrm>
            <a:off x="6676245" y="1453462"/>
            <a:ext cx="1478655" cy="773742"/>
            <a:chOff x="444375" y="4074510"/>
            <a:chExt cx="1478655" cy="773742"/>
          </a:xfrm>
        </p:grpSpPr>
        <p:sp>
          <p:nvSpPr>
            <p:cNvPr id="56" name="Hexágono 55">
              <a:extLst>
                <a:ext uri="{FF2B5EF4-FFF2-40B4-BE49-F238E27FC236}">
                  <a16:creationId xmlns:a16="http://schemas.microsoft.com/office/drawing/2014/main" id="{DC821E87-B02D-81F9-FFBC-E6EA09226876}"/>
                </a:ext>
              </a:extLst>
            </p:cNvPr>
            <p:cNvSpPr/>
            <p:nvPr/>
          </p:nvSpPr>
          <p:spPr>
            <a:xfrm>
              <a:off x="444375" y="4074510"/>
              <a:ext cx="1478655" cy="773742"/>
            </a:xfrm>
            <a:prstGeom prst="hexagon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  <p:sp>
          <p:nvSpPr>
            <p:cNvPr id="57" name="CuadroTexto 117">
              <a:extLst>
                <a:ext uri="{FF2B5EF4-FFF2-40B4-BE49-F238E27FC236}">
                  <a16:creationId xmlns:a16="http://schemas.microsoft.com/office/drawing/2014/main" id="{78B0D746-8E35-3A28-347F-0059D4A108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9828" y="4211194"/>
              <a:ext cx="1279516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" altLang="en-US" sz="1400">
                  <a:latin typeface="Arial" panose="020B0604020202020204" pitchFamily="34" charset="0"/>
                </a:rPr>
                <a:t>PEP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" altLang="en-US" sz="1400">
                  <a:latin typeface="Arial" panose="020B0604020202020204" pitchFamily="34" charset="0"/>
                </a:rPr>
                <a:t>Sigma factors</a:t>
              </a:r>
            </a:p>
          </p:txBody>
        </p:sp>
      </p:grpSp>
      <p:sp>
        <p:nvSpPr>
          <p:cNvPr id="61" name="Rectángulo 60">
            <a:extLst>
              <a:ext uri="{FF2B5EF4-FFF2-40B4-BE49-F238E27FC236}">
                <a16:creationId xmlns:a16="http://schemas.microsoft.com/office/drawing/2014/main" id="{BAEFFF6D-DF6B-10C8-9494-D72403F06793}"/>
              </a:ext>
            </a:extLst>
          </p:cNvPr>
          <p:cNvSpPr/>
          <p:nvPr/>
        </p:nvSpPr>
        <p:spPr>
          <a:xfrm>
            <a:off x="4265192" y="1582242"/>
            <a:ext cx="243308" cy="184666"/>
          </a:xfrm>
          <a:prstGeom prst="rect">
            <a:avLst/>
          </a:prstGeom>
          <a:solidFill>
            <a:srgbClr val="FECCA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grpSp>
        <p:nvGrpSpPr>
          <p:cNvPr id="41985" name="Grupo 41984">
            <a:extLst>
              <a:ext uri="{FF2B5EF4-FFF2-40B4-BE49-F238E27FC236}">
                <a16:creationId xmlns:a16="http://schemas.microsoft.com/office/drawing/2014/main" id="{41C2356D-57A6-A4FD-F363-4EC9033E4598}"/>
              </a:ext>
            </a:extLst>
          </p:cNvPr>
          <p:cNvGrpSpPr/>
          <p:nvPr/>
        </p:nvGrpSpPr>
        <p:grpSpPr>
          <a:xfrm>
            <a:off x="4891214" y="710022"/>
            <a:ext cx="1792328" cy="1085430"/>
            <a:chOff x="4891214" y="710022"/>
            <a:chExt cx="1792328" cy="1085430"/>
          </a:xfrm>
        </p:grpSpPr>
        <p:grpSp>
          <p:nvGrpSpPr>
            <p:cNvPr id="60" name="Grupo 59">
              <a:extLst>
                <a:ext uri="{FF2B5EF4-FFF2-40B4-BE49-F238E27FC236}">
                  <a16:creationId xmlns:a16="http://schemas.microsoft.com/office/drawing/2014/main" id="{E2FB7CDC-5550-1621-EF3F-255B022182C9}"/>
                </a:ext>
              </a:extLst>
            </p:cNvPr>
            <p:cNvGrpSpPr/>
            <p:nvPr/>
          </p:nvGrpSpPr>
          <p:grpSpPr>
            <a:xfrm>
              <a:off x="4891214" y="710022"/>
              <a:ext cx="1361265" cy="1085430"/>
              <a:chOff x="4891214" y="710022"/>
              <a:chExt cx="1361265" cy="1085430"/>
            </a:xfrm>
          </p:grpSpPr>
          <p:grpSp>
            <p:nvGrpSpPr>
              <p:cNvPr id="59" name="Grupo 58">
                <a:extLst>
                  <a:ext uri="{FF2B5EF4-FFF2-40B4-BE49-F238E27FC236}">
                    <a16:creationId xmlns:a16="http://schemas.microsoft.com/office/drawing/2014/main" id="{96D48B70-A782-8423-B82A-D9FF6C2B93FE}"/>
                  </a:ext>
                </a:extLst>
              </p:cNvPr>
              <p:cNvGrpSpPr/>
              <p:nvPr/>
            </p:nvGrpSpPr>
            <p:grpSpPr>
              <a:xfrm>
                <a:off x="4891214" y="710022"/>
                <a:ext cx="1361265" cy="1085430"/>
                <a:chOff x="4916490" y="681478"/>
                <a:chExt cx="1361265" cy="1085430"/>
              </a:xfrm>
            </p:grpSpPr>
            <p:grpSp>
              <p:nvGrpSpPr>
                <p:cNvPr id="15" name="Group 3">
                  <a:extLst>
                    <a:ext uri="{FF2B5EF4-FFF2-40B4-BE49-F238E27FC236}">
                      <a16:creationId xmlns:a16="http://schemas.microsoft.com/office/drawing/2014/main" id="{EE5A11E3-B1AF-779C-ADB0-00F5785F38D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5708368" y="1109683"/>
                  <a:ext cx="569387" cy="657225"/>
                  <a:chOff x="2565417" y="1832290"/>
                  <a:chExt cx="682654" cy="626347"/>
                </a:xfrm>
              </p:grpSpPr>
              <p:sp>
                <p:nvSpPr>
                  <p:cNvPr id="16" name="Chord 2">
                    <a:extLst>
                      <a:ext uri="{FF2B5EF4-FFF2-40B4-BE49-F238E27FC236}">
                        <a16:creationId xmlns:a16="http://schemas.microsoft.com/office/drawing/2014/main" id="{F56E33A2-10F7-4C56-41AA-55BA329248F2}"/>
                      </a:ext>
                    </a:extLst>
                  </p:cNvPr>
                  <p:cNvSpPr/>
                  <p:nvPr/>
                </p:nvSpPr>
                <p:spPr bwMode="auto">
                  <a:xfrm rot="6325413">
                    <a:off x="2570095" y="1892325"/>
                    <a:ext cx="626347" cy="506278"/>
                  </a:xfrm>
                  <a:prstGeom prst="chord">
                    <a:avLst/>
                  </a:prstGeom>
                  <a:solidFill>
                    <a:srgbClr val="FFFF00"/>
                  </a:solidFill>
                  <a:ln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Arial" charset="0"/>
                    </a:endParaRPr>
                  </a:p>
                </p:txBody>
              </p:sp>
              <p:sp>
                <p:nvSpPr>
                  <p:cNvPr id="17" name="CuadroTexto 110">
                    <a:extLst>
                      <a:ext uri="{FF2B5EF4-FFF2-40B4-BE49-F238E27FC236}">
                        <a16:creationId xmlns:a16="http://schemas.microsoft.com/office/drawing/2014/main" id="{206113D5-6403-C7DC-B35F-C064D2F844F2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565417" y="1906345"/>
                    <a:ext cx="682654" cy="26398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ES" altLang="en-US" sz="1200">
                        <a:solidFill>
                          <a:srgbClr val="C00000"/>
                        </a:solidFill>
                        <a:latin typeface="Arial" panose="020B0604020202020204" pitchFamily="34" charset="0"/>
                      </a:rPr>
                      <a:t>GLKs</a:t>
                    </a:r>
                  </a:p>
                </p:txBody>
              </p:sp>
            </p:grpSp>
            <p:grpSp>
              <p:nvGrpSpPr>
                <p:cNvPr id="22" name="Grupo 21">
                  <a:extLst>
                    <a:ext uri="{FF2B5EF4-FFF2-40B4-BE49-F238E27FC236}">
                      <a16:creationId xmlns:a16="http://schemas.microsoft.com/office/drawing/2014/main" id="{CF9D9738-79E1-379A-B400-F0372B2C63E8}"/>
                    </a:ext>
                  </a:extLst>
                </p:cNvPr>
                <p:cNvGrpSpPr/>
                <p:nvPr/>
              </p:nvGrpSpPr>
              <p:grpSpPr>
                <a:xfrm>
                  <a:off x="4916490" y="767471"/>
                  <a:ext cx="539278" cy="709378"/>
                  <a:chOff x="4260148" y="1452767"/>
                  <a:chExt cx="539278" cy="709378"/>
                </a:xfrm>
              </p:grpSpPr>
              <p:sp>
                <p:nvSpPr>
                  <p:cNvPr id="23" name="Chord 2">
                    <a:extLst>
                      <a:ext uri="{FF2B5EF4-FFF2-40B4-BE49-F238E27FC236}">
                        <a16:creationId xmlns:a16="http://schemas.microsoft.com/office/drawing/2014/main" id="{251A1035-2B6C-FA48-B23B-C7342B868571}"/>
                      </a:ext>
                    </a:extLst>
                  </p:cNvPr>
                  <p:cNvSpPr/>
                  <p:nvPr/>
                </p:nvSpPr>
                <p:spPr bwMode="auto">
                  <a:xfrm rot="8095272">
                    <a:off x="4116597" y="1596318"/>
                    <a:ext cx="709378" cy="422276"/>
                  </a:xfrm>
                  <a:prstGeom prst="chord">
                    <a:avLst/>
                  </a:prstGeom>
                  <a:solidFill>
                    <a:schemeClr val="accent2"/>
                  </a:solidFill>
                  <a:ln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Arial" charset="0"/>
                    </a:endParaRPr>
                  </a:p>
                </p:txBody>
              </p:sp>
              <p:sp>
                <p:nvSpPr>
                  <p:cNvPr id="24" name="CuadroTexto 110">
                    <a:extLst>
                      <a:ext uri="{FF2B5EF4-FFF2-40B4-BE49-F238E27FC236}">
                        <a16:creationId xmlns:a16="http://schemas.microsoft.com/office/drawing/2014/main" id="{77FC838B-0FA0-BB17-F3A2-6FF8F1C9304E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297365" y="1582964"/>
                    <a:ext cx="502061" cy="27699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ES" altLang="en-US" sz="1200">
                        <a:latin typeface="Arial" panose="020B0604020202020204" pitchFamily="34" charset="0"/>
                      </a:rPr>
                      <a:t>PIFs</a:t>
                    </a:r>
                  </a:p>
                </p:txBody>
              </p:sp>
            </p:grpSp>
            <p:sp>
              <p:nvSpPr>
                <p:cNvPr id="53" name="Chord 2">
                  <a:extLst>
                    <a:ext uri="{FF2B5EF4-FFF2-40B4-BE49-F238E27FC236}">
                      <a16:creationId xmlns:a16="http://schemas.microsoft.com/office/drawing/2014/main" id="{78EBA321-5164-8720-0F64-F4DCEA26FF31}"/>
                    </a:ext>
                  </a:extLst>
                </p:cNvPr>
                <p:cNvSpPr/>
                <p:nvPr/>
              </p:nvSpPr>
              <p:spPr bwMode="auto">
                <a:xfrm rot="8095272">
                  <a:off x="5318615" y="825029"/>
                  <a:ext cx="709378" cy="422276"/>
                </a:xfrm>
                <a:prstGeom prst="chord">
                  <a:avLst/>
                </a:prstGeom>
                <a:solidFill>
                  <a:schemeClr val="bg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charset="0"/>
                  </a:endParaRPr>
                </a:p>
              </p:txBody>
            </p:sp>
          </p:grpSp>
          <p:sp>
            <p:nvSpPr>
              <p:cNvPr id="54" name="CuadroTexto 110">
                <a:extLst>
                  <a:ext uri="{FF2B5EF4-FFF2-40B4-BE49-F238E27FC236}">
                    <a16:creationId xmlns:a16="http://schemas.microsoft.com/office/drawing/2014/main" id="{3B252A76-72A6-27C5-0196-8769DEB25AE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499383" y="811675"/>
                <a:ext cx="482824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" altLang="en-US" sz="1200">
                    <a:latin typeface="Arial" panose="020B0604020202020204" pitchFamily="34" charset="0"/>
                  </a:rPr>
                  <a:t>HY5</a:t>
                </a:r>
              </a:p>
            </p:txBody>
          </p:sp>
        </p:grpSp>
        <p:sp>
          <p:nvSpPr>
            <p:cNvPr id="63" name="Chord 2">
              <a:extLst>
                <a:ext uri="{FF2B5EF4-FFF2-40B4-BE49-F238E27FC236}">
                  <a16:creationId xmlns:a16="http://schemas.microsoft.com/office/drawing/2014/main" id="{6F603716-A0D1-07AE-E2AC-5A3617163520}"/>
                </a:ext>
              </a:extLst>
            </p:cNvPr>
            <p:cNvSpPr/>
            <p:nvPr/>
          </p:nvSpPr>
          <p:spPr bwMode="auto">
            <a:xfrm rot="8095272">
              <a:off x="5997058" y="858738"/>
              <a:ext cx="709378" cy="422276"/>
            </a:xfrm>
            <a:prstGeom prst="chord">
              <a:avLst/>
            </a:prstGeom>
            <a:solidFill>
              <a:schemeClr val="accent5">
                <a:lumMod val="40000"/>
                <a:lumOff val="6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sp>
          <p:nvSpPr>
            <p:cNvPr id="41984" name="CuadroTexto 110">
              <a:extLst>
                <a:ext uri="{FF2B5EF4-FFF2-40B4-BE49-F238E27FC236}">
                  <a16:creationId xmlns:a16="http://schemas.microsoft.com/office/drawing/2014/main" id="{A4B4ECE5-C9F2-69CB-2994-CC7F0B9C82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77826" y="845384"/>
              <a:ext cx="505716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n-US" sz="1200">
                  <a:latin typeface="Arial" panose="020B0604020202020204" pitchFamily="34" charset="0"/>
                </a:rPr>
                <a:t>CRY</a:t>
              </a:r>
            </a:p>
          </p:txBody>
        </p:sp>
      </p:grpSp>
      <p:sp>
        <p:nvSpPr>
          <p:cNvPr id="41988" name="Text Box 14">
            <a:extLst>
              <a:ext uri="{FF2B5EF4-FFF2-40B4-BE49-F238E27FC236}">
                <a16:creationId xmlns:a16="http://schemas.microsoft.com/office/drawing/2014/main" id="{539DBCDA-7C3E-2C76-075A-E1C6FF567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4018" y="5411462"/>
            <a:ext cx="424941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>
                <a:latin typeface="Helvetica" pitchFamily="2" charset="0"/>
              </a:rPr>
              <a:t>Around 3,000 products are imported into plastids</a:t>
            </a:r>
          </a:p>
        </p:txBody>
      </p:sp>
      <p:grpSp>
        <p:nvGrpSpPr>
          <p:cNvPr id="41995" name="Agrupar 47">
            <a:extLst>
              <a:ext uri="{FF2B5EF4-FFF2-40B4-BE49-F238E27FC236}">
                <a16:creationId xmlns:a16="http://schemas.microsoft.com/office/drawing/2014/main" id="{F0CC44EA-B2FB-884E-CC5F-AB07CFFEA6DA}"/>
              </a:ext>
            </a:extLst>
          </p:cNvPr>
          <p:cNvGrpSpPr>
            <a:grpSpLocks/>
          </p:cNvGrpSpPr>
          <p:nvPr/>
        </p:nvGrpSpPr>
        <p:grpSpPr bwMode="auto">
          <a:xfrm>
            <a:off x="5173748" y="1918718"/>
            <a:ext cx="1166813" cy="218904"/>
            <a:chOff x="2699294" y="1590984"/>
            <a:chExt cx="914580" cy="128240"/>
          </a:xfrm>
        </p:grpSpPr>
        <p:cxnSp>
          <p:nvCxnSpPr>
            <p:cNvPr id="41996" name="Conector recto 242">
              <a:extLst>
                <a:ext uri="{FF2B5EF4-FFF2-40B4-BE49-F238E27FC236}">
                  <a16:creationId xmlns:a16="http://schemas.microsoft.com/office/drawing/2014/main" id="{37E182F8-0126-E34D-B02A-077ABAAC89F5}"/>
                </a:ext>
              </a:extLst>
            </p:cNvPr>
            <p:cNvCxnSpPr>
              <a:cxnSpLocks noChangeShapeType="1"/>
              <a:endCxn id="41997" idx="1"/>
            </p:cNvCxnSpPr>
            <p:nvPr/>
          </p:nvCxnSpPr>
          <p:spPr bwMode="auto">
            <a:xfrm flipH="1">
              <a:off x="3004154" y="1667157"/>
              <a:ext cx="609720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sp>
          <p:nvSpPr>
            <p:cNvPr id="41997" name="Rectángulo 243">
              <a:extLst>
                <a:ext uri="{FF2B5EF4-FFF2-40B4-BE49-F238E27FC236}">
                  <a16:creationId xmlns:a16="http://schemas.microsoft.com/office/drawing/2014/main" id="{0B896753-1E76-1F94-DFA5-2CA9936B61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4154" y="1613161"/>
              <a:ext cx="379519" cy="106063"/>
            </a:xfrm>
            <a:prstGeom prst="rect">
              <a:avLst/>
            </a:prstGeom>
            <a:solidFill>
              <a:srgbClr val="94E3CD"/>
            </a:solidFill>
            <a:ln w="9525">
              <a:solidFill>
                <a:srgbClr val="B6DCDF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  <a:defRPr/>
              </a:pPr>
              <a:endParaRPr lang="es-ES" altLang="es-ES_tradnl" sz="1200">
                <a:solidFill>
                  <a:srgbClr val="FFFFFF"/>
                </a:solidFill>
              </a:endParaRPr>
            </a:p>
          </p:txBody>
        </p:sp>
        <p:sp>
          <p:nvSpPr>
            <p:cNvPr id="41998" name="Rectángulo 244">
              <a:extLst>
                <a:ext uri="{FF2B5EF4-FFF2-40B4-BE49-F238E27FC236}">
                  <a16:creationId xmlns:a16="http://schemas.microsoft.com/office/drawing/2014/main" id="{0C156D05-EEEE-54F3-A86D-A48A558F28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5198" y="1613161"/>
              <a:ext cx="243888" cy="106063"/>
            </a:xfrm>
            <a:prstGeom prst="rect">
              <a:avLst/>
            </a:prstGeom>
            <a:gradFill rotWithShape="1">
              <a:gsLst>
                <a:gs pos="0">
                  <a:srgbClr val="CBFFFF"/>
                </a:gs>
                <a:gs pos="100000">
                  <a:srgbClr val="0000FF"/>
                </a:gs>
              </a:gsLst>
              <a:lin ang="5400000"/>
            </a:gradFill>
            <a:ln w="9525">
              <a:solidFill>
                <a:srgbClr val="0000FF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  <a:defRPr/>
              </a:pPr>
              <a:endParaRPr lang="es-ES" altLang="es-ES_tradnl" sz="1200">
                <a:solidFill>
                  <a:srgbClr val="FFFFFF"/>
                </a:solidFill>
              </a:endParaRPr>
            </a:p>
          </p:txBody>
        </p:sp>
        <p:cxnSp>
          <p:nvCxnSpPr>
            <p:cNvPr id="41999" name="Conector recto 245">
              <a:extLst>
                <a:ext uri="{FF2B5EF4-FFF2-40B4-BE49-F238E27FC236}">
                  <a16:creationId xmlns:a16="http://schemas.microsoft.com/office/drawing/2014/main" id="{ADC7FF82-6161-432E-5352-0776829154E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699294" y="1665228"/>
              <a:ext cx="64705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cxnSp>
          <p:nvCxnSpPr>
            <p:cNvPr id="42000" name="Conector recto 246">
              <a:extLst>
                <a:ext uri="{FF2B5EF4-FFF2-40B4-BE49-F238E27FC236}">
                  <a16:creationId xmlns:a16="http://schemas.microsoft.com/office/drawing/2014/main" id="{712AFA41-686D-C576-9C87-2636FA7F910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004154" y="1590984"/>
              <a:ext cx="60972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</p:grpSp>
      <p:sp>
        <p:nvSpPr>
          <p:cNvPr id="42001" name="CuadroTexto 110">
            <a:extLst>
              <a:ext uri="{FF2B5EF4-FFF2-40B4-BE49-F238E27FC236}">
                <a16:creationId xmlns:a16="http://schemas.microsoft.com/office/drawing/2014/main" id="{846EDBDD-D7C9-B72D-16A1-1054BB7176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7976" y="1922879"/>
            <a:ext cx="441325" cy="22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ES" altLang="en-US" sz="800" i="1">
                <a:latin typeface="Arial" panose="020B0604020202020204" pitchFamily="34" charset="0"/>
              </a:rPr>
              <a:t>RbcL</a:t>
            </a:r>
          </a:p>
        </p:txBody>
      </p:sp>
      <p:pic>
        <p:nvPicPr>
          <p:cNvPr id="2" name="Picture 21">
            <a:extLst>
              <a:ext uri="{FF2B5EF4-FFF2-40B4-BE49-F238E27FC236}">
                <a16:creationId xmlns:a16="http://schemas.microsoft.com/office/drawing/2014/main" id="{ABBB78C4-10F9-BA6A-5D93-2A3B5FB51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28399" y="87314"/>
            <a:ext cx="481516" cy="467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Picture 21">
            <a:extLst>
              <a:ext uri="{FF2B5EF4-FFF2-40B4-BE49-F238E27FC236}">
                <a16:creationId xmlns:a16="http://schemas.microsoft.com/office/drawing/2014/main" id="{CE3A667B-12C1-5FF4-BD3B-BC8407315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28399" y="87314"/>
            <a:ext cx="481516" cy="467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129" name="Text Box 6">
            <a:extLst>
              <a:ext uri="{FF2B5EF4-FFF2-40B4-BE49-F238E27FC236}">
                <a16:creationId xmlns:a16="http://schemas.microsoft.com/office/drawing/2014/main" id="{B6FECE52-154E-4437-782D-25F89BA611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8385" y="58382"/>
            <a:ext cx="705879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>
              <a:defRPr/>
            </a:pPr>
            <a:r>
              <a:rPr lang="en-US" sz="3600">
                <a:solidFill>
                  <a:srgbClr val="C00000"/>
                </a:solidFill>
                <a:latin typeface="Corbel" panose="020B0503020204020204" pitchFamily="34" charset="0"/>
                <a:cs typeface="Bradley Hand ITC TT-Bold" charset="0"/>
              </a:rPr>
              <a:t>RETROGRADE COMMUNICATION </a:t>
            </a:r>
          </a:p>
        </p:txBody>
      </p:sp>
      <p:sp>
        <p:nvSpPr>
          <p:cNvPr id="175" name="Lágrima 9">
            <a:extLst>
              <a:ext uri="{FF2B5EF4-FFF2-40B4-BE49-F238E27FC236}">
                <a16:creationId xmlns:a16="http://schemas.microsoft.com/office/drawing/2014/main" id="{42B7BE20-AD4B-CBC4-E88E-335DC7F4E98A}"/>
              </a:ext>
            </a:extLst>
          </p:cNvPr>
          <p:cNvSpPr/>
          <p:nvPr/>
        </p:nvSpPr>
        <p:spPr bwMode="auto">
          <a:xfrm flipH="1">
            <a:off x="3883343" y="1157472"/>
            <a:ext cx="2813263" cy="2098039"/>
          </a:xfrm>
          <a:prstGeom prst="teardrop">
            <a:avLst/>
          </a:prstGeom>
          <a:gradFill flip="none" rotWithShape="1">
            <a:gsLst>
              <a:gs pos="0">
                <a:srgbClr val="EEC645"/>
              </a:gs>
              <a:gs pos="71000">
                <a:srgbClr val="E4E7FF"/>
              </a:gs>
              <a:gs pos="35000">
                <a:srgbClr val="EEC645"/>
              </a:gs>
            </a:gsLst>
            <a:lin ang="0" scaled="1"/>
            <a:tileRect/>
          </a:gra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r>
              <a:rPr lang="en-US" sz="20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charset="0"/>
                <a:cs typeface="Comic Sans MS" charset="0"/>
              </a:rPr>
              <a:t>  NUCLEUS</a:t>
            </a:r>
          </a:p>
          <a:p>
            <a:pPr>
              <a:defRPr/>
            </a:pPr>
            <a:r>
              <a:rPr lang="en-US" sz="20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charset="0"/>
                <a:cs typeface="Comic Sans MS" charset="0"/>
              </a:rPr>
              <a:t>    </a:t>
            </a:r>
          </a:p>
          <a:p>
            <a:pPr>
              <a:defRPr/>
            </a:pPr>
            <a:r>
              <a:rPr lang="en-US" sz="20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charset="0"/>
                <a:cs typeface="Comic Sans MS" charset="0"/>
              </a:rPr>
              <a:t>        </a:t>
            </a:r>
          </a:p>
        </p:txBody>
      </p:sp>
      <p:grpSp>
        <p:nvGrpSpPr>
          <p:cNvPr id="21508" name="Agrupar 47">
            <a:extLst>
              <a:ext uri="{FF2B5EF4-FFF2-40B4-BE49-F238E27FC236}">
                <a16:creationId xmlns:a16="http://schemas.microsoft.com/office/drawing/2014/main" id="{ABC1C27A-5B3B-169D-710D-90A7A2999050}"/>
              </a:ext>
            </a:extLst>
          </p:cNvPr>
          <p:cNvGrpSpPr>
            <a:grpSpLocks/>
          </p:cNvGrpSpPr>
          <p:nvPr/>
        </p:nvGrpSpPr>
        <p:grpSpPr bwMode="auto">
          <a:xfrm>
            <a:off x="4873944" y="2042492"/>
            <a:ext cx="1076325" cy="260049"/>
            <a:chOff x="2699294" y="1536534"/>
            <a:chExt cx="914580" cy="182690"/>
          </a:xfrm>
        </p:grpSpPr>
        <p:cxnSp>
          <p:nvCxnSpPr>
            <p:cNvPr id="177" name="Conector recto 34">
              <a:extLst>
                <a:ext uri="{FF2B5EF4-FFF2-40B4-BE49-F238E27FC236}">
                  <a16:creationId xmlns:a16="http://schemas.microsoft.com/office/drawing/2014/main" id="{E4F8B277-A6C2-CB24-9B3C-FA993CA89828}"/>
                </a:ext>
              </a:extLst>
            </p:cNvPr>
            <p:cNvCxnSpPr>
              <a:cxnSpLocks noChangeShapeType="1"/>
              <a:endCxn id="181" idx="1"/>
            </p:cNvCxnSpPr>
            <p:nvPr/>
          </p:nvCxnSpPr>
          <p:spPr bwMode="auto">
            <a:xfrm flipH="1">
              <a:off x="3004154" y="1667192"/>
              <a:ext cx="609720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sp>
          <p:nvSpPr>
            <p:cNvPr id="181" name="Rectángulo 16">
              <a:extLst>
                <a:ext uri="{FF2B5EF4-FFF2-40B4-BE49-F238E27FC236}">
                  <a16:creationId xmlns:a16="http://schemas.microsoft.com/office/drawing/2014/main" id="{556C902D-916B-88E4-81CA-262C6692A0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4154" y="1612848"/>
              <a:ext cx="379052" cy="106376"/>
            </a:xfrm>
            <a:prstGeom prst="rect">
              <a:avLst/>
            </a:prstGeom>
            <a:solidFill>
              <a:srgbClr val="94E3CD"/>
            </a:solidFill>
            <a:ln w="9525">
              <a:solidFill>
                <a:srgbClr val="B6DCDF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  <a:defRPr/>
              </a:pPr>
              <a:endParaRPr lang="en-US" altLang="es-ES_tradnl" sz="1200">
                <a:solidFill>
                  <a:srgbClr val="FFFFFF"/>
                </a:solidFill>
              </a:endParaRPr>
            </a:p>
          </p:txBody>
        </p:sp>
        <p:sp>
          <p:nvSpPr>
            <p:cNvPr id="187" name="Rectángulo 24">
              <a:extLst>
                <a:ext uri="{FF2B5EF4-FFF2-40B4-BE49-F238E27FC236}">
                  <a16:creationId xmlns:a16="http://schemas.microsoft.com/office/drawing/2014/main" id="{5A80561A-120F-DF97-D1DF-5F9347BC59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6184" y="1612848"/>
              <a:ext cx="242809" cy="106376"/>
            </a:xfrm>
            <a:prstGeom prst="rect">
              <a:avLst/>
            </a:prstGeom>
            <a:gradFill rotWithShape="1">
              <a:gsLst>
                <a:gs pos="0">
                  <a:srgbClr val="CBFFFF"/>
                </a:gs>
                <a:gs pos="100000">
                  <a:srgbClr val="0000FF"/>
                </a:gs>
              </a:gsLst>
              <a:lin ang="5400000"/>
            </a:gradFill>
            <a:ln w="9525">
              <a:solidFill>
                <a:srgbClr val="0000FF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  <a:defRPr/>
              </a:pPr>
              <a:endParaRPr lang="en-US" altLang="es-ES_tradnl" sz="1200">
                <a:solidFill>
                  <a:srgbClr val="FFFFFF"/>
                </a:solidFill>
              </a:endParaRPr>
            </a:p>
          </p:txBody>
        </p:sp>
        <p:cxnSp>
          <p:nvCxnSpPr>
            <p:cNvPr id="189" name="Conector recto 35">
              <a:extLst>
                <a:ext uri="{FF2B5EF4-FFF2-40B4-BE49-F238E27FC236}">
                  <a16:creationId xmlns:a16="http://schemas.microsoft.com/office/drawing/2014/main" id="{E648AFB6-50E0-BF89-8C13-E833CD43BF1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699294" y="1664880"/>
              <a:ext cx="64749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cxnSp>
          <p:nvCxnSpPr>
            <p:cNvPr id="190" name="Conector recto 49">
              <a:extLst>
                <a:ext uri="{FF2B5EF4-FFF2-40B4-BE49-F238E27FC236}">
                  <a16:creationId xmlns:a16="http://schemas.microsoft.com/office/drawing/2014/main" id="{56E66C99-A18B-96E5-345F-E9C5E9589D9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801813" y="1536534"/>
              <a:ext cx="60972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</p:grpSp>
      <p:sp>
        <p:nvSpPr>
          <p:cNvPr id="21509" name="CuadroTexto 110">
            <a:extLst>
              <a:ext uri="{FF2B5EF4-FFF2-40B4-BE49-F238E27FC236}">
                <a16:creationId xmlns:a16="http://schemas.microsoft.com/office/drawing/2014/main" id="{7A550CD6-D3B3-8C55-8EBA-138E78A43A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7881" y="2422693"/>
            <a:ext cx="481012" cy="28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PAP</a:t>
            </a:r>
          </a:p>
        </p:txBody>
      </p:sp>
      <p:grpSp>
        <p:nvGrpSpPr>
          <p:cNvPr id="21510" name="Group 1">
            <a:extLst>
              <a:ext uri="{FF2B5EF4-FFF2-40B4-BE49-F238E27FC236}">
                <a16:creationId xmlns:a16="http://schemas.microsoft.com/office/drawing/2014/main" id="{F7C1D320-3985-32EF-AD27-13E2F0D6D064}"/>
              </a:ext>
            </a:extLst>
          </p:cNvPr>
          <p:cNvGrpSpPr>
            <a:grpSpLocks/>
          </p:cNvGrpSpPr>
          <p:nvPr/>
        </p:nvGrpSpPr>
        <p:grpSpPr bwMode="auto">
          <a:xfrm>
            <a:off x="5439011" y="4716325"/>
            <a:ext cx="2440070" cy="1140600"/>
            <a:chOff x="3795630" y="4127500"/>
            <a:chExt cx="2440070" cy="1100912"/>
          </a:xfrm>
        </p:grpSpPr>
        <p:pic>
          <p:nvPicPr>
            <p:cNvPr id="21574" name="Agrupar 37">
              <a:extLst>
                <a:ext uri="{FF2B5EF4-FFF2-40B4-BE49-F238E27FC236}">
                  <a16:creationId xmlns:a16="http://schemas.microsoft.com/office/drawing/2014/main" id="{2EF2C08A-E60E-3EE5-CE3E-1EE964A4CB2C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5630" y="4127500"/>
              <a:ext cx="2440070" cy="1100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21575" name="Agrupar 5">
              <a:extLst>
                <a:ext uri="{FF2B5EF4-FFF2-40B4-BE49-F238E27FC236}">
                  <a16:creationId xmlns:a16="http://schemas.microsoft.com/office/drawing/2014/main" id="{90C0B2FA-8130-F3B4-425F-A6F11534DC5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724400" y="4457700"/>
              <a:ext cx="228600" cy="304800"/>
              <a:chOff x="2971800" y="4495800"/>
              <a:chExt cx="152400" cy="304800"/>
            </a:xfrm>
          </p:grpSpPr>
          <p:sp>
            <p:nvSpPr>
              <p:cNvPr id="195" name="Elipse 4">
                <a:extLst>
                  <a:ext uri="{FF2B5EF4-FFF2-40B4-BE49-F238E27FC236}">
                    <a16:creationId xmlns:a16="http://schemas.microsoft.com/office/drawing/2014/main" id="{E9D0D2E0-2A9F-15AD-BA9B-8BD991AABE59}"/>
                  </a:ext>
                </a:extLst>
              </p:cNvPr>
              <p:cNvSpPr/>
              <p:nvPr/>
            </p:nvSpPr>
            <p:spPr bwMode="auto">
              <a:xfrm>
                <a:off x="2971800" y="4724794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196" name="Elipse 55">
                <a:extLst>
                  <a:ext uri="{FF2B5EF4-FFF2-40B4-BE49-F238E27FC236}">
                    <a16:creationId xmlns:a16="http://schemas.microsoft.com/office/drawing/2014/main" id="{AA1BE9D6-721C-E7F0-3BC4-7575FF8CE532}"/>
                  </a:ext>
                </a:extLst>
              </p:cNvPr>
              <p:cNvSpPr/>
              <p:nvPr/>
            </p:nvSpPr>
            <p:spPr bwMode="auto">
              <a:xfrm>
                <a:off x="2971800" y="4648540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197" name="Elipse 56">
                <a:extLst>
                  <a:ext uri="{FF2B5EF4-FFF2-40B4-BE49-F238E27FC236}">
                    <a16:creationId xmlns:a16="http://schemas.microsoft.com/office/drawing/2014/main" id="{71AB4496-C0A6-A163-FC4B-4CC367A1B70C}"/>
                  </a:ext>
                </a:extLst>
              </p:cNvPr>
              <p:cNvSpPr/>
              <p:nvPr/>
            </p:nvSpPr>
            <p:spPr bwMode="auto">
              <a:xfrm>
                <a:off x="2971800" y="4572286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198" name="Elipse 57">
                <a:extLst>
                  <a:ext uri="{FF2B5EF4-FFF2-40B4-BE49-F238E27FC236}">
                    <a16:creationId xmlns:a16="http://schemas.microsoft.com/office/drawing/2014/main" id="{9AE6268B-92D9-A4BF-C09B-C69BE7DFA15F}"/>
                  </a:ext>
                </a:extLst>
              </p:cNvPr>
              <p:cNvSpPr/>
              <p:nvPr/>
            </p:nvSpPr>
            <p:spPr bwMode="auto">
              <a:xfrm>
                <a:off x="2971800" y="4496032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</p:grpSp>
        <p:grpSp>
          <p:nvGrpSpPr>
            <p:cNvPr id="21576" name="Agrupar 7">
              <a:extLst>
                <a:ext uri="{FF2B5EF4-FFF2-40B4-BE49-F238E27FC236}">
                  <a16:creationId xmlns:a16="http://schemas.microsoft.com/office/drawing/2014/main" id="{AD3E82BC-BF61-10E6-760D-6E0041ABC1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65713" y="4383088"/>
              <a:ext cx="268287" cy="533400"/>
              <a:chOff x="3276600" y="4419600"/>
              <a:chExt cx="152400" cy="533400"/>
            </a:xfrm>
          </p:grpSpPr>
          <p:sp>
            <p:nvSpPr>
              <p:cNvPr id="200" name="Elipse 58">
                <a:extLst>
                  <a:ext uri="{FF2B5EF4-FFF2-40B4-BE49-F238E27FC236}">
                    <a16:creationId xmlns:a16="http://schemas.microsoft.com/office/drawing/2014/main" id="{A1BF6F70-4296-CA16-4DFC-BC2C6E11B11F}"/>
                  </a:ext>
                </a:extLst>
              </p:cNvPr>
              <p:cNvSpPr/>
              <p:nvPr/>
            </p:nvSpPr>
            <p:spPr bwMode="auto">
              <a:xfrm>
                <a:off x="3276599" y="4877301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1" name="Elipse 59">
                <a:extLst>
                  <a:ext uri="{FF2B5EF4-FFF2-40B4-BE49-F238E27FC236}">
                    <a16:creationId xmlns:a16="http://schemas.microsoft.com/office/drawing/2014/main" id="{A00B43BD-1421-CAF8-1313-A31283EEB05F}"/>
                  </a:ext>
                </a:extLst>
              </p:cNvPr>
              <p:cNvSpPr/>
              <p:nvPr/>
            </p:nvSpPr>
            <p:spPr bwMode="auto">
              <a:xfrm>
                <a:off x="3276599" y="4801047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2" name="Elipse 60">
                <a:extLst>
                  <a:ext uri="{FF2B5EF4-FFF2-40B4-BE49-F238E27FC236}">
                    <a16:creationId xmlns:a16="http://schemas.microsoft.com/office/drawing/2014/main" id="{7879A26D-EE86-E381-9976-C667B1222518}"/>
                  </a:ext>
                </a:extLst>
              </p:cNvPr>
              <p:cNvSpPr/>
              <p:nvPr/>
            </p:nvSpPr>
            <p:spPr bwMode="auto">
              <a:xfrm>
                <a:off x="3276599" y="4724794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3" name="Elipse 61">
                <a:extLst>
                  <a:ext uri="{FF2B5EF4-FFF2-40B4-BE49-F238E27FC236}">
                    <a16:creationId xmlns:a16="http://schemas.microsoft.com/office/drawing/2014/main" id="{689E9F69-1FDF-FD81-7917-B9D6E5E7C38A}"/>
                  </a:ext>
                </a:extLst>
              </p:cNvPr>
              <p:cNvSpPr/>
              <p:nvPr/>
            </p:nvSpPr>
            <p:spPr bwMode="auto">
              <a:xfrm>
                <a:off x="3276599" y="4648540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4" name="Elipse 62">
                <a:extLst>
                  <a:ext uri="{FF2B5EF4-FFF2-40B4-BE49-F238E27FC236}">
                    <a16:creationId xmlns:a16="http://schemas.microsoft.com/office/drawing/2014/main" id="{5C0754B7-B89E-DF56-4EB5-B1A09117BE0D}"/>
                  </a:ext>
                </a:extLst>
              </p:cNvPr>
              <p:cNvSpPr/>
              <p:nvPr/>
            </p:nvSpPr>
            <p:spPr bwMode="auto">
              <a:xfrm>
                <a:off x="3276599" y="4572286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5" name="Elipse 63">
                <a:extLst>
                  <a:ext uri="{FF2B5EF4-FFF2-40B4-BE49-F238E27FC236}">
                    <a16:creationId xmlns:a16="http://schemas.microsoft.com/office/drawing/2014/main" id="{E5699F45-D9F7-4481-F6AD-0A760D32BBD8}"/>
                  </a:ext>
                </a:extLst>
              </p:cNvPr>
              <p:cNvSpPr/>
              <p:nvPr/>
            </p:nvSpPr>
            <p:spPr bwMode="auto">
              <a:xfrm>
                <a:off x="3276599" y="4496033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6" name="Elipse 64">
                <a:extLst>
                  <a:ext uri="{FF2B5EF4-FFF2-40B4-BE49-F238E27FC236}">
                    <a16:creationId xmlns:a16="http://schemas.microsoft.com/office/drawing/2014/main" id="{E6F0F521-2D29-D90B-81ED-52579F2928DA}"/>
                  </a:ext>
                </a:extLst>
              </p:cNvPr>
              <p:cNvSpPr/>
              <p:nvPr/>
            </p:nvSpPr>
            <p:spPr bwMode="auto">
              <a:xfrm>
                <a:off x="3276599" y="4419779"/>
                <a:ext cx="152401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</p:grpSp>
        <p:grpSp>
          <p:nvGrpSpPr>
            <p:cNvPr id="21577" name="Agrupar 66">
              <a:extLst>
                <a:ext uri="{FF2B5EF4-FFF2-40B4-BE49-F238E27FC236}">
                  <a16:creationId xmlns:a16="http://schemas.microsoft.com/office/drawing/2014/main" id="{865A35C8-7C31-C050-07C8-3C28DF5DAD1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73688" y="4686300"/>
              <a:ext cx="152400" cy="304800"/>
              <a:chOff x="2971800" y="4495800"/>
              <a:chExt cx="152400" cy="304800"/>
            </a:xfrm>
          </p:grpSpPr>
          <p:sp>
            <p:nvSpPr>
              <p:cNvPr id="208" name="Elipse 67">
                <a:extLst>
                  <a:ext uri="{FF2B5EF4-FFF2-40B4-BE49-F238E27FC236}">
                    <a16:creationId xmlns:a16="http://schemas.microsoft.com/office/drawing/2014/main" id="{23DB6AAF-05E7-8EE0-5E84-F05946681410}"/>
                  </a:ext>
                </a:extLst>
              </p:cNvPr>
              <p:cNvSpPr/>
              <p:nvPr/>
            </p:nvSpPr>
            <p:spPr bwMode="auto">
              <a:xfrm>
                <a:off x="2971799" y="4724955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09" name="Elipse 68">
                <a:extLst>
                  <a:ext uri="{FF2B5EF4-FFF2-40B4-BE49-F238E27FC236}">
                    <a16:creationId xmlns:a16="http://schemas.microsoft.com/office/drawing/2014/main" id="{8479ED73-7DA1-CB4E-B15D-AC6D9973A427}"/>
                  </a:ext>
                </a:extLst>
              </p:cNvPr>
              <p:cNvSpPr/>
              <p:nvPr/>
            </p:nvSpPr>
            <p:spPr bwMode="auto">
              <a:xfrm>
                <a:off x="2971799" y="4648701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0" name="Elipse 69">
                <a:extLst>
                  <a:ext uri="{FF2B5EF4-FFF2-40B4-BE49-F238E27FC236}">
                    <a16:creationId xmlns:a16="http://schemas.microsoft.com/office/drawing/2014/main" id="{6A9DD7F7-735D-9B2F-27D5-11AC5CA36AE4}"/>
                  </a:ext>
                </a:extLst>
              </p:cNvPr>
              <p:cNvSpPr/>
              <p:nvPr/>
            </p:nvSpPr>
            <p:spPr bwMode="auto">
              <a:xfrm>
                <a:off x="2971799" y="4572447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1" name="Elipse 70">
                <a:extLst>
                  <a:ext uri="{FF2B5EF4-FFF2-40B4-BE49-F238E27FC236}">
                    <a16:creationId xmlns:a16="http://schemas.microsoft.com/office/drawing/2014/main" id="{F835BD99-9342-4B5D-BB20-3E5B57FF93C2}"/>
                  </a:ext>
                </a:extLst>
              </p:cNvPr>
              <p:cNvSpPr/>
              <p:nvPr/>
            </p:nvSpPr>
            <p:spPr bwMode="auto">
              <a:xfrm>
                <a:off x="2971799" y="4496193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</p:grpSp>
        <p:grpSp>
          <p:nvGrpSpPr>
            <p:cNvPr id="21578" name="Agrupar 72">
              <a:extLst>
                <a:ext uri="{FF2B5EF4-FFF2-40B4-BE49-F238E27FC236}">
                  <a16:creationId xmlns:a16="http://schemas.microsoft.com/office/drawing/2014/main" id="{BE4938B5-BE84-FC93-8BFC-1C4D87CC34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562600" y="4381500"/>
              <a:ext cx="228600" cy="533400"/>
              <a:chOff x="3276600" y="4419600"/>
              <a:chExt cx="152400" cy="533400"/>
            </a:xfrm>
          </p:grpSpPr>
          <p:sp>
            <p:nvSpPr>
              <p:cNvPr id="213" name="Elipse 73">
                <a:extLst>
                  <a:ext uri="{FF2B5EF4-FFF2-40B4-BE49-F238E27FC236}">
                    <a16:creationId xmlns:a16="http://schemas.microsoft.com/office/drawing/2014/main" id="{8EF17685-0E30-CFED-14D2-FF24818BDDBA}"/>
                  </a:ext>
                </a:extLst>
              </p:cNvPr>
              <p:cNvSpPr/>
              <p:nvPr/>
            </p:nvSpPr>
            <p:spPr bwMode="auto">
              <a:xfrm>
                <a:off x="3276600" y="4877301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4" name="Elipse 74">
                <a:extLst>
                  <a:ext uri="{FF2B5EF4-FFF2-40B4-BE49-F238E27FC236}">
                    <a16:creationId xmlns:a16="http://schemas.microsoft.com/office/drawing/2014/main" id="{3A2B9657-7DC2-829A-71FC-E84921206035}"/>
                  </a:ext>
                </a:extLst>
              </p:cNvPr>
              <p:cNvSpPr/>
              <p:nvPr/>
            </p:nvSpPr>
            <p:spPr bwMode="auto">
              <a:xfrm>
                <a:off x="3276600" y="4801047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5" name="Elipse 75">
                <a:extLst>
                  <a:ext uri="{FF2B5EF4-FFF2-40B4-BE49-F238E27FC236}">
                    <a16:creationId xmlns:a16="http://schemas.microsoft.com/office/drawing/2014/main" id="{12DAB0AE-A56F-169D-3AFD-1BABE29B4693}"/>
                  </a:ext>
                </a:extLst>
              </p:cNvPr>
              <p:cNvSpPr/>
              <p:nvPr/>
            </p:nvSpPr>
            <p:spPr bwMode="auto">
              <a:xfrm>
                <a:off x="3276600" y="4724794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6" name="Elipse 76">
                <a:extLst>
                  <a:ext uri="{FF2B5EF4-FFF2-40B4-BE49-F238E27FC236}">
                    <a16:creationId xmlns:a16="http://schemas.microsoft.com/office/drawing/2014/main" id="{494F9093-A9D8-90BF-47DD-FEE4DDF95284}"/>
                  </a:ext>
                </a:extLst>
              </p:cNvPr>
              <p:cNvSpPr/>
              <p:nvPr/>
            </p:nvSpPr>
            <p:spPr bwMode="auto">
              <a:xfrm>
                <a:off x="3276600" y="4648540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7" name="Elipse 77">
                <a:extLst>
                  <a:ext uri="{FF2B5EF4-FFF2-40B4-BE49-F238E27FC236}">
                    <a16:creationId xmlns:a16="http://schemas.microsoft.com/office/drawing/2014/main" id="{32A2EE1A-FAC4-D41B-D72E-C8A79A91EC81}"/>
                  </a:ext>
                </a:extLst>
              </p:cNvPr>
              <p:cNvSpPr/>
              <p:nvPr/>
            </p:nvSpPr>
            <p:spPr bwMode="auto">
              <a:xfrm>
                <a:off x="3276600" y="4572286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8" name="Elipse 78">
                <a:extLst>
                  <a:ext uri="{FF2B5EF4-FFF2-40B4-BE49-F238E27FC236}">
                    <a16:creationId xmlns:a16="http://schemas.microsoft.com/office/drawing/2014/main" id="{6DBB0A7C-D8C7-FE28-6E3A-B9A51E922095}"/>
                  </a:ext>
                </a:extLst>
              </p:cNvPr>
              <p:cNvSpPr/>
              <p:nvPr/>
            </p:nvSpPr>
            <p:spPr bwMode="auto">
              <a:xfrm>
                <a:off x="3276600" y="4496033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19" name="Elipse 79">
                <a:extLst>
                  <a:ext uri="{FF2B5EF4-FFF2-40B4-BE49-F238E27FC236}">
                    <a16:creationId xmlns:a16="http://schemas.microsoft.com/office/drawing/2014/main" id="{AC6FDAFE-F05E-0AE2-5F50-6DC3DA7E55D9}"/>
                  </a:ext>
                </a:extLst>
              </p:cNvPr>
              <p:cNvSpPr/>
              <p:nvPr/>
            </p:nvSpPr>
            <p:spPr bwMode="auto">
              <a:xfrm>
                <a:off x="3276600" y="4419779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</p:grpSp>
        <p:cxnSp>
          <p:nvCxnSpPr>
            <p:cNvPr id="21579" name="Conector recto 89">
              <a:extLst>
                <a:ext uri="{FF2B5EF4-FFF2-40B4-BE49-F238E27FC236}">
                  <a16:creationId xmlns:a16="http://schemas.microsoft.com/office/drawing/2014/main" id="{4A0597C8-EC16-2FC9-9F56-7C3645BDF25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72000" y="4686300"/>
              <a:ext cx="217488" cy="1111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21580" name="Agrupar 80">
              <a:extLst>
                <a:ext uri="{FF2B5EF4-FFF2-40B4-BE49-F238E27FC236}">
                  <a16:creationId xmlns:a16="http://schemas.microsoft.com/office/drawing/2014/main" id="{2522146D-E7BB-4AE9-3DBC-4729BBC0D21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19600" y="4610100"/>
              <a:ext cx="260350" cy="304800"/>
              <a:chOff x="2971800" y="4495800"/>
              <a:chExt cx="152400" cy="304800"/>
            </a:xfrm>
          </p:grpSpPr>
          <p:sp>
            <p:nvSpPr>
              <p:cNvPr id="226" name="Elipse 81">
                <a:extLst>
                  <a:ext uri="{FF2B5EF4-FFF2-40B4-BE49-F238E27FC236}">
                    <a16:creationId xmlns:a16="http://schemas.microsoft.com/office/drawing/2014/main" id="{417F8831-5A86-6972-504B-F4AEB941F1B4}"/>
                  </a:ext>
                </a:extLst>
              </p:cNvPr>
              <p:cNvSpPr/>
              <p:nvPr/>
            </p:nvSpPr>
            <p:spPr bwMode="auto">
              <a:xfrm>
                <a:off x="2971800" y="4724902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31" name="Elipse 82">
                <a:extLst>
                  <a:ext uri="{FF2B5EF4-FFF2-40B4-BE49-F238E27FC236}">
                    <a16:creationId xmlns:a16="http://schemas.microsoft.com/office/drawing/2014/main" id="{0E34E0F0-EC9B-AB4B-7934-804C946D8995}"/>
                  </a:ext>
                </a:extLst>
              </p:cNvPr>
              <p:cNvSpPr/>
              <p:nvPr/>
            </p:nvSpPr>
            <p:spPr bwMode="auto">
              <a:xfrm>
                <a:off x="2971800" y="4648648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34" name="Elipse 83">
                <a:extLst>
                  <a:ext uri="{FF2B5EF4-FFF2-40B4-BE49-F238E27FC236}">
                    <a16:creationId xmlns:a16="http://schemas.microsoft.com/office/drawing/2014/main" id="{AF77A96B-5FE1-925D-7063-4A71248FA5CA}"/>
                  </a:ext>
                </a:extLst>
              </p:cNvPr>
              <p:cNvSpPr/>
              <p:nvPr/>
            </p:nvSpPr>
            <p:spPr bwMode="auto">
              <a:xfrm>
                <a:off x="2971800" y="4572394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35" name="Elipse 84">
                <a:extLst>
                  <a:ext uri="{FF2B5EF4-FFF2-40B4-BE49-F238E27FC236}">
                    <a16:creationId xmlns:a16="http://schemas.microsoft.com/office/drawing/2014/main" id="{A39B70ED-7728-461D-549A-FD6AB45EEF69}"/>
                  </a:ext>
                </a:extLst>
              </p:cNvPr>
              <p:cNvSpPr/>
              <p:nvPr/>
            </p:nvSpPr>
            <p:spPr bwMode="auto">
              <a:xfrm>
                <a:off x="2971800" y="4496140"/>
                <a:ext cx="152400" cy="76254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</p:grpSp>
        <p:cxnSp>
          <p:nvCxnSpPr>
            <p:cNvPr id="21581" name="Conector recto 90">
              <a:extLst>
                <a:ext uri="{FF2B5EF4-FFF2-40B4-BE49-F238E27FC236}">
                  <a16:creationId xmlns:a16="http://schemas.microsoft.com/office/drawing/2014/main" id="{096501FF-D7BD-1E33-37D8-47174CAEC5A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257800" y="4838700"/>
              <a:ext cx="1524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82" name="Conector recto 91">
              <a:extLst>
                <a:ext uri="{FF2B5EF4-FFF2-40B4-BE49-F238E27FC236}">
                  <a16:creationId xmlns:a16="http://schemas.microsoft.com/office/drawing/2014/main" id="{A0CF4253-4ACB-3A2D-D58F-375E4A9BAE8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876800" y="4533900"/>
              <a:ext cx="228600" cy="158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83" name="Conector recto 98">
              <a:extLst>
                <a:ext uri="{FF2B5EF4-FFF2-40B4-BE49-F238E27FC236}">
                  <a16:creationId xmlns:a16="http://schemas.microsoft.com/office/drawing/2014/main" id="{B9A2A367-49B5-E10C-D889-095783F0F4D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876800" y="4610100"/>
              <a:ext cx="228600" cy="158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84" name="Conector recto 99">
              <a:extLst>
                <a:ext uri="{FF2B5EF4-FFF2-40B4-BE49-F238E27FC236}">
                  <a16:creationId xmlns:a16="http://schemas.microsoft.com/office/drawing/2014/main" id="{08875572-4F9A-60B4-C6FD-E1039CB7FFB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410200" y="4837113"/>
              <a:ext cx="228600" cy="15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85" name="Conector recto 100">
              <a:extLst>
                <a:ext uri="{FF2B5EF4-FFF2-40B4-BE49-F238E27FC236}">
                  <a16:creationId xmlns:a16="http://schemas.microsoft.com/office/drawing/2014/main" id="{D5C2FF5A-E9C1-963F-2429-43E55AA55EC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486400" y="4686300"/>
              <a:ext cx="228600" cy="158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88" name="CuadroTexto 171">
              <a:extLst>
                <a:ext uri="{FF2B5EF4-FFF2-40B4-BE49-F238E27FC236}">
                  <a16:creationId xmlns:a16="http://schemas.microsoft.com/office/drawing/2014/main" id="{04347EF9-4074-A3E7-149D-BE3E273542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6993" y="4337050"/>
              <a:ext cx="780983" cy="22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>
                  <a:solidFill>
                    <a:srgbClr val="FD614E"/>
                  </a:solidFill>
                  <a:latin typeface="Arial" panose="020B0604020202020204" pitchFamily="34" charset="0"/>
                </a:rPr>
                <a:t>carotenoids</a:t>
              </a:r>
            </a:p>
          </p:txBody>
        </p:sp>
        <p:sp>
          <p:nvSpPr>
            <p:cNvPr id="21589" name="CuadroTexto 122">
              <a:extLst>
                <a:ext uri="{FF2B5EF4-FFF2-40B4-BE49-F238E27FC236}">
                  <a16:creationId xmlns:a16="http://schemas.microsoft.com/office/drawing/2014/main" id="{45BB9455-3BC7-420C-D91A-181A6C3A5F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40200" y="4506913"/>
              <a:ext cx="300082" cy="222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>
                  <a:latin typeface="Arial" panose="020B0604020202020204" pitchFamily="34" charset="0"/>
                </a:rPr>
                <a:t>O</a:t>
              </a:r>
              <a:r>
                <a:rPr lang="en-US" altLang="en-US" sz="900" baseline="30000">
                  <a:latin typeface="Arial" panose="020B0604020202020204" pitchFamily="34" charset="0"/>
                </a:rPr>
                <a:t>-</a:t>
              </a:r>
            </a:p>
          </p:txBody>
        </p:sp>
        <p:sp>
          <p:nvSpPr>
            <p:cNvPr id="18" name="CuadroTexto 171">
              <a:extLst>
                <a:ext uri="{FF2B5EF4-FFF2-40B4-BE49-F238E27FC236}">
                  <a16:creationId xmlns:a16="http://schemas.microsoft.com/office/drawing/2014/main" id="{3CEF3E66-550E-21A4-4773-C464FC8C0C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53225" y="4156619"/>
              <a:ext cx="628698" cy="326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MEP</a:t>
              </a:r>
            </a:p>
          </p:txBody>
        </p:sp>
      </p:grpSp>
      <p:sp>
        <p:nvSpPr>
          <p:cNvPr id="21512" name="CuadroTexto 110">
            <a:extLst>
              <a:ext uri="{FF2B5EF4-FFF2-40B4-BE49-F238E27FC236}">
                <a16:creationId xmlns:a16="http://schemas.microsoft.com/office/drawing/2014/main" id="{092E77B8-1E37-4C0C-A42D-5761446D3B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981" y="2086931"/>
            <a:ext cx="722312" cy="28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XRN2/3</a:t>
            </a:r>
          </a:p>
        </p:txBody>
      </p:sp>
      <p:grpSp>
        <p:nvGrpSpPr>
          <p:cNvPr id="21513" name="Group 2">
            <a:extLst>
              <a:ext uri="{FF2B5EF4-FFF2-40B4-BE49-F238E27FC236}">
                <a16:creationId xmlns:a16="http://schemas.microsoft.com/office/drawing/2014/main" id="{BC1DFB66-B09E-727D-EA16-56AC5C67A6F5}"/>
              </a:ext>
            </a:extLst>
          </p:cNvPr>
          <p:cNvGrpSpPr>
            <a:grpSpLocks/>
          </p:cNvGrpSpPr>
          <p:nvPr/>
        </p:nvGrpSpPr>
        <p:grpSpPr bwMode="auto">
          <a:xfrm>
            <a:off x="407943" y="5412698"/>
            <a:ext cx="1981200" cy="1106037"/>
            <a:chOff x="685800" y="5219700"/>
            <a:chExt cx="1981200" cy="1066800"/>
          </a:xfrm>
        </p:grpSpPr>
        <p:pic>
          <p:nvPicPr>
            <p:cNvPr id="21559" name="Agrupar 37">
              <a:extLst>
                <a:ext uri="{FF2B5EF4-FFF2-40B4-BE49-F238E27FC236}">
                  <a16:creationId xmlns:a16="http://schemas.microsoft.com/office/drawing/2014/main" id="{EEF0E6A3-0453-1B68-B517-2AE571A751B8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800" y="5257800"/>
              <a:ext cx="1981200" cy="1028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21560" name="Agrupar 80">
              <a:extLst>
                <a:ext uri="{FF2B5EF4-FFF2-40B4-BE49-F238E27FC236}">
                  <a16:creationId xmlns:a16="http://schemas.microsoft.com/office/drawing/2014/main" id="{C798EE57-B128-E05B-B76F-6F2E8E61BED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79500" y="5564188"/>
              <a:ext cx="744538" cy="525462"/>
              <a:chOff x="2971800" y="4320912"/>
              <a:chExt cx="248109" cy="525407"/>
            </a:xfrm>
          </p:grpSpPr>
          <p:sp>
            <p:nvSpPr>
              <p:cNvPr id="269" name="Elipse 220">
                <a:extLst>
                  <a:ext uri="{FF2B5EF4-FFF2-40B4-BE49-F238E27FC236}">
                    <a16:creationId xmlns:a16="http://schemas.microsoft.com/office/drawing/2014/main" id="{AED44B60-723F-2B45-3B4F-8BE4F4625E2B}"/>
                  </a:ext>
                </a:extLst>
              </p:cNvPr>
              <p:cNvSpPr/>
              <p:nvPr/>
            </p:nvSpPr>
            <p:spPr bwMode="auto">
              <a:xfrm>
                <a:off x="2971800" y="4647903"/>
                <a:ext cx="152357" cy="76192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70" name="Elipse 221">
                <a:extLst>
                  <a:ext uri="{FF2B5EF4-FFF2-40B4-BE49-F238E27FC236}">
                    <a16:creationId xmlns:a16="http://schemas.microsoft.com/office/drawing/2014/main" id="{E315C0B3-97F9-D1EA-DA9B-9B64A80FA1A6}"/>
                  </a:ext>
                </a:extLst>
              </p:cNvPr>
              <p:cNvSpPr/>
              <p:nvPr/>
            </p:nvSpPr>
            <p:spPr bwMode="auto">
              <a:xfrm>
                <a:off x="2971800" y="4571711"/>
                <a:ext cx="152357" cy="76192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71" name="Elipse 222">
                <a:extLst>
                  <a:ext uri="{FF2B5EF4-FFF2-40B4-BE49-F238E27FC236}">
                    <a16:creationId xmlns:a16="http://schemas.microsoft.com/office/drawing/2014/main" id="{AE05AB12-C146-458C-1D48-D7C463D75747}"/>
                  </a:ext>
                </a:extLst>
              </p:cNvPr>
              <p:cNvSpPr/>
              <p:nvPr/>
            </p:nvSpPr>
            <p:spPr bwMode="auto">
              <a:xfrm>
                <a:off x="2971800" y="4495519"/>
                <a:ext cx="152357" cy="76192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72" name="Elipse 224">
                <a:extLst>
                  <a:ext uri="{FF2B5EF4-FFF2-40B4-BE49-F238E27FC236}">
                    <a16:creationId xmlns:a16="http://schemas.microsoft.com/office/drawing/2014/main" id="{8E706E7E-322C-2154-78DA-E29EA6B397C3}"/>
                  </a:ext>
                </a:extLst>
              </p:cNvPr>
              <p:cNvSpPr/>
              <p:nvPr/>
            </p:nvSpPr>
            <p:spPr bwMode="auto">
              <a:xfrm>
                <a:off x="3022586" y="4320912"/>
                <a:ext cx="197323" cy="46032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  <p:sp>
            <p:nvSpPr>
              <p:cNvPr id="273" name="Elipse 226">
                <a:extLst>
                  <a:ext uri="{FF2B5EF4-FFF2-40B4-BE49-F238E27FC236}">
                    <a16:creationId xmlns:a16="http://schemas.microsoft.com/office/drawing/2014/main" id="{0B04622D-A35E-199F-8374-FA06A36B495B}"/>
                  </a:ext>
                </a:extLst>
              </p:cNvPr>
              <p:cNvSpPr/>
              <p:nvPr/>
            </p:nvSpPr>
            <p:spPr bwMode="auto">
              <a:xfrm>
                <a:off x="3022586" y="4800287"/>
                <a:ext cx="197323" cy="46032"/>
              </a:xfrm>
              <a:prstGeom prst="ellipse">
                <a:avLst/>
              </a:prstGeom>
              <a:solidFill>
                <a:srgbClr val="77C356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</a:endParaRPr>
              </a:p>
            </p:txBody>
          </p:sp>
        </p:grpSp>
        <p:cxnSp>
          <p:nvCxnSpPr>
            <p:cNvPr id="21561" name="Conector recto 100">
              <a:extLst>
                <a:ext uri="{FF2B5EF4-FFF2-40B4-BE49-F238E27FC236}">
                  <a16:creationId xmlns:a16="http://schemas.microsoft.com/office/drawing/2014/main" id="{E58CB8EF-3C60-BEAA-A18A-B985FC19299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498600" y="5827713"/>
              <a:ext cx="228600" cy="15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5" name="Elipse 227">
              <a:extLst>
                <a:ext uri="{FF2B5EF4-FFF2-40B4-BE49-F238E27FC236}">
                  <a16:creationId xmlns:a16="http://schemas.microsoft.com/office/drawing/2014/main" id="{B61F19C5-B984-41F1-2D78-E43B4DA7D57E}"/>
                </a:ext>
              </a:extLst>
            </p:cNvPr>
            <p:cNvSpPr/>
            <p:nvPr/>
          </p:nvSpPr>
          <p:spPr bwMode="auto">
            <a:xfrm>
              <a:off x="1947863" y="5473700"/>
              <a:ext cx="100012" cy="90488"/>
            </a:xfrm>
            <a:prstGeom prst="ellipse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276" name="Elipse 228">
              <a:extLst>
                <a:ext uri="{FF2B5EF4-FFF2-40B4-BE49-F238E27FC236}">
                  <a16:creationId xmlns:a16="http://schemas.microsoft.com/office/drawing/2014/main" id="{D1D850A9-03CC-1A8C-F283-A44832705563}"/>
                </a:ext>
              </a:extLst>
            </p:cNvPr>
            <p:cNvSpPr/>
            <p:nvPr/>
          </p:nvSpPr>
          <p:spPr bwMode="auto">
            <a:xfrm>
              <a:off x="2100263" y="5626100"/>
              <a:ext cx="136525" cy="90488"/>
            </a:xfrm>
            <a:prstGeom prst="ellipse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277" name="Elipse 229">
              <a:extLst>
                <a:ext uri="{FF2B5EF4-FFF2-40B4-BE49-F238E27FC236}">
                  <a16:creationId xmlns:a16="http://schemas.microsoft.com/office/drawing/2014/main" id="{AA38536A-5E94-60D8-6E98-4CADC0F24D3C}"/>
                </a:ext>
              </a:extLst>
            </p:cNvPr>
            <p:cNvSpPr/>
            <p:nvPr/>
          </p:nvSpPr>
          <p:spPr bwMode="auto">
            <a:xfrm>
              <a:off x="847725" y="5661025"/>
              <a:ext cx="136525" cy="92075"/>
            </a:xfrm>
            <a:prstGeom prst="ellipse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278" name="Elipse 231">
              <a:extLst>
                <a:ext uri="{FF2B5EF4-FFF2-40B4-BE49-F238E27FC236}">
                  <a16:creationId xmlns:a16="http://schemas.microsoft.com/office/drawing/2014/main" id="{750288AC-6F3A-2332-C12F-F135F7392CCF}"/>
                </a:ext>
              </a:extLst>
            </p:cNvPr>
            <p:cNvSpPr/>
            <p:nvPr/>
          </p:nvSpPr>
          <p:spPr bwMode="auto">
            <a:xfrm>
              <a:off x="1824038" y="5883275"/>
              <a:ext cx="592137" cy="44450"/>
            </a:xfrm>
            <a:prstGeom prst="ellipse">
              <a:avLst/>
            </a:prstGeom>
            <a:solidFill>
              <a:srgbClr val="77C356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21567" name="CuadroTexto 122">
              <a:extLst>
                <a:ext uri="{FF2B5EF4-FFF2-40B4-BE49-F238E27FC236}">
                  <a16:creationId xmlns:a16="http://schemas.microsoft.com/office/drawing/2014/main" id="{A0775439-C189-2AF3-9422-2194B58313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7075" y="5219700"/>
              <a:ext cx="678391" cy="2226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>
                  <a:latin typeface="Arial" panose="020B0604020202020204" pitchFamily="34" charset="0"/>
                </a:rPr>
                <a:t>HEMERA</a:t>
              </a:r>
            </a:p>
          </p:txBody>
        </p:sp>
        <p:sp>
          <p:nvSpPr>
            <p:cNvPr id="286" name="Elipse 239">
              <a:extLst>
                <a:ext uri="{FF2B5EF4-FFF2-40B4-BE49-F238E27FC236}">
                  <a16:creationId xmlns:a16="http://schemas.microsoft.com/office/drawing/2014/main" id="{503C012A-8317-50BF-E6E2-D6563B7E076D}"/>
                </a:ext>
              </a:extLst>
            </p:cNvPr>
            <p:cNvSpPr/>
            <p:nvPr/>
          </p:nvSpPr>
          <p:spPr bwMode="auto">
            <a:xfrm>
              <a:off x="1042772" y="5414832"/>
              <a:ext cx="207336" cy="108228"/>
            </a:xfrm>
            <a:prstGeom prst="ellipse">
              <a:avLst/>
            </a:prstGeom>
            <a:solidFill>
              <a:srgbClr val="7030A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</p:grpSp>
      <p:grpSp>
        <p:nvGrpSpPr>
          <p:cNvPr id="21514" name="Agrupar 47">
            <a:extLst>
              <a:ext uri="{FF2B5EF4-FFF2-40B4-BE49-F238E27FC236}">
                <a16:creationId xmlns:a16="http://schemas.microsoft.com/office/drawing/2014/main" id="{533F0266-4C23-B8E2-9F33-661C837C7082}"/>
              </a:ext>
            </a:extLst>
          </p:cNvPr>
          <p:cNvGrpSpPr>
            <a:grpSpLocks/>
          </p:cNvGrpSpPr>
          <p:nvPr/>
        </p:nvGrpSpPr>
        <p:grpSpPr bwMode="auto">
          <a:xfrm>
            <a:off x="4327844" y="2565883"/>
            <a:ext cx="1166813" cy="218904"/>
            <a:chOff x="2699294" y="1590984"/>
            <a:chExt cx="914580" cy="128240"/>
          </a:xfrm>
        </p:grpSpPr>
        <p:cxnSp>
          <p:nvCxnSpPr>
            <p:cNvPr id="288" name="Conector recto 242">
              <a:extLst>
                <a:ext uri="{FF2B5EF4-FFF2-40B4-BE49-F238E27FC236}">
                  <a16:creationId xmlns:a16="http://schemas.microsoft.com/office/drawing/2014/main" id="{EB8D03C5-FE3C-CA98-DC43-8D20F834E5D5}"/>
                </a:ext>
              </a:extLst>
            </p:cNvPr>
            <p:cNvCxnSpPr>
              <a:cxnSpLocks noChangeShapeType="1"/>
              <a:endCxn id="289" idx="1"/>
            </p:cNvCxnSpPr>
            <p:nvPr/>
          </p:nvCxnSpPr>
          <p:spPr bwMode="auto">
            <a:xfrm flipH="1">
              <a:off x="3004154" y="1667157"/>
              <a:ext cx="609720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sp>
          <p:nvSpPr>
            <p:cNvPr id="289" name="Rectángulo 243">
              <a:extLst>
                <a:ext uri="{FF2B5EF4-FFF2-40B4-BE49-F238E27FC236}">
                  <a16:creationId xmlns:a16="http://schemas.microsoft.com/office/drawing/2014/main" id="{B63440D1-3C7C-45CD-2FC2-0EF478F46C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4154" y="1613161"/>
              <a:ext cx="379519" cy="106063"/>
            </a:xfrm>
            <a:prstGeom prst="rect">
              <a:avLst/>
            </a:prstGeom>
            <a:solidFill>
              <a:srgbClr val="94E3CD"/>
            </a:solidFill>
            <a:ln w="9525">
              <a:solidFill>
                <a:srgbClr val="B6DCDF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  <a:defRPr/>
              </a:pPr>
              <a:endParaRPr lang="en-US" altLang="es-ES_tradnl" sz="1200">
                <a:solidFill>
                  <a:srgbClr val="FFFFFF"/>
                </a:solidFill>
              </a:endParaRPr>
            </a:p>
          </p:txBody>
        </p:sp>
        <p:sp>
          <p:nvSpPr>
            <p:cNvPr id="290" name="Rectángulo 244">
              <a:extLst>
                <a:ext uri="{FF2B5EF4-FFF2-40B4-BE49-F238E27FC236}">
                  <a16:creationId xmlns:a16="http://schemas.microsoft.com/office/drawing/2014/main" id="{61173199-85B6-AF63-4CFA-84CAB67B18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5198" y="1613161"/>
              <a:ext cx="243888" cy="106063"/>
            </a:xfrm>
            <a:prstGeom prst="rect">
              <a:avLst/>
            </a:prstGeom>
            <a:gradFill rotWithShape="1">
              <a:gsLst>
                <a:gs pos="0">
                  <a:srgbClr val="CBFFFF"/>
                </a:gs>
                <a:gs pos="100000">
                  <a:srgbClr val="0000FF"/>
                </a:gs>
              </a:gsLst>
              <a:lin ang="5400000"/>
            </a:gradFill>
            <a:ln w="9525">
              <a:solidFill>
                <a:srgbClr val="0000FF"/>
              </a:solidFill>
              <a:miter lim="800000"/>
              <a:headEnd/>
              <a:tailEnd/>
            </a:ln>
            <a:effectLst>
              <a:outerShdw blurRad="40000" dist="23000" dir="5400000" rotWithShape="0">
                <a:srgbClr val="808080">
                  <a:alpha val="34998"/>
                </a:srgbClr>
              </a:outerShdw>
            </a:effectLst>
          </p:spPr>
          <p:txBody>
            <a:bodyPr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  <a:defRPr/>
              </a:pPr>
              <a:endParaRPr lang="en-US" altLang="es-ES_tradnl" sz="1200">
                <a:solidFill>
                  <a:srgbClr val="FFFFFF"/>
                </a:solidFill>
              </a:endParaRPr>
            </a:p>
          </p:txBody>
        </p:sp>
        <p:cxnSp>
          <p:nvCxnSpPr>
            <p:cNvPr id="291" name="Conector recto 245">
              <a:extLst>
                <a:ext uri="{FF2B5EF4-FFF2-40B4-BE49-F238E27FC236}">
                  <a16:creationId xmlns:a16="http://schemas.microsoft.com/office/drawing/2014/main" id="{39257A1A-5467-AA6D-0901-9848C8427E1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699294" y="1665228"/>
              <a:ext cx="64705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cxnSp>
          <p:nvCxnSpPr>
            <p:cNvPr id="292" name="Conector recto 246">
              <a:extLst>
                <a:ext uri="{FF2B5EF4-FFF2-40B4-BE49-F238E27FC236}">
                  <a16:creationId xmlns:a16="http://schemas.microsoft.com/office/drawing/2014/main" id="{D4452FBA-3A1B-EDFD-F8CD-0627025D867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004154" y="1590984"/>
              <a:ext cx="60972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</p:grpSp>
      <p:sp>
        <p:nvSpPr>
          <p:cNvPr id="21515" name="CuadroTexto 110">
            <a:extLst>
              <a:ext uri="{FF2B5EF4-FFF2-40B4-BE49-F238E27FC236}">
                <a16:creationId xmlns:a16="http://schemas.microsoft.com/office/drawing/2014/main" id="{337752C1-AF13-8BDB-D45A-CEE342D768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4882" y="2583989"/>
            <a:ext cx="441325" cy="22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800" i="1">
                <a:latin typeface="Arial" panose="020B0604020202020204" pitchFamily="34" charset="0"/>
              </a:rPr>
              <a:t>RbcL</a:t>
            </a:r>
          </a:p>
        </p:txBody>
      </p:sp>
      <p:sp>
        <p:nvSpPr>
          <p:cNvPr id="294" name="Arco 11">
            <a:extLst>
              <a:ext uri="{FF2B5EF4-FFF2-40B4-BE49-F238E27FC236}">
                <a16:creationId xmlns:a16="http://schemas.microsoft.com/office/drawing/2014/main" id="{261DADB5-056C-31C5-E719-45CE59934A90}"/>
              </a:ext>
            </a:extLst>
          </p:cNvPr>
          <p:cNvSpPr/>
          <p:nvPr/>
        </p:nvSpPr>
        <p:spPr bwMode="auto">
          <a:xfrm flipH="1">
            <a:off x="4665981" y="2134663"/>
            <a:ext cx="588962" cy="589228"/>
          </a:xfrm>
          <a:prstGeom prst="arc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21520" name="Agrupar 2">
            <a:extLst>
              <a:ext uri="{FF2B5EF4-FFF2-40B4-BE49-F238E27FC236}">
                <a16:creationId xmlns:a16="http://schemas.microsoft.com/office/drawing/2014/main" id="{9B46F48E-683B-9DC4-BBA4-CBF5415B2A64}"/>
              </a:ext>
            </a:extLst>
          </p:cNvPr>
          <p:cNvGrpSpPr>
            <a:grpSpLocks/>
          </p:cNvGrpSpPr>
          <p:nvPr/>
        </p:nvGrpSpPr>
        <p:grpSpPr bwMode="auto">
          <a:xfrm>
            <a:off x="4188144" y="2335459"/>
            <a:ext cx="2049463" cy="2055715"/>
            <a:chOff x="2819400" y="2226217"/>
            <a:chExt cx="2048821" cy="1982327"/>
          </a:xfrm>
        </p:grpSpPr>
        <p:cxnSp>
          <p:nvCxnSpPr>
            <p:cNvPr id="21548" name="Conector recto 102">
              <a:extLst>
                <a:ext uri="{FF2B5EF4-FFF2-40B4-BE49-F238E27FC236}">
                  <a16:creationId xmlns:a16="http://schemas.microsoft.com/office/drawing/2014/main" id="{12983A49-AE27-7E8D-21E6-417E2294903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-2208414">
              <a:off x="4868221" y="2226217"/>
              <a:ext cx="0" cy="12303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51" name="TextBox 7">
              <a:extLst>
                <a:ext uri="{FF2B5EF4-FFF2-40B4-BE49-F238E27FC236}">
                  <a16:creationId xmlns:a16="http://schemas.microsoft.com/office/drawing/2014/main" id="{ADD0B8DA-C183-9477-F1D8-8C5350CF3F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19400" y="3808413"/>
              <a:ext cx="184718" cy="4001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US" altLang="es-ES_tradnl" sz="2000">
                <a:solidFill>
                  <a:srgbClr val="FF000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125" name="AutoShape 9">
            <a:extLst>
              <a:ext uri="{FF2B5EF4-FFF2-40B4-BE49-F238E27FC236}">
                <a16:creationId xmlns:a16="http://schemas.microsoft.com/office/drawing/2014/main" id="{1A2FD2CD-697C-4A0D-EB92-ABAFC87616B5}"/>
              </a:ext>
            </a:extLst>
          </p:cNvPr>
          <p:cNvSpPr>
            <a:spLocks noChangeArrowheads="1"/>
          </p:cNvSpPr>
          <p:nvPr/>
        </p:nvSpPr>
        <p:spPr bwMode="auto">
          <a:xfrm rot="14184154" flipV="1">
            <a:off x="4949568" y="3809494"/>
            <a:ext cx="1733122" cy="271463"/>
          </a:xfrm>
          <a:prstGeom prst="curvedDownArrow">
            <a:avLst>
              <a:gd name="adj1" fmla="val 35000"/>
              <a:gd name="adj2" fmla="val 70000"/>
              <a:gd name="adj3" fmla="val 33333"/>
            </a:avLst>
          </a:prstGeom>
          <a:solidFill>
            <a:srgbClr val="C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grpSp>
        <p:nvGrpSpPr>
          <p:cNvPr id="21526" name="Group 3">
            <a:extLst>
              <a:ext uri="{FF2B5EF4-FFF2-40B4-BE49-F238E27FC236}">
                <a16:creationId xmlns:a16="http://schemas.microsoft.com/office/drawing/2014/main" id="{B1E053E8-009C-0005-A380-9C4369E18BC7}"/>
              </a:ext>
            </a:extLst>
          </p:cNvPr>
          <p:cNvGrpSpPr>
            <a:grpSpLocks/>
          </p:cNvGrpSpPr>
          <p:nvPr/>
        </p:nvGrpSpPr>
        <p:grpSpPr bwMode="auto">
          <a:xfrm>
            <a:off x="3885806" y="1864805"/>
            <a:ext cx="569387" cy="709378"/>
            <a:chOff x="2565417" y="1832290"/>
            <a:chExt cx="682654" cy="626347"/>
          </a:xfrm>
        </p:grpSpPr>
        <p:sp>
          <p:nvSpPr>
            <p:cNvPr id="3" name="Chord 2">
              <a:extLst>
                <a:ext uri="{FF2B5EF4-FFF2-40B4-BE49-F238E27FC236}">
                  <a16:creationId xmlns:a16="http://schemas.microsoft.com/office/drawing/2014/main" id="{17541531-F061-C283-9AB3-5B7A7A0767C3}"/>
                </a:ext>
              </a:extLst>
            </p:cNvPr>
            <p:cNvSpPr/>
            <p:nvPr/>
          </p:nvSpPr>
          <p:spPr bwMode="auto">
            <a:xfrm rot="6325413">
              <a:off x="2570095" y="1892325"/>
              <a:ext cx="626347" cy="506278"/>
            </a:xfrm>
            <a:prstGeom prst="chord">
              <a:avLst/>
            </a:prstGeom>
            <a:solidFill>
              <a:schemeClr val="accent1">
                <a:lumMod val="60000"/>
                <a:lumOff val="4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sp>
          <p:nvSpPr>
            <p:cNvPr id="21531" name="CuadroTexto 110">
              <a:extLst>
                <a:ext uri="{FF2B5EF4-FFF2-40B4-BE49-F238E27FC236}">
                  <a16:creationId xmlns:a16="http://schemas.microsoft.com/office/drawing/2014/main" id="{D294A369-4ED6-F486-B875-A94C62332B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65417" y="1906345"/>
              <a:ext cx="682654" cy="253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solidFill>
                    <a:srgbClr val="C00000"/>
                  </a:solidFill>
                  <a:latin typeface="Arial" panose="020B0604020202020204" pitchFamily="34" charset="0"/>
                </a:rPr>
                <a:t>GLKs</a:t>
              </a:r>
            </a:p>
          </p:txBody>
        </p:sp>
      </p:grpSp>
      <p:sp>
        <p:nvSpPr>
          <p:cNvPr id="21527" name="CuadroTexto 110">
            <a:extLst>
              <a:ext uri="{FF2B5EF4-FFF2-40B4-BE49-F238E27FC236}">
                <a16:creationId xmlns:a16="http://schemas.microsoft.com/office/drawing/2014/main" id="{DFEF912D-1BAF-21FC-956D-B12ED590EA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9069" y="2096808"/>
            <a:ext cx="441325" cy="22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800" i="1">
                <a:latin typeface="Arial" panose="020B0604020202020204" pitchFamily="34" charset="0"/>
              </a:rPr>
              <a:t>RbcL</a:t>
            </a:r>
          </a:p>
        </p:txBody>
      </p:sp>
      <p:sp>
        <p:nvSpPr>
          <p:cNvPr id="13" name="Estrella de 5 puntas 12">
            <a:extLst>
              <a:ext uri="{FF2B5EF4-FFF2-40B4-BE49-F238E27FC236}">
                <a16:creationId xmlns:a16="http://schemas.microsoft.com/office/drawing/2014/main" id="{96CF68F6-0747-24B9-6E8F-3CDF11BE071E}"/>
              </a:ext>
            </a:extLst>
          </p:cNvPr>
          <p:cNvSpPr/>
          <p:nvPr/>
        </p:nvSpPr>
        <p:spPr>
          <a:xfrm>
            <a:off x="6116629" y="5437112"/>
            <a:ext cx="1368787" cy="699153"/>
          </a:xfrm>
          <a:prstGeom prst="star5">
            <a:avLst/>
          </a:prstGeom>
          <a:solidFill>
            <a:srgbClr val="FFC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40" name="Grupo 39">
            <a:extLst>
              <a:ext uri="{FF2B5EF4-FFF2-40B4-BE49-F238E27FC236}">
                <a16:creationId xmlns:a16="http://schemas.microsoft.com/office/drawing/2014/main" id="{CA004E96-6323-6AAB-E58B-A0897E4BB448}"/>
              </a:ext>
            </a:extLst>
          </p:cNvPr>
          <p:cNvGrpSpPr/>
          <p:nvPr/>
        </p:nvGrpSpPr>
        <p:grpSpPr>
          <a:xfrm>
            <a:off x="2305448" y="6388907"/>
            <a:ext cx="756059" cy="339302"/>
            <a:chOff x="9028817" y="1811819"/>
            <a:chExt cx="756059" cy="339302"/>
          </a:xfrm>
        </p:grpSpPr>
        <p:sp>
          <p:nvSpPr>
            <p:cNvPr id="38" name="Elipse 37">
              <a:extLst>
                <a:ext uri="{FF2B5EF4-FFF2-40B4-BE49-F238E27FC236}">
                  <a16:creationId xmlns:a16="http://schemas.microsoft.com/office/drawing/2014/main" id="{5B1AD4A3-94FD-57E8-4823-05FF05E6B811}"/>
                </a:ext>
              </a:extLst>
            </p:cNvPr>
            <p:cNvSpPr/>
            <p:nvPr/>
          </p:nvSpPr>
          <p:spPr>
            <a:xfrm>
              <a:off x="9028817" y="1811819"/>
              <a:ext cx="756059" cy="339302"/>
            </a:xfrm>
            <a:prstGeom prst="ellipse">
              <a:avLst/>
            </a:prstGeom>
            <a:gradFill>
              <a:gsLst>
                <a:gs pos="3034">
                  <a:srgbClr val="F3F6FB"/>
                </a:gs>
                <a:gs pos="4000">
                  <a:srgbClr val="F2F5FB"/>
                </a:gs>
                <a:gs pos="4028">
                  <a:srgbClr val="F2F5FB"/>
                </a:gs>
                <a:gs pos="0">
                  <a:schemeClr val="accent1">
                    <a:lumMod val="5000"/>
                    <a:lumOff val="95000"/>
                  </a:schemeClr>
                </a:gs>
                <a:gs pos="39000">
                  <a:srgbClr val="FFC000"/>
                </a:gs>
                <a:gs pos="100000">
                  <a:srgbClr val="C6590C"/>
                </a:gs>
              </a:gsLst>
              <a:lin ang="120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orma libre 38">
              <a:extLst>
                <a:ext uri="{FF2B5EF4-FFF2-40B4-BE49-F238E27FC236}">
                  <a16:creationId xmlns:a16="http://schemas.microsoft.com/office/drawing/2014/main" id="{AB720C44-EB00-BFCE-4F95-73C6A7E4785E}"/>
                </a:ext>
              </a:extLst>
            </p:cNvPr>
            <p:cNvSpPr/>
            <p:nvPr/>
          </p:nvSpPr>
          <p:spPr>
            <a:xfrm>
              <a:off x="9099248" y="1872751"/>
              <a:ext cx="609938" cy="238547"/>
            </a:xfrm>
            <a:custGeom>
              <a:avLst/>
              <a:gdLst>
                <a:gd name="connsiteX0" fmla="*/ 29884 w 609938"/>
                <a:gd name="connsiteY0" fmla="*/ 63844 h 238547"/>
                <a:gd name="connsiteX1" fmla="*/ 3864 w 609938"/>
                <a:gd name="connsiteY1" fmla="*/ 78712 h 238547"/>
                <a:gd name="connsiteX2" fmla="*/ 147 w 609938"/>
                <a:gd name="connsiteY2" fmla="*/ 89864 h 238547"/>
                <a:gd name="connsiteX3" fmla="*/ 15015 w 609938"/>
                <a:gd name="connsiteY3" fmla="*/ 127034 h 238547"/>
                <a:gd name="connsiteX4" fmla="*/ 26167 w 609938"/>
                <a:gd name="connsiteY4" fmla="*/ 130751 h 238547"/>
                <a:gd name="connsiteX5" fmla="*/ 37318 w 609938"/>
                <a:gd name="connsiteY5" fmla="*/ 127034 h 238547"/>
                <a:gd name="connsiteX6" fmla="*/ 59620 w 609938"/>
                <a:gd name="connsiteY6" fmla="*/ 112166 h 238547"/>
                <a:gd name="connsiteX7" fmla="*/ 81923 w 609938"/>
                <a:gd name="connsiteY7" fmla="*/ 127034 h 238547"/>
                <a:gd name="connsiteX8" fmla="*/ 67054 w 609938"/>
                <a:gd name="connsiteY8" fmla="*/ 141903 h 238547"/>
                <a:gd name="connsiteX9" fmla="*/ 81923 w 609938"/>
                <a:gd name="connsiteY9" fmla="*/ 179073 h 238547"/>
                <a:gd name="connsiteX10" fmla="*/ 100508 w 609938"/>
                <a:gd name="connsiteY10" fmla="*/ 175356 h 238547"/>
                <a:gd name="connsiteX11" fmla="*/ 111659 w 609938"/>
                <a:gd name="connsiteY11" fmla="*/ 134469 h 238547"/>
                <a:gd name="connsiteX12" fmla="*/ 122811 w 609938"/>
                <a:gd name="connsiteY12" fmla="*/ 130751 h 238547"/>
                <a:gd name="connsiteX13" fmla="*/ 137679 w 609938"/>
                <a:gd name="connsiteY13" fmla="*/ 134469 h 238547"/>
                <a:gd name="connsiteX14" fmla="*/ 137679 w 609938"/>
                <a:gd name="connsiteY14" fmla="*/ 156771 h 238547"/>
                <a:gd name="connsiteX15" fmla="*/ 141396 w 609938"/>
                <a:gd name="connsiteY15" fmla="*/ 197659 h 238547"/>
                <a:gd name="connsiteX16" fmla="*/ 163698 w 609938"/>
                <a:gd name="connsiteY16" fmla="*/ 212527 h 238547"/>
                <a:gd name="connsiteX17" fmla="*/ 174850 w 609938"/>
                <a:gd name="connsiteY17" fmla="*/ 208810 h 238547"/>
                <a:gd name="connsiteX18" fmla="*/ 178567 w 609938"/>
                <a:gd name="connsiteY18" fmla="*/ 175356 h 238547"/>
                <a:gd name="connsiteX19" fmla="*/ 182284 w 609938"/>
                <a:gd name="connsiteY19" fmla="*/ 164205 h 238547"/>
                <a:gd name="connsiteX20" fmla="*/ 193435 w 609938"/>
                <a:gd name="connsiteY20" fmla="*/ 156771 h 238547"/>
                <a:gd name="connsiteX21" fmla="*/ 208303 w 609938"/>
                <a:gd name="connsiteY21" fmla="*/ 160488 h 238547"/>
                <a:gd name="connsiteX22" fmla="*/ 219454 w 609938"/>
                <a:gd name="connsiteY22" fmla="*/ 182790 h 238547"/>
                <a:gd name="connsiteX23" fmla="*/ 215737 w 609938"/>
                <a:gd name="connsiteY23" fmla="*/ 201376 h 238547"/>
                <a:gd name="connsiteX24" fmla="*/ 226889 w 609938"/>
                <a:gd name="connsiteY24" fmla="*/ 219961 h 238547"/>
                <a:gd name="connsiteX25" fmla="*/ 249191 w 609938"/>
                <a:gd name="connsiteY25" fmla="*/ 227395 h 238547"/>
                <a:gd name="connsiteX26" fmla="*/ 260342 w 609938"/>
                <a:gd name="connsiteY26" fmla="*/ 231112 h 238547"/>
                <a:gd name="connsiteX27" fmla="*/ 260342 w 609938"/>
                <a:gd name="connsiteY27" fmla="*/ 208810 h 238547"/>
                <a:gd name="connsiteX28" fmla="*/ 245474 w 609938"/>
                <a:gd name="connsiteY28" fmla="*/ 186508 h 238547"/>
                <a:gd name="connsiteX29" fmla="*/ 256625 w 609938"/>
                <a:gd name="connsiteY29" fmla="*/ 164205 h 238547"/>
                <a:gd name="connsiteX30" fmla="*/ 267776 w 609938"/>
                <a:gd name="connsiteY30" fmla="*/ 160488 h 238547"/>
                <a:gd name="connsiteX31" fmla="*/ 278928 w 609938"/>
                <a:gd name="connsiteY31" fmla="*/ 164205 h 238547"/>
                <a:gd name="connsiteX32" fmla="*/ 290079 w 609938"/>
                <a:gd name="connsiteY32" fmla="*/ 186508 h 238547"/>
                <a:gd name="connsiteX33" fmla="*/ 304947 w 609938"/>
                <a:gd name="connsiteY33" fmla="*/ 208810 h 238547"/>
                <a:gd name="connsiteX34" fmla="*/ 308664 w 609938"/>
                <a:gd name="connsiteY34" fmla="*/ 219961 h 238547"/>
                <a:gd name="connsiteX35" fmla="*/ 323532 w 609938"/>
                <a:gd name="connsiteY35" fmla="*/ 238547 h 238547"/>
                <a:gd name="connsiteX36" fmla="*/ 334684 w 609938"/>
                <a:gd name="connsiteY36" fmla="*/ 234829 h 238547"/>
                <a:gd name="connsiteX37" fmla="*/ 338401 w 609938"/>
                <a:gd name="connsiteY37" fmla="*/ 197659 h 238547"/>
                <a:gd name="connsiteX38" fmla="*/ 342118 w 609938"/>
                <a:gd name="connsiteY38" fmla="*/ 186508 h 238547"/>
                <a:gd name="connsiteX39" fmla="*/ 364420 w 609938"/>
                <a:gd name="connsiteY39" fmla="*/ 179073 h 238547"/>
                <a:gd name="connsiteX40" fmla="*/ 375572 w 609938"/>
                <a:gd name="connsiteY40" fmla="*/ 182790 h 238547"/>
                <a:gd name="connsiteX41" fmla="*/ 379289 w 609938"/>
                <a:gd name="connsiteY41" fmla="*/ 193942 h 238547"/>
                <a:gd name="connsiteX42" fmla="*/ 383006 w 609938"/>
                <a:gd name="connsiteY42" fmla="*/ 223678 h 238547"/>
                <a:gd name="connsiteX43" fmla="*/ 394157 w 609938"/>
                <a:gd name="connsiteY43" fmla="*/ 231112 h 238547"/>
                <a:gd name="connsiteX44" fmla="*/ 416459 w 609938"/>
                <a:gd name="connsiteY44" fmla="*/ 227395 h 238547"/>
                <a:gd name="connsiteX45" fmla="*/ 420176 w 609938"/>
                <a:gd name="connsiteY45" fmla="*/ 208810 h 238547"/>
                <a:gd name="connsiteX46" fmla="*/ 431328 w 609938"/>
                <a:gd name="connsiteY46" fmla="*/ 182790 h 238547"/>
                <a:gd name="connsiteX47" fmla="*/ 453630 w 609938"/>
                <a:gd name="connsiteY47" fmla="*/ 175356 h 238547"/>
                <a:gd name="connsiteX48" fmla="*/ 464781 w 609938"/>
                <a:gd name="connsiteY48" fmla="*/ 171639 h 238547"/>
                <a:gd name="connsiteX49" fmla="*/ 468498 w 609938"/>
                <a:gd name="connsiteY49" fmla="*/ 182790 h 238547"/>
                <a:gd name="connsiteX50" fmla="*/ 479650 w 609938"/>
                <a:gd name="connsiteY50" fmla="*/ 205093 h 238547"/>
                <a:gd name="connsiteX51" fmla="*/ 490801 w 609938"/>
                <a:gd name="connsiteY51" fmla="*/ 208810 h 238547"/>
                <a:gd name="connsiteX52" fmla="*/ 531689 w 609938"/>
                <a:gd name="connsiteY52" fmla="*/ 197659 h 238547"/>
                <a:gd name="connsiteX53" fmla="*/ 542840 w 609938"/>
                <a:gd name="connsiteY53" fmla="*/ 190225 h 238547"/>
                <a:gd name="connsiteX54" fmla="*/ 524254 w 609938"/>
                <a:gd name="connsiteY54" fmla="*/ 179073 h 238547"/>
                <a:gd name="connsiteX55" fmla="*/ 516820 w 609938"/>
                <a:gd name="connsiteY55" fmla="*/ 167922 h 238547"/>
                <a:gd name="connsiteX56" fmla="*/ 531689 w 609938"/>
                <a:gd name="connsiteY56" fmla="*/ 149337 h 238547"/>
                <a:gd name="connsiteX57" fmla="*/ 550274 w 609938"/>
                <a:gd name="connsiteY57" fmla="*/ 153054 h 238547"/>
                <a:gd name="connsiteX58" fmla="*/ 572576 w 609938"/>
                <a:gd name="connsiteY58" fmla="*/ 167922 h 238547"/>
                <a:gd name="connsiteX59" fmla="*/ 583728 w 609938"/>
                <a:gd name="connsiteY59" fmla="*/ 171639 h 238547"/>
                <a:gd name="connsiteX60" fmla="*/ 602313 w 609938"/>
                <a:gd name="connsiteY60" fmla="*/ 167922 h 238547"/>
                <a:gd name="connsiteX61" fmla="*/ 609747 w 609938"/>
                <a:gd name="connsiteY61" fmla="*/ 156771 h 238547"/>
                <a:gd name="connsiteX62" fmla="*/ 598596 w 609938"/>
                <a:gd name="connsiteY62" fmla="*/ 130751 h 238547"/>
                <a:gd name="connsiteX63" fmla="*/ 550274 w 609938"/>
                <a:gd name="connsiteY63" fmla="*/ 119600 h 238547"/>
                <a:gd name="connsiteX64" fmla="*/ 520537 w 609938"/>
                <a:gd name="connsiteY64" fmla="*/ 112166 h 238547"/>
                <a:gd name="connsiteX65" fmla="*/ 516820 w 609938"/>
                <a:gd name="connsiteY65" fmla="*/ 101015 h 238547"/>
                <a:gd name="connsiteX66" fmla="*/ 557708 w 609938"/>
                <a:gd name="connsiteY66" fmla="*/ 97298 h 238547"/>
                <a:gd name="connsiteX67" fmla="*/ 591162 w 609938"/>
                <a:gd name="connsiteY67" fmla="*/ 93581 h 238547"/>
                <a:gd name="connsiteX68" fmla="*/ 587445 w 609938"/>
                <a:gd name="connsiteY68" fmla="*/ 74995 h 238547"/>
                <a:gd name="connsiteX69" fmla="*/ 561425 w 609938"/>
                <a:gd name="connsiteY69" fmla="*/ 45259 h 238547"/>
                <a:gd name="connsiteX70" fmla="*/ 498235 w 609938"/>
                <a:gd name="connsiteY70" fmla="*/ 48976 h 238547"/>
                <a:gd name="connsiteX71" fmla="*/ 487084 w 609938"/>
                <a:gd name="connsiteY71" fmla="*/ 52693 h 238547"/>
                <a:gd name="connsiteX72" fmla="*/ 479650 w 609938"/>
                <a:gd name="connsiteY72" fmla="*/ 63844 h 238547"/>
                <a:gd name="connsiteX73" fmla="*/ 472215 w 609938"/>
                <a:gd name="connsiteY73" fmla="*/ 71278 h 238547"/>
                <a:gd name="connsiteX74" fmla="*/ 468498 w 609938"/>
                <a:gd name="connsiteY74" fmla="*/ 82429 h 238547"/>
                <a:gd name="connsiteX75" fmla="*/ 423893 w 609938"/>
                <a:gd name="connsiteY75" fmla="*/ 71278 h 238547"/>
                <a:gd name="connsiteX76" fmla="*/ 416459 w 609938"/>
                <a:gd name="connsiteY76" fmla="*/ 60127 h 238547"/>
                <a:gd name="connsiteX77" fmla="*/ 420176 w 609938"/>
                <a:gd name="connsiteY77" fmla="*/ 41542 h 238547"/>
                <a:gd name="connsiteX78" fmla="*/ 438762 w 609938"/>
                <a:gd name="connsiteY78" fmla="*/ 30390 h 238547"/>
                <a:gd name="connsiteX79" fmla="*/ 449913 w 609938"/>
                <a:gd name="connsiteY79" fmla="*/ 22956 h 238547"/>
                <a:gd name="connsiteX80" fmla="*/ 446196 w 609938"/>
                <a:gd name="connsiteY80" fmla="*/ 8088 h 238547"/>
                <a:gd name="connsiteX81" fmla="*/ 401591 w 609938"/>
                <a:gd name="connsiteY81" fmla="*/ 4371 h 238547"/>
                <a:gd name="connsiteX82" fmla="*/ 379289 w 609938"/>
                <a:gd name="connsiteY82" fmla="*/ 19239 h 238547"/>
                <a:gd name="connsiteX83" fmla="*/ 375572 w 609938"/>
                <a:gd name="connsiteY83" fmla="*/ 30390 h 238547"/>
                <a:gd name="connsiteX84" fmla="*/ 379289 w 609938"/>
                <a:gd name="connsiteY84" fmla="*/ 56410 h 238547"/>
                <a:gd name="connsiteX85" fmla="*/ 386723 w 609938"/>
                <a:gd name="connsiteY85" fmla="*/ 78712 h 238547"/>
                <a:gd name="connsiteX86" fmla="*/ 330967 w 609938"/>
                <a:gd name="connsiteY86" fmla="*/ 78712 h 238547"/>
                <a:gd name="connsiteX87" fmla="*/ 323532 w 609938"/>
                <a:gd name="connsiteY87" fmla="*/ 71278 h 238547"/>
                <a:gd name="connsiteX88" fmla="*/ 319815 w 609938"/>
                <a:gd name="connsiteY88" fmla="*/ 60127 h 238547"/>
                <a:gd name="connsiteX89" fmla="*/ 327250 w 609938"/>
                <a:gd name="connsiteY89" fmla="*/ 19239 h 238547"/>
                <a:gd name="connsiteX90" fmla="*/ 323532 w 609938"/>
                <a:gd name="connsiteY90" fmla="*/ 8088 h 238547"/>
                <a:gd name="connsiteX91" fmla="*/ 312381 w 609938"/>
                <a:gd name="connsiteY91" fmla="*/ 4371 h 238547"/>
                <a:gd name="connsiteX92" fmla="*/ 271493 w 609938"/>
                <a:gd name="connsiteY92" fmla="*/ 8088 h 238547"/>
                <a:gd name="connsiteX93" fmla="*/ 271493 w 609938"/>
                <a:gd name="connsiteY93" fmla="*/ 48976 h 238547"/>
                <a:gd name="connsiteX94" fmla="*/ 275211 w 609938"/>
                <a:gd name="connsiteY94" fmla="*/ 60127 h 238547"/>
                <a:gd name="connsiteX95" fmla="*/ 286362 w 609938"/>
                <a:gd name="connsiteY95" fmla="*/ 63844 h 238547"/>
                <a:gd name="connsiteX96" fmla="*/ 230606 w 609938"/>
                <a:gd name="connsiteY96" fmla="*/ 82429 h 238547"/>
                <a:gd name="connsiteX97" fmla="*/ 219454 w 609938"/>
                <a:gd name="connsiteY97" fmla="*/ 74995 h 238547"/>
                <a:gd name="connsiteX98" fmla="*/ 215737 w 609938"/>
                <a:gd name="connsiteY98" fmla="*/ 63844 h 238547"/>
                <a:gd name="connsiteX99" fmla="*/ 212020 w 609938"/>
                <a:gd name="connsiteY99" fmla="*/ 22956 h 238547"/>
                <a:gd name="connsiteX100" fmla="*/ 200869 w 609938"/>
                <a:gd name="connsiteY100" fmla="*/ 19239 h 238547"/>
                <a:gd name="connsiteX101" fmla="*/ 171132 w 609938"/>
                <a:gd name="connsiteY101" fmla="*/ 22956 h 238547"/>
                <a:gd name="connsiteX102" fmla="*/ 152547 w 609938"/>
                <a:gd name="connsiteY102" fmla="*/ 37825 h 238547"/>
                <a:gd name="connsiteX103" fmla="*/ 156264 w 609938"/>
                <a:gd name="connsiteY103" fmla="*/ 48976 h 238547"/>
                <a:gd name="connsiteX104" fmla="*/ 167415 w 609938"/>
                <a:gd name="connsiteY104" fmla="*/ 56410 h 238547"/>
                <a:gd name="connsiteX105" fmla="*/ 186001 w 609938"/>
                <a:gd name="connsiteY105" fmla="*/ 67561 h 238547"/>
                <a:gd name="connsiteX106" fmla="*/ 193435 w 609938"/>
                <a:gd name="connsiteY106" fmla="*/ 78712 h 238547"/>
                <a:gd name="connsiteX107" fmla="*/ 145113 w 609938"/>
                <a:gd name="connsiteY107" fmla="*/ 89864 h 238547"/>
                <a:gd name="connsiteX108" fmla="*/ 122811 w 609938"/>
                <a:gd name="connsiteY108" fmla="*/ 60127 h 238547"/>
                <a:gd name="connsiteX109" fmla="*/ 111659 w 609938"/>
                <a:gd name="connsiteY109" fmla="*/ 37825 h 238547"/>
                <a:gd name="connsiteX110" fmla="*/ 107942 w 609938"/>
                <a:gd name="connsiteY110" fmla="*/ 26673 h 238547"/>
                <a:gd name="connsiteX111" fmla="*/ 81923 w 609938"/>
                <a:gd name="connsiteY111" fmla="*/ 26673 h 238547"/>
                <a:gd name="connsiteX112" fmla="*/ 67054 w 609938"/>
                <a:gd name="connsiteY112" fmla="*/ 41542 h 238547"/>
                <a:gd name="connsiteX113" fmla="*/ 55903 w 609938"/>
                <a:gd name="connsiteY113" fmla="*/ 52693 h 238547"/>
                <a:gd name="connsiteX114" fmla="*/ 29884 w 609938"/>
                <a:gd name="connsiteY114" fmla="*/ 63844 h 238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609938" h="238547">
                  <a:moveTo>
                    <a:pt x="29884" y="63844"/>
                  </a:moveTo>
                  <a:cubicBezTo>
                    <a:pt x="21211" y="68181"/>
                    <a:pt x="11382" y="72134"/>
                    <a:pt x="3864" y="78712"/>
                  </a:cubicBezTo>
                  <a:cubicBezTo>
                    <a:pt x="915" y="81292"/>
                    <a:pt x="147" y="85946"/>
                    <a:pt x="147" y="89864"/>
                  </a:cubicBezTo>
                  <a:cubicBezTo>
                    <a:pt x="147" y="114643"/>
                    <a:pt x="-2537" y="118258"/>
                    <a:pt x="15015" y="127034"/>
                  </a:cubicBezTo>
                  <a:cubicBezTo>
                    <a:pt x="18520" y="128786"/>
                    <a:pt x="22450" y="129512"/>
                    <a:pt x="26167" y="130751"/>
                  </a:cubicBezTo>
                  <a:cubicBezTo>
                    <a:pt x="29884" y="129512"/>
                    <a:pt x="34058" y="129207"/>
                    <a:pt x="37318" y="127034"/>
                  </a:cubicBezTo>
                  <a:cubicBezTo>
                    <a:pt x="65161" y="108472"/>
                    <a:pt x="33106" y="121004"/>
                    <a:pt x="59620" y="112166"/>
                  </a:cubicBezTo>
                  <a:cubicBezTo>
                    <a:pt x="62646" y="112771"/>
                    <a:pt x="88240" y="112295"/>
                    <a:pt x="81923" y="127034"/>
                  </a:cubicBezTo>
                  <a:cubicBezTo>
                    <a:pt x="79162" y="133477"/>
                    <a:pt x="67054" y="141903"/>
                    <a:pt x="67054" y="141903"/>
                  </a:cubicBezTo>
                  <a:cubicBezTo>
                    <a:pt x="68302" y="150640"/>
                    <a:pt x="66505" y="175218"/>
                    <a:pt x="81923" y="179073"/>
                  </a:cubicBezTo>
                  <a:cubicBezTo>
                    <a:pt x="88052" y="180605"/>
                    <a:pt x="94313" y="176595"/>
                    <a:pt x="100508" y="175356"/>
                  </a:cubicBezTo>
                  <a:cubicBezTo>
                    <a:pt x="101417" y="170813"/>
                    <a:pt x="107617" y="135817"/>
                    <a:pt x="111659" y="134469"/>
                  </a:cubicBezTo>
                  <a:lnTo>
                    <a:pt x="122811" y="130751"/>
                  </a:lnTo>
                  <a:cubicBezTo>
                    <a:pt x="127767" y="131990"/>
                    <a:pt x="133690" y="131278"/>
                    <a:pt x="137679" y="134469"/>
                  </a:cubicBezTo>
                  <a:cubicBezTo>
                    <a:pt x="145504" y="140730"/>
                    <a:pt x="139766" y="150510"/>
                    <a:pt x="137679" y="156771"/>
                  </a:cubicBezTo>
                  <a:cubicBezTo>
                    <a:pt x="138918" y="170400"/>
                    <a:pt x="135609" y="185257"/>
                    <a:pt x="141396" y="197659"/>
                  </a:cubicBezTo>
                  <a:cubicBezTo>
                    <a:pt x="145174" y="205755"/>
                    <a:pt x="163698" y="212527"/>
                    <a:pt x="163698" y="212527"/>
                  </a:cubicBezTo>
                  <a:cubicBezTo>
                    <a:pt x="167415" y="211288"/>
                    <a:pt x="173395" y="212448"/>
                    <a:pt x="174850" y="208810"/>
                  </a:cubicBezTo>
                  <a:cubicBezTo>
                    <a:pt x="179017" y="198393"/>
                    <a:pt x="176722" y="186423"/>
                    <a:pt x="178567" y="175356"/>
                  </a:cubicBezTo>
                  <a:cubicBezTo>
                    <a:pt x="179211" y="171491"/>
                    <a:pt x="179836" y="167264"/>
                    <a:pt x="182284" y="164205"/>
                  </a:cubicBezTo>
                  <a:cubicBezTo>
                    <a:pt x="185075" y="160717"/>
                    <a:pt x="189718" y="159249"/>
                    <a:pt x="193435" y="156771"/>
                  </a:cubicBezTo>
                  <a:cubicBezTo>
                    <a:pt x="198391" y="158010"/>
                    <a:pt x="204052" y="157654"/>
                    <a:pt x="208303" y="160488"/>
                  </a:cubicBezTo>
                  <a:cubicBezTo>
                    <a:pt x="214479" y="164605"/>
                    <a:pt x="217334" y="176429"/>
                    <a:pt x="219454" y="182790"/>
                  </a:cubicBezTo>
                  <a:cubicBezTo>
                    <a:pt x="218215" y="188985"/>
                    <a:pt x="215737" y="195058"/>
                    <a:pt x="215737" y="201376"/>
                  </a:cubicBezTo>
                  <a:cubicBezTo>
                    <a:pt x="215737" y="207736"/>
                    <a:pt x="220999" y="217016"/>
                    <a:pt x="226889" y="219961"/>
                  </a:cubicBezTo>
                  <a:cubicBezTo>
                    <a:pt x="233898" y="223465"/>
                    <a:pt x="241757" y="224917"/>
                    <a:pt x="249191" y="227395"/>
                  </a:cubicBezTo>
                  <a:lnTo>
                    <a:pt x="260342" y="231112"/>
                  </a:lnTo>
                  <a:cubicBezTo>
                    <a:pt x="264059" y="219961"/>
                    <a:pt x="266537" y="219961"/>
                    <a:pt x="260342" y="208810"/>
                  </a:cubicBezTo>
                  <a:cubicBezTo>
                    <a:pt x="256003" y="201000"/>
                    <a:pt x="245474" y="186508"/>
                    <a:pt x="245474" y="186508"/>
                  </a:cubicBezTo>
                  <a:cubicBezTo>
                    <a:pt x="247923" y="179162"/>
                    <a:pt x="250074" y="169446"/>
                    <a:pt x="256625" y="164205"/>
                  </a:cubicBezTo>
                  <a:cubicBezTo>
                    <a:pt x="259684" y="161757"/>
                    <a:pt x="264059" y="161727"/>
                    <a:pt x="267776" y="160488"/>
                  </a:cubicBezTo>
                  <a:cubicBezTo>
                    <a:pt x="271493" y="161727"/>
                    <a:pt x="275868" y="161757"/>
                    <a:pt x="278928" y="164205"/>
                  </a:cubicBezTo>
                  <a:cubicBezTo>
                    <a:pt x="288829" y="172125"/>
                    <a:pt x="284692" y="176811"/>
                    <a:pt x="290079" y="186508"/>
                  </a:cubicBezTo>
                  <a:cubicBezTo>
                    <a:pt x="294418" y="194318"/>
                    <a:pt x="302122" y="200334"/>
                    <a:pt x="304947" y="208810"/>
                  </a:cubicBezTo>
                  <a:cubicBezTo>
                    <a:pt x="306186" y="212527"/>
                    <a:pt x="306912" y="216457"/>
                    <a:pt x="308664" y="219961"/>
                  </a:cubicBezTo>
                  <a:cubicBezTo>
                    <a:pt x="313352" y="229338"/>
                    <a:pt x="316618" y="231633"/>
                    <a:pt x="323532" y="238547"/>
                  </a:cubicBezTo>
                  <a:cubicBezTo>
                    <a:pt x="327249" y="237308"/>
                    <a:pt x="333345" y="238512"/>
                    <a:pt x="334684" y="234829"/>
                  </a:cubicBezTo>
                  <a:cubicBezTo>
                    <a:pt x="338939" y="223127"/>
                    <a:pt x="336508" y="209966"/>
                    <a:pt x="338401" y="197659"/>
                  </a:cubicBezTo>
                  <a:cubicBezTo>
                    <a:pt x="338997" y="193786"/>
                    <a:pt x="338930" y="188785"/>
                    <a:pt x="342118" y="186508"/>
                  </a:cubicBezTo>
                  <a:cubicBezTo>
                    <a:pt x="348494" y="181953"/>
                    <a:pt x="364420" y="179073"/>
                    <a:pt x="364420" y="179073"/>
                  </a:cubicBezTo>
                  <a:cubicBezTo>
                    <a:pt x="368137" y="180312"/>
                    <a:pt x="372801" y="180019"/>
                    <a:pt x="375572" y="182790"/>
                  </a:cubicBezTo>
                  <a:cubicBezTo>
                    <a:pt x="378343" y="185561"/>
                    <a:pt x="378588" y="190087"/>
                    <a:pt x="379289" y="193942"/>
                  </a:cubicBezTo>
                  <a:cubicBezTo>
                    <a:pt x="381076" y="203770"/>
                    <a:pt x="379296" y="214403"/>
                    <a:pt x="383006" y="223678"/>
                  </a:cubicBezTo>
                  <a:cubicBezTo>
                    <a:pt x="384665" y="227826"/>
                    <a:pt x="390440" y="228634"/>
                    <a:pt x="394157" y="231112"/>
                  </a:cubicBezTo>
                  <a:cubicBezTo>
                    <a:pt x="401591" y="229873"/>
                    <a:pt x="410737" y="232300"/>
                    <a:pt x="416459" y="227395"/>
                  </a:cubicBezTo>
                  <a:cubicBezTo>
                    <a:pt x="421256" y="223284"/>
                    <a:pt x="418806" y="214977"/>
                    <a:pt x="420176" y="208810"/>
                  </a:cubicBezTo>
                  <a:cubicBezTo>
                    <a:pt x="421706" y="201925"/>
                    <a:pt x="423919" y="187420"/>
                    <a:pt x="431328" y="182790"/>
                  </a:cubicBezTo>
                  <a:cubicBezTo>
                    <a:pt x="437973" y="178637"/>
                    <a:pt x="446196" y="177834"/>
                    <a:pt x="453630" y="175356"/>
                  </a:cubicBezTo>
                  <a:lnTo>
                    <a:pt x="464781" y="171639"/>
                  </a:lnTo>
                  <a:cubicBezTo>
                    <a:pt x="466020" y="175356"/>
                    <a:pt x="467422" y="179023"/>
                    <a:pt x="468498" y="182790"/>
                  </a:cubicBezTo>
                  <a:cubicBezTo>
                    <a:pt x="471632" y="193759"/>
                    <a:pt x="469585" y="199055"/>
                    <a:pt x="479650" y="205093"/>
                  </a:cubicBezTo>
                  <a:cubicBezTo>
                    <a:pt x="483010" y="207109"/>
                    <a:pt x="487084" y="207571"/>
                    <a:pt x="490801" y="208810"/>
                  </a:cubicBezTo>
                  <a:cubicBezTo>
                    <a:pt x="519097" y="199378"/>
                    <a:pt x="505419" y="202913"/>
                    <a:pt x="531689" y="197659"/>
                  </a:cubicBezTo>
                  <a:cubicBezTo>
                    <a:pt x="535406" y="195181"/>
                    <a:pt x="541757" y="194559"/>
                    <a:pt x="542840" y="190225"/>
                  </a:cubicBezTo>
                  <a:cubicBezTo>
                    <a:pt x="544410" y="183944"/>
                    <a:pt x="525566" y="179510"/>
                    <a:pt x="524254" y="179073"/>
                  </a:cubicBezTo>
                  <a:cubicBezTo>
                    <a:pt x="521776" y="175356"/>
                    <a:pt x="517554" y="172328"/>
                    <a:pt x="516820" y="167922"/>
                  </a:cubicBezTo>
                  <a:cubicBezTo>
                    <a:pt x="515025" y="157149"/>
                    <a:pt x="525173" y="153680"/>
                    <a:pt x="531689" y="149337"/>
                  </a:cubicBezTo>
                  <a:cubicBezTo>
                    <a:pt x="537884" y="150576"/>
                    <a:pt x="544523" y="150440"/>
                    <a:pt x="550274" y="153054"/>
                  </a:cubicBezTo>
                  <a:cubicBezTo>
                    <a:pt x="558408" y="156751"/>
                    <a:pt x="564100" y="165097"/>
                    <a:pt x="572576" y="167922"/>
                  </a:cubicBezTo>
                  <a:lnTo>
                    <a:pt x="583728" y="171639"/>
                  </a:lnTo>
                  <a:cubicBezTo>
                    <a:pt x="589923" y="170400"/>
                    <a:pt x="596828" y="171056"/>
                    <a:pt x="602313" y="167922"/>
                  </a:cubicBezTo>
                  <a:cubicBezTo>
                    <a:pt x="606192" y="165706"/>
                    <a:pt x="609193" y="161204"/>
                    <a:pt x="609747" y="156771"/>
                  </a:cubicBezTo>
                  <a:cubicBezTo>
                    <a:pt x="610816" y="148216"/>
                    <a:pt x="607460" y="135183"/>
                    <a:pt x="598596" y="130751"/>
                  </a:cubicBezTo>
                  <a:cubicBezTo>
                    <a:pt x="581133" y="122019"/>
                    <a:pt x="569347" y="122779"/>
                    <a:pt x="550274" y="119600"/>
                  </a:cubicBezTo>
                  <a:cubicBezTo>
                    <a:pt x="532333" y="116610"/>
                    <a:pt x="534900" y="116953"/>
                    <a:pt x="520537" y="112166"/>
                  </a:cubicBezTo>
                  <a:cubicBezTo>
                    <a:pt x="519298" y="108449"/>
                    <a:pt x="515365" y="104653"/>
                    <a:pt x="516820" y="101015"/>
                  </a:cubicBezTo>
                  <a:cubicBezTo>
                    <a:pt x="522690" y="86341"/>
                    <a:pt x="553933" y="96826"/>
                    <a:pt x="557708" y="97298"/>
                  </a:cubicBezTo>
                  <a:cubicBezTo>
                    <a:pt x="568859" y="96059"/>
                    <a:pt x="582186" y="100313"/>
                    <a:pt x="591162" y="93581"/>
                  </a:cubicBezTo>
                  <a:cubicBezTo>
                    <a:pt x="596216" y="89790"/>
                    <a:pt x="590059" y="80747"/>
                    <a:pt x="587445" y="74995"/>
                  </a:cubicBezTo>
                  <a:cubicBezTo>
                    <a:pt x="578018" y="54256"/>
                    <a:pt x="576050" y="55009"/>
                    <a:pt x="561425" y="45259"/>
                  </a:cubicBezTo>
                  <a:cubicBezTo>
                    <a:pt x="540362" y="46498"/>
                    <a:pt x="519230" y="46877"/>
                    <a:pt x="498235" y="48976"/>
                  </a:cubicBezTo>
                  <a:cubicBezTo>
                    <a:pt x="494336" y="49366"/>
                    <a:pt x="490143" y="50245"/>
                    <a:pt x="487084" y="52693"/>
                  </a:cubicBezTo>
                  <a:cubicBezTo>
                    <a:pt x="483596" y="55484"/>
                    <a:pt x="482441" y="60356"/>
                    <a:pt x="479650" y="63844"/>
                  </a:cubicBezTo>
                  <a:cubicBezTo>
                    <a:pt x="477461" y="66581"/>
                    <a:pt x="474693" y="68800"/>
                    <a:pt x="472215" y="71278"/>
                  </a:cubicBezTo>
                  <a:cubicBezTo>
                    <a:pt x="470976" y="74995"/>
                    <a:pt x="472353" y="81728"/>
                    <a:pt x="468498" y="82429"/>
                  </a:cubicBezTo>
                  <a:cubicBezTo>
                    <a:pt x="445921" y="86534"/>
                    <a:pt x="435045" y="85216"/>
                    <a:pt x="423893" y="71278"/>
                  </a:cubicBezTo>
                  <a:cubicBezTo>
                    <a:pt x="421102" y="67790"/>
                    <a:pt x="418937" y="63844"/>
                    <a:pt x="416459" y="60127"/>
                  </a:cubicBezTo>
                  <a:cubicBezTo>
                    <a:pt x="417698" y="53932"/>
                    <a:pt x="417687" y="47349"/>
                    <a:pt x="420176" y="41542"/>
                  </a:cubicBezTo>
                  <a:cubicBezTo>
                    <a:pt x="424136" y="32304"/>
                    <a:pt x="431269" y="34137"/>
                    <a:pt x="438762" y="30390"/>
                  </a:cubicBezTo>
                  <a:cubicBezTo>
                    <a:pt x="442758" y="28392"/>
                    <a:pt x="446196" y="25434"/>
                    <a:pt x="449913" y="22956"/>
                  </a:cubicBezTo>
                  <a:cubicBezTo>
                    <a:pt x="448674" y="18000"/>
                    <a:pt x="449030" y="12339"/>
                    <a:pt x="446196" y="8088"/>
                  </a:cubicBezTo>
                  <a:cubicBezTo>
                    <a:pt x="436306" y="-6747"/>
                    <a:pt x="412871" y="3118"/>
                    <a:pt x="401591" y="4371"/>
                  </a:cubicBezTo>
                  <a:cubicBezTo>
                    <a:pt x="389900" y="8268"/>
                    <a:pt x="387244" y="7306"/>
                    <a:pt x="379289" y="19239"/>
                  </a:cubicBezTo>
                  <a:cubicBezTo>
                    <a:pt x="377116" y="22499"/>
                    <a:pt x="376811" y="26673"/>
                    <a:pt x="375572" y="30390"/>
                  </a:cubicBezTo>
                  <a:cubicBezTo>
                    <a:pt x="376811" y="39063"/>
                    <a:pt x="377319" y="47873"/>
                    <a:pt x="379289" y="56410"/>
                  </a:cubicBezTo>
                  <a:cubicBezTo>
                    <a:pt x="381051" y="64045"/>
                    <a:pt x="386723" y="78712"/>
                    <a:pt x="386723" y="78712"/>
                  </a:cubicBezTo>
                  <a:cubicBezTo>
                    <a:pt x="364464" y="86132"/>
                    <a:pt x="367877" y="86621"/>
                    <a:pt x="330967" y="78712"/>
                  </a:cubicBezTo>
                  <a:cubicBezTo>
                    <a:pt x="327540" y="77978"/>
                    <a:pt x="326010" y="73756"/>
                    <a:pt x="323532" y="71278"/>
                  </a:cubicBezTo>
                  <a:cubicBezTo>
                    <a:pt x="322293" y="67561"/>
                    <a:pt x="319815" y="64045"/>
                    <a:pt x="319815" y="60127"/>
                  </a:cubicBezTo>
                  <a:cubicBezTo>
                    <a:pt x="319815" y="39108"/>
                    <a:pt x="322021" y="34922"/>
                    <a:pt x="327250" y="19239"/>
                  </a:cubicBezTo>
                  <a:cubicBezTo>
                    <a:pt x="326011" y="15522"/>
                    <a:pt x="326303" y="10858"/>
                    <a:pt x="323532" y="8088"/>
                  </a:cubicBezTo>
                  <a:cubicBezTo>
                    <a:pt x="320761" y="5318"/>
                    <a:pt x="316299" y="4371"/>
                    <a:pt x="312381" y="4371"/>
                  </a:cubicBezTo>
                  <a:cubicBezTo>
                    <a:pt x="298695" y="4371"/>
                    <a:pt x="285122" y="6849"/>
                    <a:pt x="271493" y="8088"/>
                  </a:cubicBezTo>
                  <a:cubicBezTo>
                    <a:pt x="265102" y="27261"/>
                    <a:pt x="266053" y="19061"/>
                    <a:pt x="271493" y="48976"/>
                  </a:cubicBezTo>
                  <a:cubicBezTo>
                    <a:pt x="272194" y="52831"/>
                    <a:pt x="272440" y="57357"/>
                    <a:pt x="275211" y="60127"/>
                  </a:cubicBezTo>
                  <a:cubicBezTo>
                    <a:pt x="277982" y="62897"/>
                    <a:pt x="282645" y="62605"/>
                    <a:pt x="286362" y="63844"/>
                  </a:cubicBezTo>
                  <a:cubicBezTo>
                    <a:pt x="300468" y="106164"/>
                    <a:pt x="301619" y="86607"/>
                    <a:pt x="230606" y="82429"/>
                  </a:cubicBezTo>
                  <a:cubicBezTo>
                    <a:pt x="226889" y="79951"/>
                    <a:pt x="222245" y="78483"/>
                    <a:pt x="219454" y="74995"/>
                  </a:cubicBezTo>
                  <a:cubicBezTo>
                    <a:pt x="217006" y="71936"/>
                    <a:pt x="216291" y="67723"/>
                    <a:pt x="215737" y="63844"/>
                  </a:cubicBezTo>
                  <a:cubicBezTo>
                    <a:pt x="213802" y="50296"/>
                    <a:pt x="216348" y="35939"/>
                    <a:pt x="212020" y="22956"/>
                  </a:cubicBezTo>
                  <a:cubicBezTo>
                    <a:pt x="210781" y="19239"/>
                    <a:pt x="204586" y="20478"/>
                    <a:pt x="200869" y="19239"/>
                  </a:cubicBezTo>
                  <a:cubicBezTo>
                    <a:pt x="190957" y="20478"/>
                    <a:pt x="180769" y="20328"/>
                    <a:pt x="171132" y="22956"/>
                  </a:cubicBezTo>
                  <a:cubicBezTo>
                    <a:pt x="164683" y="24715"/>
                    <a:pt x="157163" y="33208"/>
                    <a:pt x="152547" y="37825"/>
                  </a:cubicBezTo>
                  <a:cubicBezTo>
                    <a:pt x="153786" y="41542"/>
                    <a:pt x="153816" y="45917"/>
                    <a:pt x="156264" y="48976"/>
                  </a:cubicBezTo>
                  <a:cubicBezTo>
                    <a:pt x="159055" y="52464"/>
                    <a:pt x="163927" y="53619"/>
                    <a:pt x="167415" y="56410"/>
                  </a:cubicBezTo>
                  <a:cubicBezTo>
                    <a:pt x="181993" y="68072"/>
                    <a:pt x="166637" y="61106"/>
                    <a:pt x="186001" y="67561"/>
                  </a:cubicBezTo>
                  <a:cubicBezTo>
                    <a:pt x="188479" y="71278"/>
                    <a:pt x="192803" y="74290"/>
                    <a:pt x="193435" y="78712"/>
                  </a:cubicBezTo>
                  <a:cubicBezTo>
                    <a:pt x="197766" y="109028"/>
                    <a:pt x="160740" y="91166"/>
                    <a:pt x="145113" y="89864"/>
                  </a:cubicBezTo>
                  <a:cubicBezTo>
                    <a:pt x="136307" y="81057"/>
                    <a:pt x="127015" y="72735"/>
                    <a:pt x="122811" y="60127"/>
                  </a:cubicBezTo>
                  <a:cubicBezTo>
                    <a:pt x="117680" y="44738"/>
                    <a:pt x="121266" y="52236"/>
                    <a:pt x="111659" y="37825"/>
                  </a:cubicBezTo>
                  <a:cubicBezTo>
                    <a:pt x="110420" y="34108"/>
                    <a:pt x="110713" y="29444"/>
                    <a:pt x="107942" y="26673"/>
                  </a:cubicBezTo>
                  <a:cubicBezTo>
                    <a:pt x="100477" y="19207"/>
                    <a:pt x="89467" y="24787"/>
                    <a:pt x="81923" y="26673"/>
                  </a:cubicBezTo>
                  <a:lnTo>
                    <a:pt x="67054" y="41542"/>
                  </a:lnTo>
                  <a:cubicBezTo>
                    <a:pt x="63337" y="45259"/>
                    <a:pt x="60277" y="49777"/>
                    <a:pt x="55903" y="52693"/>
                  </a:cubicBezTo>
                  <a:cubicBezTo>
                    <a:pt x="31296" y="69098"/>
                    <a:pt x="38557" y="59507"/>
                    <a:pt x="29884" y="63844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" name="Grupo 40">
            <a:extLst>
              <a:ext uri="{FF2B5EF4-FFF2-40B4-BE49-F238E27FC236}">
                <a16:creationId xmlns:a16="http://schemas.microsoft.com/office/drawing/2014/main" id="{0080E9C8-1F0E-CA57-CE63-F0716C7EC6EE}"/>
              </a:ext>
            </a:extLst>
          </p:cNvPr>
          <p:cNvGrpSpPr/>
          <p:nvPr/>
        </p:nvGrpSpPr>
        <p:grpSpPr>
          <a:xfrm>
            <a:off x="8521924" y="4377023"/>
            <a:ext cx="756059" cy="339302"/>
            <a:chOff x="9028817" y="1811819"/>
            <a:chExt cx="756059" cy="339302"/>
          </a:xfrm>
        </p:grpSpPr>
        <p:sp>
          <p:nvSpPr>
            <p:cNvPr id="42" name="Elipse 41">
              <a:extLst>
                <a:ext uri="{FF2B5EF4-FFF2-40B4-BE49-F238E27FC236}">
                  <a16:creationId xmlns:a16="http://schemas.microsoft.com/office/drawing/2014/main" id="{5DC65D98-981E-0F6E-8FE3-B631614B882D}"/>
                </a:ext>
              </a:extLst>
            </p:cNvPr>
            <p:cNvSpPr/>
            <p:nvPr/>
          </p:nvSpPr>
          <p:spPr>
            <a:xfrm>
              <a:off x="9028817" y="1811819"/>
              <a:ext cx="756059" cy="339302"/>
            </a:xfrm>
            <a:prstGeom prst="ellipse">
              <a:avLst/>
            </a:prstGeom>
            <a:gradFill>
              <a:gsLst>
                <a:gs pos="3034">
                  <a:srgbClr val="F3F6FB"/>
                </a:gs>
                <a:gs pos="4000">
                  <a:srgbClr val="F2F5FB"/>
                </a:gs>
                <a:gs pos="4028">
                  <a:srgbClr val="F2F5FB"/>
                </a:gs>
                <a:gs pos="0">
                  <a:schemeClr val="accent1">
                    <a:lumMod val="5000"/>
                    <a:lumOff val="95000"/>
                  </a:schemeClr>
                </a:gs>
                <a:gs pos="39000">
                  <a:srgbClr val="FFC000"/>
                </a:gs>
                <a:gs pos="100000">
                  <a:srgbClr val="C6590C"/>
                </a:gs>
              </a:gsLst>
              <a:lin ang="120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orma libre 42">
              <a:extLst>
                <a:ext uri="{FF2B5EF4-FFF2-40B4-BE49-F238E27FC236}">
                  <a16:creationId xmlns:a16="http://schemas.microsoft.com/office/drawing/2014/main" id="{1103FC46-418A-342C-A46F-DB42C1EC4FFC}"/>
                </a:ext>
              </a:extLst>
            </p:cNvPr>
            <p:cNvSpPr/>
            <p:nvPr/>
          </p:nvSpPr>
          <p:spPr>
            <a:xfrm>
              <a:off x="9099248" y="1872751"/>
              <a:ext cx="609938" cy="238547"/>
            </a:xfrm>
            <a:custGeom>
              <a:avLst/>
              <a:gdLst>
                <a:gd name="connsiteX0" fmla="*/ 29884 w 609938"/>
                <a:gd name="connsiteY0" fmla="*/ 63844 h 238547"/>
                <a:gd name="connsiteX1" fmla="*/ 3864 w 609938"/>
                <a:gd name="connsiteY1" fmla="*/ 78712 h 238547"/>
                <a:gd name="connsiteX2" fmla="*/ 147 w 609938"/>
                <a:gd name="connsiteY2" fmla="*/ 89864 h 238547"/>
                <a:gd name="connsiteX3" fmla="*/ 15015 w 609938"/>
                <a:gd name="connsiteY3" fmla="*/ 127034 h 238547"/>
                <a:gd name="connsiteX4" fmla="*/ 26167 w 609938"/>
                <a:gd name="connsiteY4" fmla="*/ 130751 h 238547"/>
                <a:gd name="connsiteX5" fmla="*/ 37318 w 609938"/>
                <a:gd name="connsiteY5" fmla="*/ 127034 h 238547"/>
                <a:gd name="connsiteX6" fmla="*/ 59620 w 609938"/>
                <a:gd name="connsiteY6" fmla="*/ 112166 h 238547"/>
                <a:gd name="connsiteX7" fmla="*/ 81923 w 609938"/>
                <a:gd name="connsiteY7" fmla="*/ 127034 h 238547"/>
                <a:gd name="connsiteX8" fmla="*/ 67054 w 609938"/>
                <a:gd name="connsiteY8" fmla="*/ 141903 h 238547"/>
                <a:gd name="connsiteX9" fmla="*/ 81923 w 609938"/>
                <a:gd name="connsiteY9" fmla="*/ 179073 h 238547"/>
                <a:gd name="connsiteX10" fmla="*/ 100508 w 609938"/>
                <a:gd name="connsiteY10" fmla="*/ 175356 h 238547"/>
                <a:gd name="connsiteX11" fmla="*/ 111659 w 609938"/>
                <a:gd name="connsiteY11" fmla="*/ 134469 h 238547"/>
                <a:gd name="connsiteX12" fmla="*/ 122811 w 609938"/>
                <a:gd name="connsiteY12" fmla="*/ 130751 h 238547"/>
                <a:gd name="connsiteX13" fmla="*/ 137679 w 609938"/>
                <a:gd name="connsiteY13" fmla="*/ 134469 h 238547"/>
                <a:gd name="connsiteX14" fmla="*/ 137679 w 609938"/>
                <a:gd name="connsiteY14" fmla="*/ 156771 h 238547"/>
                <a:gd name="connsiteX15" fmla="*/ 141396 w 609938"/>
                <a:gd name="connsiteY15" fmla="*/ 197659 h 238547"/>
                <a:gd name="connsiteX16" fmla="*/ 163698 w 609938"/>
                <a:gd name="connsiteY16" fmla="*/ 212527 h 238547"/>
                <a:gd name="connsiteX17" fmla="*/ 174850 w 609938"/>
                <a:gd name="connsiteY17" fmla="*/ 208810 h 238547"/>
                <a:gd name="connsiteX18" fmla="*/ 178567 w 609938"/>
                <a:gd name="connsiteY18" fmla="*/ 175356 h 238547"/>
                <a:gd name="connsiteX19" fmla="*/ 182284 w 609938"/>
                <a:gd name="connsiteY19" fmla="*/ 164205 h 238547"/>
                <a:gd name="connsiteX20" fmla="*/ 193435 w 609938"/>
                <a:gd name="connsiteY20" fmla="*/ 156771 h 238547"/>
                <a:gd name="connsiteX21" fmla="*/ 208303 w 609938"/>
                <a:gd name="connsiteY21" fmla="*/ 160488 h 238547"/>
                <a:gd name="connsiteX22" fmla="*/ 219454 w 609938"/>
                <a:gd name="connsiteY22" fmla="*/ 182790 h 238547"/>
                <a:gd name="connsiteX23" fmla="*/ 215737 w 609938"/>
                <a:gd name="connsiteY23" fmla="*/ 201376 h 238547"/>
                <a:gd name="connsiteX24" fmla="*/ 226889 w 609938"/>
                <a:gd name="connsiteY24" fmla="*/ 219961 h 238547"/>
                <a:gd name="connsiteX25" fmla="*/ 249191 w 609938"/>
                <a:gd name="connsiteY25" fmla="*/ 227395 h 238547"/>
                <a:gd name="connsiteX26" fmla="*/ 260342 w 609938"/>
                <a:gd name="connsiteY26" fmla="*/ 231112 h 238547"/>
                <a:gd name="connsiteX27" fmla="*/ 260342 w 609938"/>
                <a:gd name="connsiteY27" fmla="*/ 208810 h 238547"/>
                <a:gd name="connsiteX28" fmla="*/ 245474 w 609938"/>
                <a:gd name="connsiteY28" fmla="*/ 186508 h 238547"/>
                <a:gd name="connsiteX29" fmla="*/ 256625 w 609938"/>
                <a:gd name="connsiteY29" fmla="*/ 164205 h 238547"/>
                <a:gd name="connsiteX30" fmla="*/ 267776 w 609938"/>
                <a:gd name="connsiteY30" fmla="*/ 160488 h 238547"/>
                <a:gd name="connsiteX31" fmla="*/ 278928 w 609938"/>
                <a:gd name="connsiteY31" fmla="*/ 164205 h 238547"/>
                <a:gd name="connsiteX32" fmla="*/ 290079 w 609938"/>
                <a:gd name="connsiteY32" fmla="*/ 186508 h 238547"/>
                <a:gd name="connsiteX33" fmla="*/ 304947 w 609938"/>
                <a:gd name="connsiteY33" fmla="*/ 208810 h 238547"/>
                <a:gd name="connsiteX34" fmla="*/ 308664 w 609938"/>
                <a:gd name="connsiteY34" fmla="*/ 219961 h 238547"/>
                <a:gd name="connsiteX35" fmla="*/ 323532 w 609938"/>
                <a:gd name="connsiteY35" fmla="*/ 238547 h 238547"/>
                <a:gd name="connsiteX36" fmla="*/ 334684 w 609938"/>
                <a:gd name="connsiteY36" fmla="*/ 234829 h 238547"/>
                <a:gd name="connsiteX37" fmla="*/ 338401 w 609938"/>
                <a:gd name="connsiteY37" fmla="*/ 197659 h 238547"/>
                <a:gd name="connsiteX38" fmla="*/ 342118 w 609938"/>
                <a:gd name="connsiteY38" fmla="*/ 186508 h 238547"/>
                <a:gd name="connsiteX39" fmla="*/ 364420 w 609938"/>
                <a:gd name="connsiteY39" fmla="*/ 179073 h 238547"/>
                <a:gd name="connsiteX40" fmla="*/ 375572 w 609938"/>
                <a:gd name="connsiteY40" fmla="*/ 182790 h 238547"/>
                <a:gd name="connsiteX41" fmla="*/ 379289 w 609938"/>
                <a:gd name="connsiteY41" fmla="*/ 193942 h 238547"/>
                <a:gd name="connsiteX42" fmla="*/ 383006 w 609938"/>
                <a:gd name="connsiteY42" fmla="*/ 223678 h 238547"/>
                <a:gd name="connsiteX43" fmla="*/ 394157 w 609938"/>
                <a:gd name="connsiteY43" fmla="*/ 231112 h 238547"/>
                <a:gd name="connsiteX44" fmla="*/ 416459 w 609938"/>
                <a:gd name="connsiteY44" fmla="*/ 227395 h 238547"/>
                <a:gd name="connsiteX45" fmla="*/ 420176 w 609938"/>
                <a:gd name="connsiteY45" fmla="*/ 208810 h 238547"/>
                <a:gd name="connsiteX46" fmla="*/ 431328 w 609938"/>
                <a:gd name="connsiteY46" fmla="*/ 182790 h 238547"/>
                <a:gd name="connsiteX47" fmla="*/ 453630 w 609938"/>
                <a:gd name="connsiteY47" fmla="*/ 175356 h 238547"/>
                <a:gd name="connsiteX48" fmla="*/ 464781 w 609938"/>
                <a:gd name="connsiteY48" fmla="*/ 171639 h 238547"/>
                <a:gd name="connsiteX49" fmla="*/ 468498 w 609938"/>
                <a:gd name="connsiteY49" fmla="*/ 182790 h 238547"/>
                <a:gd name="connsiteX50" fmla="*/ 479650 w 609938"/>
                <a:gd name="connsiteY50" fmla="*/ 205093 h 238547"/>
                <a:gd name="connsiteX51" fmla="*/ 490801 w 609938"/>
                <a:gd name="connsiteY51" fmla="*/ 208810 h 238547"/>
                <a:gd name="connsiteX52" fmla="*/ 531689 w 609938"/>
                <a:gd name="connsiteY52" fmla="*/ 197659 h 238547"/>
                <a:gd name="connsiteX53" fmla="*/ 542840 w 609938"/>
                <a:gd name="connsiteY53" fmla="*/ 190225 h 238547"/>
                <a:gd name="connsiteX54" fmla="*/ 524254 w 609938"/>
                <a:gd name="connsiteY54" fmla="*/ 179073 h 238547"/>
                <a:gd name="connsiteX55" fmla="*/ 516820 w 609938"/>
                <a:gd name="connsiteY55" fmla="*/ 167922 h 238547"/>
                <a:gd name="connsiteX56" fmla="*/ 531689 w 609938"/>
                <a:gd name="connsiteY56" fmla="*/ 149337 h 238547"/>
                <a:gd name="connsiteX57" fmla="*/ 550274 w 609938"/>
                <a:gd name="connsiteY57" fmla="*/ 153054 h 238547"/>
                <a:gd name="connsiteX58" fmla="*/ 572576 w 609938"/>
                <a:gd name="connsiteY58" fmla="*/ 167922 h 238547"/>
                <a:gd name="connsiteX59" fmla="*/ 583728 w 609938"/>
                <a:gd name="connsiteY59" fmla="*/ 171639 h 238547"/>
                <a:gd name="connsiteX60" fmla="*/ 602313 w 609938"/>
                <a:gd name="connsiteY60" fmla="*/ 167922 h 238547"/>
                <a:gd name="connsiteX61" fmla="*/ 609747 w 609938"/>
                <a:gd name="connsiteY61" fmla="*/ 156771 h 238547"/>
                <a:gd name="connsiteX62" fmla="*/ 598596 w 609938"/>
                <a:gd name="connsiteY62" fmla="*/ 130751 h 238547"/>
                <a:gd name="connsiteX63" fmla="*/ 550274 w 609938"/>
                <a:gd name="connsiteY63" fmla="*/ 119600 h 238547"/>
                <a:gd name="connsiteX64" fmla="*/ 520537 w 609938"/>
                <a:gd name="connsiteY64" fmla="*/ 112166 h 238547"/>
                <a:gd name="connsiteX65" fmla="*/ 516820 w 609938"/>
                <a:gd name="connsiteY65" fmla="*/ 101015 h 238547"/>
                <a:gd name="connsiteX66" fmla="*/ 557708 w 609938"/>
                <a:gd name="connsiteY66" fmla="*/ 97298 h 238547"/>
                <a:gd name="connsiteX67" fmla="*/ 591162 w 609938"/>
                <a:gd name="connsiteY67" fmla="*/ 93581 h 238547"/>
                <a:gd name="connsiteX68" fmla="*/ 587445 w 609938"/>
                <a:gd name="connsiteY68" fmla="*/ 74995 h 238547"/>
                <a:gd name="connsiteX69" fmla="*/ 561425 w 609938"/>
                <a:gd name="connsiteY69" fmla="*/ 45259 h 238547"/>
                <a:gd name="connsiteX70" fmla="*/ 498235 w 609938"/>
                <a:gd name="connsiteY70" fmla="*/ 48976 h 238547"/>
                <a:gd name="connsiteX71" fmla="*/ 487084 w 609938"/>
                <a:gd name="connsiteY71" fmla="*/ 52693 h 238547"/>
                <a:gd name="connsiteX72" fmla="*/ 479650 w 609938"/>
                <a:gd name="connsiteY72" fmla="*/ 63844 h 238547"/>
                <a:gd name="connsiteX73" fmla="*/ 472215 w 609938"/>
                <a:gd name="connsiteY73" fmla="*/ 71278 h 238547"/>
                <a:gd name="connsiteX74" fmla="*/ 468498 w 609938"/>
                <a:gd name="connsiteY74" fmla="*/ 82429 h 238547"/>
                <a:gd name="connsiteX75" fmla="*/ 423893 w 609938"/>
                <a:gd name="connsiteY75" fmla="*/ 71278 h 238547"/>
                <a:gd name="connsiteX76" fmla="*/ 416459 w 609938"/>
                <a:gd name="connsiteY76" fmla="*/ 60127 h 238547"/>
                <a:gd name="connsiteX77" fmla="*/ 420176 w 609938"/>
                <a:gd name="connsiteY77" fmla="*/ 41542 h 238547"/>
                <a:gd name="connsiteX78" fmla="*/ 438762 w 609938"/>
                <a:gd name="connsiteY78" fmla="*/ 30390 h 238547"/>
                <a:gd name="connsiteX79" fmla="*/ 449913 w 609938"/>
                <a:gd name="connsiteY79" fmla="*/ 22956 h 238547"/>
                <a:gd name="connsiteX80" fmla="*/ 446196 w 609938"/>
                <a:gd name="connsiteY80" fmla="*/ 8088 h 238547"/>
                <a:gd name="connsiteX81" fmla="*/ 401591 w 609938"/>
                <a:gd name="connsiteY81" fmla="*/ 4371 h 238547"/>
                <a:gd name="connsiteX82" fmla="*/ 379289 w 609938"/>
                <a:gd name="connsiteY82" fmla="*/ 19239 h 238547"/>
                <a:gd name="connsiteX83" fmla="*/ 375572 w 609938"/>
                <a:gd name="connsiteY83" fmla="*/ 30390 h 238547"/>
                <a:gd name="connsiteX84" fmla="*/ 379289 w 609938"/>
                <a:gd name="connsiteY84" fmla="*/ 56410 h 238547"/>
                <a:gd name="connsiteX85" fmla="*/ 386723 w 609938"/>
                <a:gd name="connsiteY85" fmla="*/ 78712 h 238547"/>
                <a:gd name="connsiteX86" fmla="*/ 330967 w 609938"/>
                <a:gd name="connsiteY86" fmla="*/ 78712 h 238547"/>
                <a:gd name="connsiteX87" fmla="*/ 323532 w 609938"/>
                <a:gd name="connsiteY87" fmla="*/ 71278 h 238547"/>
                <a:gd name="connsiteX88" fmla="*/ 319815 w 609938"/>
                <a:gd name="connsiteY88" fmla="*/ 60127 h 238547"/>
                <a:gd name="connsiteX89" fmla="*/ 327250 w 609938"/>
                <a:gd name="connsiteY89" fmla="*/ 19239 h 238547"/>
                <a:gd name="connsiteX90" fmla="*/ 323532 w 609938"/>
                <a:gd name="connsiteY90" fmla="*/ 8088 h 238547"/>
                <a:gd name="connsiteX91" fmla="*/ 312381 w 609938"/>
                <a:gd name="connsiteY91" fmla="*/ 4371 h 238547"/>
                <a:gd name="connsiteX92" fmla="*/ 271493 w 609938"/>
                <a:gd name="connsiteY92" fmla="*/ 8088 h 238547"/>
                <a:gd name="connsiteX93" fmla="*/ 271493 w 609938"/>
                <a:gd name="connsiteY93" fmla="*/ 48976 h 238547"/>
                <a:gd name="connsiteX94" fmla="*/ 275211 w 609938"/>
                <a:gd name="connsiteY94" fmla="*/ 60127 h 238547"/>
                <a:gd name="connsiteX95" fmla="*/ 286362 w 609938"/>
                <a:gd name="connsiteY95" fmla="*/ 63844 h 238547"/>
                <a:gd name="connsiteX96" fmla="*/ 230606 w 609938"/>
                <a:gd name="connsiteY96" fmla="*/ 82429 h 238547"/>
                <a:gd name="connsiteX97" fmla="*/ 219454 w 609938"/>
                <a:gd name="connsiteY97" fmla="*/ 74995 h 238547"/>
                <a:gd name="connsiteX98" fmla="*/ 215737 w 609938"/>
                <a:gd name="connsiteY98" fmla="*/ 63844 h 238547"/>
                <a:gd name="connsiteX99" fmla="*/ 212020 w 609938"/>
                <a:gd name="connsiteY99" fmla="*/ 22956 h 238547"/>
                <a:gd name="connsiteX100" fmla="*/ 200869 w 609938"/>
                <a:gd name="connsiteY100" fmla="*/ 19239 h 238547"/>
                <a:gd name="connsiteX101" fmla="*/ 171132 w 609938"/>
                <a:gd name="connsiteY101" fmla="*/ 22956 h 238547"/>
                <a:gd name="connsiteX102" fmla="*/ 152547 w 609938"/>
                <a:gd name="connsiteY102" fmla="*/ 37825 h 238547"/>
                <a:gd name="connsiteX103" fmla="*/ 156264 w 609938"/>
                <a:gd name="connsiteY103" fmla="*/ 48976 h 238547"/>
                <a:gd name="connsiteX104" fmla="*/ 167415 w 609938"/>
                <a:gd name="connsiteY104" fmla="*/ 56410 h 238547"/>
                <a:gd name="connsiteX105" fmla="*/ 186001 w 609938"/>
                <a:gd name="connsiteY105" fmla="*/ 67561 h 238547"/>
                <a:gd name="connsiteX106" fmla="*/ 193435 w 609938"/>
                <a:gd name="connsiteY106" fmla="*/ 78712 h 238547"/>
                <a:gd name="connsiteX107" fmla="*/ 145113 w 609938"/>
                <a:gd name="connsiteY107" fmla="*/ 89864 h 238547"/>
                <a:gd name="connsiteX108" fmla="*/ 122811 w 609938"/>
                <a:gd name="connsiteY108" fmla="*/ 60127 h 238547"/>
                <a:gd name="connsiteX109" fmla="*/ 111659 w 609938"/>
                <a:gd name="connsiteY109" fmla="*/ 37825 h 238547"/>
                <a:gd name="connsiteX110" fmla="*/ 107942 w 609938"/>
                <a:gd name="connsiteY110" fmla="*/ 26673 h 238547"/>
                <a:gd name="connsiteX111" fmla="*/ 81923 w 609938"/>
                <a:gd name="connsiteY111" fmla="*/ 26673 h 238547"/>
                <a:gd name="connsiteX112" fmla="*/ 67054 w 609938"/>
                <a:gd name="connsiteY112" fmla="*/ 41542 h 238547"/>
                <a:gd name="connsiteX113" fmla="*/ 55903 w 609938"/>
                <a:gd name="connsiteY113" fmla="*/ 52693 h 238547"/>
                <a:gd name="connsiteX114" fmla="*/ 29884 w 609938"/>
                <a:gd name="connsiteY114" fmla="*/ 63844 h 238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609938" h="238547">
                  <a:moveTo>
                    <a:pt x="29884" y="63844"/>
                  </a:moveTo>
                  <a:cubicBezTo>
                    <a:pt x="21211" y="68181"/>
                    <a:pt x="11382" y="72134"/>
                    <a:pt x="3864" y="78712"/>
                  </a:cubicBezTo>
                  <a:cubicBezTo>
                    <a:pt x="915" y="81292"/>
                    <a:pt x="147" y="85946"/>
                    <a:pt x="147" y="89864"/>
                  </a:cubicBezTo>
                  <a:cubicBezTo>
                    <a:pt x="147" y="114643"/>
                    <a:pt x="-2537" y="118258"/>
                    <a:pt x="15015" y="127034"/>
                  </a:cubicBezTo>
                  <a:cubicBezTo>
                    <a:pt x="18520" y="128786"/>
                    <a:pt x="22450" y="129512"/>
                    <a:pt x="26167" y="130751"/>
                  </a:cubicBezTo>
                  <a:cubicBezTo>
                    <a:pt x="29884" y="129512"/>
                    <a:pt x="34058" y="129207"/>
                    <a:pt x="37318" y="127034"/>
                  </a:cubicBezTo>
                  <a:cubicBezTo>
                    <a:pt x="65161" y="108472"/>
                    <a:pt x="33106" y="121004"/>
                    <a:pt x="59620" y="112166"/>
                  </a:cubicBezTo>
                  <a:cubicBezTo>
                    <a:pt x="62646" y="112771"/>
                    <a:pt x="88240" y="112295"/>
                    <a:pt x="81923" y="127034"/>
                  </a:cubicBezTo>
                  <a:cubicBezTo>
                    <a:pt x="79162" y="133477"/>
                    <a:pt x="67054" y="141903"/>
                    <a:pt x="67054" y="141903"/>
                  </a:cubicBezTo>
                  <a:cubicBezTo>
                    <a:pt x="68302" y="150640"/>
                    <a:pt x="66505" y="175218"/>
                    <a:pt x="81923" y="179073"/>
                  </a:cubicBezTo>
                  <a:cubicBezTo>
                    <a:pt x="88052" y="180605"/>
                    <a:pt x="94313" y="176595"/>
                    <a:pt x="100508" y="175356"/>
                  </a:cubicBezTo>
                  <a:cubicBezTo>
                    <a:pt x="101417" y="170813"/>
                    <a:pt x="107617" y="135817"/>
                    <a:pt x="111659" y="134469"/>
                  </a:cubicBezTo>
                  <a:lnTo>
                    <a:pt x="122811" y="130751"/>
                  </a:lnTo>
                  <a:cubicBezTo>
                    <a:pt x="127767" y="131990"/>
                    <a:pt x="133690" y="131278"/>
                    <a:pt x="137679" y="134469"/>
                  </a:cubicBezTo>
                  <a:cubicBezTo>
                    <a:pt x="145504" y="140730"/>
                    <a:pt x="139766" y="150510"/>
                    <a:pt x="137679" y="156771"/>
                  </a:cubicBezTo>
                  <a:cubicBezTo>
                    <a:pt x="138918" y="170400"/>
                    <a:pt x="135609" y="185257"/>
                    <a:pt x="141396" y="197659"/>
                  </a:cubicBezTo>
                  <a:cubicBezTo>
                    <a:pt x="145174" y="205755"/>
                    <a:pt x="163698" y="212527"/>
                    <a:pt x="163698" y="212527"/>
                  </a:cubicBezTo>
                  <a:cubicBezTo>
                    <a:pt x="167415" y="211288"/>
                    <a:pt x="173395" y="212448"/>
                    <a:pt x="174850" y="208810"/>
                  </a:cubicBezTo>
                  <a:cubicBezTo>
                    <a:pt x="179017" y="198393"/>
                    <a:pt x="176722" y="186423"/>
                    <a:pt x="178567" y="175356"/>
                  </a:cubicBezTo>
                  <a:cubicBezTo>
                    <a:pt x="179211" y="171491"/>
                    <a:pt x="179836" y="167264"/>
                    <a:pt x="182284" y="164205"/>
                  </a:cubicBezTo>
                  <a:cubicBezTo>
                    <a:pt x="185075" y="160717"/>
                    <a:pt x="189718" y="159249"/>
                    <a:pt x="193435" y="156771"/>
                  </a:cubicBezTo>
                  <a:cubicBezTo>
                    <a:pt x="198391" y="158010"/>
                    <a:pt x="204052" y="157654"/>
                    <a:pt x="208303" y="160488"/>
                  </a:cubicBezTo>
                  <a:cubicBezTo>
                    <a:pt x="214479" y="164605"/>
                    <a:pt x="217334" y="176429"/>
                    <a:pt x="219454" y="182790"/>
                  </a:cubicBezTo>
                  <a:cubicBezTo>
                    <a:pt x="218215" y="188985"/>
                    <a:pt x="215737" y="195058"/>
                    <a:pt x="215737" y="201376"/>
                  </a:cubicBezTo>
                  <a:cubicBezTo>
                    <a:pt x="215737" y="207736"/>
                    <a:pt x="220999" y="217016"/>
                    <a:pt x="226889" y="219961"/>
                  </a:cubicBezTo>
                  <a:cubicBezTo>
                    <a:pt x="233898" y="223465"/>
                    <a:pt x="241757" y="224917"/>
                    <a:pt x="249191" y="227395"/>
                  </a:cubicBezTo>
                  <a:lnTo>
                    <a:pt x="260342" y="231112"/>
                  </a:lnTo>
                  <a:cubicBezTo>
                    <a:pt x="264059" y="219961"/>
                    <a:pt x="266537" y="219961"/>
                    <a:pt x="260342" y="208810"/>
                  </a:cubicBezTo>
                  <a:cubicBezTo>
                    <a:pt x="256003" y="201000"/>
                    <a:pt x="245474" y="186508"/>
                    <a:pt x="245474" y="186508"/>
                  </a:cubicBezTo>
                  <a:cubicBezTo>
                    <a:pt x="247923" y="179162"/>
                    <a:pt x="250074" y="169446"/>
                    <a:pt x="256625" y="164205"/>
                  </a:cubicBezTo>
                  <a:cubicBezTo>
                    <a:pt x="259684" y="161757"/>
                    <a:pt x="264059" y="161727"/>
                    <a:pt x="267776" y="160488"/>
                  </a:cubicBezTo>
                  <a:cubicBezTo>
                    <a:pt x="271493" y="161727"/>
                    <a:pt x="275868" y="161757"/>
                    <a:pt x="278928" y="164205"/>
                  </a:cubicBezTo>
                  <a:cubicBezTo>
                    <a:pt x="288829" y="172125"/>
                    <a:pt x="284692" y="176811"/>
                    <a:pt x="290079" y="186508"/>
                  </a:cubicBezTo>
                  <a:cubicBezTo>
                    <a:pt x="294418" y="194318"/>
                    <a:pt x="302122" y="200334"/>
                    <a:pt x="304947" y="208810"/>
                  </a:cubicBezTo>
                  <a:cubicBezTo>
                    <a:pt x="306186" y="212527"/>
                    <a:pt x="306912" y="216457"/>
                    <a:pt x="308664" y="219961"/>
                  </a:cubicBezTo>
                  <a:cubicBezTo>
                    <a:pt x="313352" y="229338"/>
                    <a:pt x="316618" y="231633"/>
                    <a:pt x="323532" y="238547"/>
                  </a:cubicBezTo>
                  <a:cubicBezTo>
                    <a:pt x="327249" y="237308"/>
                    <a:pt x="333345" y="238512"/>
                    <a:pt x="334684" y="234829"/>
                  </a:cubicBezTo>
                  <a:cubicBezTo>
                    <a:pt x="338939" y="223127"/>
                    <a:pt x="336508" y="209966"/>
                    <a:pt x="338401" y="197659"/>
                  </a:cubicBezTo>
                  <a:cubicBezTo>
                    <a:pt x="338997" y="193786"/>
                    <a:pt x="338930" y="188785"/>
                    <a:pt x="342118" y="186508"/>
                  </a:cubicBezTo>
                  <a:cubicBezTo>
                    <a:pt x="348494" y="181953"/>
                    <a:pt x="364420" y="179073"/>
                    <a:pt x="364420" y="179073"/>
                  </a:cubicBezTo>
                  <a:cubicBezTo>
                    <a:pt x="368137" y="180312"/>
                    <a:pt x="372801" y="180019"/>
                    <a:pt x="375572" y="182790"/>
                  </a:cubicBezTo>
                  <a:cubicBezTo>
                    <a:pt x="378343" y="185561"/>
                    <a:pt x="378588" y="190087"/>
                    <a:pt x="379289" y="193942"/>
                  </a:cubicBezTo>
                  <a:cubicBezTo>
                    <a:pt x="381076" y="203770"/>
                    <a:pt x="379296" y="214403"/>
                    <a:pt x="383006" y="223678"/>
                  </a:cubicBezTo>
                  <a:cubicBezTo>
                    <a:pt x="384665" y="227826"/>
                    <a:pt x="390440" y="228634"/>
                    <a:pt x="394157" y="231112"/>
                  </a:cubicBezTo>
                  <a:cubicBezTo>
                    <a:pt x="401591" y="229873"/>
                    <a:pt x="410737" y="232300"/>
                    <a:pt x="416459" y="227395"/>
                  </a:cubicBezTo>
                  <a:cubicBezTo>
                    <a:pt x="421256" y="223284"/>
                    <a:pt x="418806" y="214977"/>
                    <a:pt x="420176" y="208810"/>
                  </a:cubicBezTo>
                  <a:cubicBezTo>
                    <a:pt x="421706" y="201925"/>
                    <a:pt x="423919" y="187420"/>
                    <a:pt x="431328" y="182790"/>
                  </a:cubicBezTo>
                  <a:cubicBezTo>
                    <a:pt x="437973" y="178637"/>
                    <a:pt x="446196" y="177834"/>
                    <a:pt x="453630" y="175356"/>
                  </a:cubicBezTo>
                  <a:lnTo>
                    <a:pt x="464781" y="171639"/>
                  </a:lnTo>
                  <a:cubicBezTo>
                    <a:pt x="466020" y="175356"/>
                    <a:pt x="467422" y="179023"/>
                    <a:pt x="468498" y="182790"/>
                  </a:cubicBezTo>
                  <a:cubicBezTo>
                    <a:pt x="471632" y="193759"/>
                    <a:pt x="469585" y="199055"/>
                    <a:pt x="479650" y="205093"/>
                  </a:cubicBezTo>
                  <a:cubicBezTo>
                    <a:pt x="483010" y="207109"/>
                    <a:pt x="487084" y="207571"/>
                    <a:pt x="490801" y="208810"/>
                  </a:cubicBezTo>
                  <a:cubicBezTo>
                    <a:pt x="519097" y="199378"/>
                    <a:pt x="505419" y="202913"/>
                    <a:pt x="531689" y="197659"/>
                  </a:cubicBezTo>
                  <a:cubicBezTo>
                    <a:pt x="535406" y="195181"/>
                    <a:pt x="541757" y="194559"/>
                    <a:pt x="542840" y="190225"/>
                  </a:cubicBezTo>
                  <a:cubicBezTo>
                    <a:pt x="544410" y="183944"/>
                    <a:pt x="525566" y="179510"/>
                    <a:pt x="524254" y="179073"/>
                  </a:cubicBezTo>
                  <a:cubicBezTo>
                    <a:pt x="521776" y="175356"/>
                    <a:pt x="517554" y="172328"/>
                    <a:pt x="516820" y="167922"/>
                  </a:cubicBezTo>
                  <a:cubicBezTo>
                    <a:pt x="515025" y="157149"/>
                    <a:pt x="525173" y="153680"/>
                    <a:pt x="531689" y="149337"/>
                  </a:cubicBezTo>
                  <a:cubicBezTo>
                    <a:pt x="537884" y="150576"/>
                    <a:pt x="544523" y="150440"/>
                    <a:pt x="550274" y="153054"/>
                  </a:cubicBezTo>
                  <a:cubicBezTo>
                    <a:pt x="558408" y="156751"/>
                    <a:pt x="564100" y="165097"/>
                    <a:pt x="572576" y="167922"/>
                  </a:cubicBezTo>
                  <a:lnTo>
                    <a:pt x="583728" y="171639"/>
                  </a:lnTo>
                  <a:cubicBezTo>
                    <a:pt x="589923" y="170400"/>
                    <a:pt x="596828" y="171056"/>
                    <a:pt x="602313" y="167922"/>
                  </a:cubicBezTo>
                  <a:cubicBezTo>
                    <a:pt x="606192" y="165706"/>
                    <a:pt x="609193" y="161204"/>
                    <a:pt x="609747" y="156771"/>
                  </a:cubicBezTo>
                  <a:cubicBezTo>
                    <a:pt x="610816" y="148216"/>
                    <a:pt x="607460" y="135183"/>
                    <a:pt x="598596" y="130751"/>
                  </a:cubicBezTo>
                  <a:cubicBezTo>
                    <a:pt x="581133" y="122019"/>
                    <a:pt x="569347" y="122779"/>
                    <a:pt x="550274" y="119600"/>
                  </a:cubicBezTo>
                  <a:cubicBezTo>
                    <a:pt x="532333" y="116610"/>
                    <a:pt x="534900" y="116953"/>
                    <a:pt x="520537" y="112166"/>
                  </a:cubicBezTo>
                  <a:cubicBezTo>
                    <a:pt x="519298" y="108449"/>
                    <a:pt x="515365" y="104653"/>
                    <a:pt x="516820" y="101015"/>
                  </a:cubicBezTo>
                  <a:cubicBezTo>
                    <a:pt x="522690" y="86341"/>
                    <a:pt x="553933" y="96826"/>
                    <a:pt x="557708" y="97298"/>
                  </a:cubicBezTo>
                  <a:cubicBezTo>
                    <a:pt x="568859" y="96059"/>
                    <a:pt x="582186" y="100313"/>
                    <a:pt x="591162" y="93581"/>
                  </a:cubicBezTo>
                  <a:cubicBezTo>
                    <a:pt x="596216" y="89790"/>
                    <a:pt x="590059" y="80747"/>
                    <a:pt x="587445" y="74995"/>
                  </a:cubicBezTo>
                  <a:cubicBezTo>
                    <a:pt x="578018" y="54256"/>
                    <a:pt x="576050" y="55009"/>
                    <a:pt x="561425" y="45259"/>
                  </a:cubicBezTo>
                  <a:cubicBezTo>
                    <a:pt x="540362" y="46498"/>
                    <a:pt x="519230" y="46877"/>
                    <a:pt x="498235" y="48976"/>
                  </a:cubicBezTo>
                  <a:cubicBezTo>
                    <a:pt x="494336" y="49366"/>
                    <a:pt x="490143" y="50245"/>
                    <a:pt x="487084" y="52693"/>
                  </a:cubicBezTo>
                  <a:cubicBezTo>
                    <a:pt x="483596" y="55484"/>
                    <a:pt x="482441" y="60356"/>
                    <a:pt x="479650" y="63844"/>
                  </a:cubicBezTo>
                  <a:cubicBezTo>
                    <a:pt x="477461" y="66581"/>
                    <a:pt x="474693" y="68800"/>
                    <a:pt x="472215" y="71278"/>
                  </a:cubicBezTo>
                  <a:cubicBezTo>
                    <a:pt x="470976" y="74995"/>
                    <a:pt x="472353" y="81728"/>
                    <a:pt x="468498" y="82429"/>
                  </a:cubicBezTo>
                  <a:cubicBezTo>
                    <a:pt x="445921" y="86534"/>
                    <a:pt x="435045" y="85216"/>
                    <a:pt x="423893" y="71278"/>
                  </a:cubicBezTo>
                  <a:cubicBezTo>
                    <a:pt x="421102" y="67790"/>
                    <a:pt x="418937" y="63844"/>
                    <a:pt x="416459" y="60127"/>
                  </a:cubicBezTo>
                  <a:cubicBezTo>
                    <a:pt x="417698" y="53932"/>
                    <a:pt x="417687" y="47349"/>
                    <a:pt x="420176" y="41542"/>
                  </a:cubicBezTo>
                  <a:cubicBezTo>
                    <a:pt x="424136" y="32304"/>
                    <a:pt x="431269" y="34137"/>
                    <a:pt x="438762" y="30390"/>
                  </a:cubicBezTo>
                  <a:cubicBezTo>
                    <a:pt x="442758" y="28392"/>
                    <a:pt x="446196" y="25434"/>
                    <a:pt x="449913" y="22956"/>
                  </a:cubicBezTo>
                  <a:cubicBezTo>
                    <a:pt x="448674" y="18000"/>
                    <a:pt x="449030" y="12339"/>
                    <a:pt x="446196" y="8088"/>
                  </a:cubicBezTo>
                  <a:cubicBezTo>
                    <a:pt x="436306" y="-6747"/>
                    <a:pt x="412871" y="3118"/>
                    <a:pt x="401591" y="4371"/>
                  </a:cubicBezTo>
                  <a:cubicBezTo>
                    <a:pt x="389900" y="8268"/>
                    <a:pt x="387244" y="7306"/>
                    <a:pt x="379289" y="19239"/>
                  </a:cubicBezTo>
                  <a:cubicBezTo>
                    <a:pt x="377116" y="22499"/>
                    <a:pt x="376811" y="26673"/>
                    <a:pt x="375572" y="30390"/>
                  </a:cubicBezTo>
                  <a:cubicBezTo>
                    <a:pt x="376811" y="39063"/>
                    <a:pt x="377319" y="47873"/>
                    <a:pt x="379289" y="56410"/>
                  </a:cubicBezTo>
                  <a:cubicBezTo>
                    <a:pt x="381051" y="64045"/>
                    <a:pt x="386723" y="78712"/>
                    <a:pt x="386723" y="78712"/>
                  </a:cubicBezTo>
                  <a:cubicBezTo>
                    <a:pt x="364464" y="86132"/>
                    <a:pt x="367877" y="86621"/>
                    <a:pt x="330967" y="78712"/>
                  </a:cubicBezTo>
                  <a:cubicBezTo>
                    <a:pt x="327540" y="77978"/>
                    <a:pt x="326010" y="73756"/>
                    <a:pt x="323532" y="71278"/>
                  </a:cubicBezTo>
                  <a:cubicBezTo>
                    <a:pt x="322293" y="67561"/>
                    <a:pt x="319815" y="64045"/>
                    <a:pt x="319815" y="60127"/>
                  </a:cubicBezTo>
                  <a:cubicBezTo>
                    <a:pt x="319815" y="39108"/>
                    <a:pt x="322021" y="34922"/>
                    <a:pt x="327250" y="19239"/>
                  </a:cubicBezTo>
                  <a:cubicBezTo>
                    <a:pt x="326011" y="15522"/>
                    <a:pt x="326303" y="10858"/>
                    <a:pt x="323532" y="8088"/>
                  </a:cubicBezTo>
                  <a:cubicBezTo>
                    <a:pt x="320761" y="5318"/>
                    <a:pt x="316299" y="4371"/>
                    <a:pt x="312381" y="4371"/>
                  </a:cubicBezTo>
                  <a:cubicBezTo>
                    <a:pt x="298695" y="4371"/>
                    <a:pt x="285122" y="6849"/>
                    <a:pt x="271493" y="8088"/>
                  </a:cubicBezTo>
                  <a:cubicBezTo>
                    <a:pt x="265102" y="27261"/>
                    <a:pt x="266053" y="19061"/>
                    <a:pt x="271493" y="48976"/>
                  </a:cubicBezTo>
                  <a:cubicBezTo>
                    <a:pt x="272194" y="52831"/>
                    <a:pt x="272440" y="57357"/>
                    <a:pt x="275211" y="60127"/>
                  </a:cubicBezTo>
                  <a:cubicBezTo>
                    <a:pt x="277982" y="62897"/>
                    <a:pt x="282645" y="62605"/>
                    <a:pt x="286362" y="63844"/>
                  </a:cubicBezTo>
                  <a:cubicBezTo>
                    <a:pt x="300468" y="106164"/>
                    <a:pt x="301619" y="86607"/>
                    <a:pt x="230606" y="82429"/>
                  </a:cubicBezTo>
                  <a:cubicBezTo>
                    <a:pt x="226889" y="79951"/>
                    <a:pt x="222245" y="78483"/>
                    <a:pt x="219454" y="74995"/>
                  </a:cubicBezTo>
                  <a:cubicBezTo>
                    <a:pt x="217006" y="71936"/>
                    <a:pt x="216291" y="67723"/>
                    <a:pt x="215737" y="63844"/>
                  </a:cubicBezTo>
                  <a:cubicBezTo>
                    <a:pt x="213802" y="50296"/>
                    <a:pt x="216348" y="35939"/>
                    <a:pt x="212020" y="22956"/>
                  </a:cubicBezTo>
                  <a:cubicBezTo>
                    <a:pt x="210781" y="19239"/>
                    <a:pt x="204586" y="20478"/>
                    <a:pt x="200869" y="19239"/>
                  </a:cubicBezTo>
                  <a:cubicBezTo>
                    <a:pt x="190957" y="20478"/>
                    <a:pt x="180769" y="20328"/>
                    <a:pt x="171132" y="22956"/>
                  </a:cubicBezTo>
                  <a:cubicBezTo>
                    <a:pt x="164683" y="24715"/>
                    <a:pt x="157163" y="33208"/>
                    <a:pt x="152547" y="37825"/>
                  </a:cubicBezTo>
                  <a:cubicBezTo>
                    <a:pt x="153786" y="41542"/>
                    <a:pt x="153816" y="45917"/>
                    <a:pt x="156264" y="48976"/>
                  </a:cubicBezTo>
                  <a:cubicBezTo>
                    <a:pt x="159055" y="52464"/>
                    <a:pt x="163927" y="53619"/>
                    <a:pt x="167415" y="56410"/>
                  </a:cubicBezTo>
                  <a:cubicBezTo>
                    <a:pt x="181993" y="68072"/>
                    <a:pt x="166637" y="61106"/>
                    <a:pt x="186001" y="67561"/>
                  </a:cubicBezTo>
                  <a:cubicBezTo>
                    <a:pt x="188479" y="71278"/>
                    <a:pt x="192803" y="74290"/>
                    <a:pt x="193435" y="78712"/>
                  </a:cubicBezTo>
                  <a:cubicBezTo>
                    <a:pt x="197766" y="109028"/>
                    <a:pt x="160740" y="91166"/>
                    <a:pt x="145113" y="89864"/>
                  </a:cubicBezTo>
                  <a:cubicBezTo>
                    <a:pt x="136307" y="81057"/>
                    <a:pt x="127015" y="72735"/>
                    <a:pt x="122811" y="60127"/>
                  </a:cubicBezTo>
                  <a:cubicBezTo>
                    <a:pt x="117680" y="44738"/>
                    <a:pt x="121266" y="52236"/>
                    <a:pt x="111659" y="37825"/>
                  </a:cubicBezTo>
                  <a:cubicBezTo>
                    <a:pt x="110420" y="34108"/>
                    <a:pt x="110713" y="29444"/>
                    <a:pt x="107942" y="26673"/>
                  </a:cubicBezTo>
                  <a:cubicBezTo>
                    <a:pt x="100477" y="19207"/>
                    <a:pt x="89467" y="24787"/>
                    <a:pt x="81923" y="26673"/>
                  </a:cubicBezTo>
                  <a:lnTo>
                    <a:pt x="67054" y="41542"/>
                  </a:lnTo>
                  <a:cubicBezTo>
                    <a:pt x="63337" y="45259"/>
                    <a:pt x="60277" y="49777"/>
                    <a:pt x="55903" y="52693"/>
                  </a:cubicBezTo>
                  <a:cubicBezTo>
                    <a:pt x="31296" y="69098"/>
                    <a:pt x="38557" y="59507"/>
                    <a:pt x="29884" y="63844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" name="Grupo 43">
            <a:extLst>
              <a:ext uri="{FF2B5EF4-FFF2-40B4-BE49-F238E27FC236}">
                <a16:creationId xmlns:a16="http://schemas.microsoft.com/office/drawing/2014/main" id="{F76E1FBD-6EAB-BC97-D4D7-0297FBF8D24E}"/>
              </a:ext>
            </a:extLst>
          </p:cNvPr>
          <p:cNvGrpSpPr/>
          <p:nvPr/>
        </p:nvGrpSpPr>
        <p:grpSpPr>
          <a:xfrm>
            <a:off x="11088788" y="6219256"/>
            <a:ext cx="756059" cy="339302"/>
            <a:chOff x="9028817" y="1811819"/>
            <a:chExt cx="756059" cy="339302"/>
          </a:xfrm>
        </p:grpSpPr>
        <p:sp>
          <p:nvSpPr>
            <p:cNvPr id="45" name="Elipse 44">
              <a:extLst>
                <a:ext uri="{FF2B5EF4-FFF2-40B4-BE49-F238E27FC236}">
                  <a16:creationId xmlns:a16="http://schemas.microsoft.com/office/drawing/2014/main" id="{3EC219AF-8B7A-C6C3-984C-BA2B439B3C3B}"/>
                </a:ext>
              </a:extLst>
            </p:cNvPr>
            <p:cNvSpPr/>
            <p:nvPr/>
          </p:nvSpPr>
          <p:spPr>
            <a:xfrm>
              <a:off x="9028817" y="1811819"/>
              <a:ext cx="756059" cy="339302"/>
            </a:xfrm>
            <a:prstGeom prst="ellipse">
              <a:avLst/>
            </a:prstGeom>
            <a:gradFill>
              <a:gsLst>
                <a:gs pos="3034">
                  <a:srgbClr val="F3F6FB"/>
                </a:gs>
                <a:gs pos="4000">
                  <a:srgbClr val="F2F5FB"/>
                </a:gs>
                <a:gs pos="4028">
                  <a:srgbClr val="F2F5FB"/>
                </a:gs>
                <a:gs pos="0">
                  <a:schemeClr val="accent1">
                    <a:lumMod val="5000"/>
                    <a:lumOff val="95000"/>
                  </a:schemeClr>
                </a:gs>
                <a:gs pos="39000">
                  <a:srgbClr val="FFC000"/>
                </a:gs>
                <a:gs pos="100000">
                  <a:srgbClr val="C6590C"/>
                </a:gs>
              </a:gsLst>
              <a:lin ang="120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orma libre 45">
              <a:extLst>
                <a:ext uri="{FF2B5EF4-FFF2-40B4-BE49-F238E27FC236}">
                  <a16:creationId xmlns:a16="http://schemas.microsoft.com/office/drawing/2014/main" id="{29706755-6D84-5532-D0C7-D7BF036702C5}"/>
                </a:ext>
              </a:extLst>
            </p:cNvPr>
            <p:cNvSpPr/>
            <p:nvPr/>
          </p:nvSpPr>
          <p:spPr>
            <a:xfrm>
              <a:off x="9099248" y="1872751"/>
              <a:ext cx="609938" cy="238547"/>
            </a:xfrm>
            <a:custGeom>
              <a:avLst/>
              <a:gdLst>
                <a:gd name="connsiteX0" fmla="*/ 29884 w 609938"/>
                <a:gd name="connsiteY0" fmla="*/ 63844 h 238547"/>
                <a:gd name="connsiteX1" fmla="*/ 3864 w 609938"/>
                <a:gd name="connsiteY1" fmla="*/ 78712 h 238547"/>
                <a:gd name="connsiteX2" fmla="*/ 147 w 609938"/>
                <a:gd name="connsiteY2" fmla="*/ 89864 h 238547"/>
                <a:gd name="connsiteX3" fmla="*/ 15015 w 609938"/>
                <a:gd name="connsiteY3" fmla="*/ 127034 h 238547"/>
                <a:gd name="connsiteX4" fmla="*/ 26167 w 609938"/>
                <a:gd name="connsiteY4" fmla="*/ 130751 h 238547"/>
                <a:gd name="connsiteX5" fmla="*/ 37318 w 609938"/>
                <a:gd name="connsiteY5" fmla="*/ 127034 h 238547"/>
                <a:gd name="connsiteX6" fmla="*/ 59620 w 609938"/>
                <a:gd name="connsiteY6" fmla="*/ 112166 h 238547"/>
                <a:gd name="connsiteX7" fmla="*/ 81923 w 609938"/>
                <a:gd name="connsiteY7" fmla="*/ 127034 h 238547"/>
                <a:gd name="connsiteX8" fmla="*/ 67054 w 609938"/>
                <a:gd name="connsiteY8" fmla="*/ 141903 h 238547"/>
                <a:gd name="connsiteX9" fmla="*/ 81923 w 609938"/>
                <a:gd name="connsiteY9" fmla="*/ 179073 h 238547"/>
                <a:gd name="connsiteX10" fmla="*/ 100508 w 609938"/>
                <a:gd name="connsiteY10" fmla="*/ 175356 h 238547"/>
                <a:gd name="connsiteX11" fmla="*/ 111659 w 609938"/>
                <a:gd name="connsiteY11" fmla="*/ 134469 h 238547"/>
                <a:gd name="connsiteX12" fmla="*/ 122811 w 609938"/>
                <a:gd name="connsiteY12" fmla="*/ 130751 h 238547"/>
                <a:gd name="connsiteX13" fmla="*/ 137679 w 609938"/>
                <a:gd name="connsiteY13" fmla="*/ 134469 h 238547"/>
                <a:gd name="connsiteX14" fmla="*/ 137679 w 609938"/>
                <a:gd name="connsiteY14" fmla="*/ 156771 h 238547"/>
                <a:gd name="connsiteX15" fmla="*/ 141396 w 609938"/>
                <a:gd name="connsiteY15" fmla="*/ 197659 h 238547"/>
                <a:gd name="connsiteX16" fmla="*/ 163698 w 609938"/>
                <a:gd name="connsiteY16" fmla="*/ 212527 h 238547"/>
                <a:gd name="connsiteX17" fmla="*/ 174850 w 609938"/>
                <a:gd name="connsiteY17" fmla="*/ 208810 h 238547"/>
                <a:gd name="connsiteX18" fmla="*/ 178567 w 609938"/>
                <a:gd name="connsiteY18" fmla="*/ 175356 h 238547"/>
                <a:gd name="connsiteX19" fmla="*/ 182284 w 609938"/>
                <a:gd name="connsiteY19" fmla="*/ 164205 h 238547"/>
                <a:gd name="connsiteX20" fmla="*/ 193435 w 609938"/>
                <a:gd name="connsiteY20" fmla="*/ 156771 h 238547"/>
                <a:gd name="connsiteX21" fmla="*/ 208303 w 609938"/>
                <a:gd name="connsiteY21" fmla="*/ 160488 h 238547"/>
                <a:gd name="connsiteX22" fmla="*/ 219454 w 609938"/>
                <a:gd name="connsiteY22" fmla="*/ 182790 h 238547"/>
                <a:gd name="connsiteX23" fmla="*/ 215737 w 609938"/>
                <a:gd name="connsiteY23" fmla="*/ 201376 h 238547"/>
                <a:gd name="connsiteX24" fmla="*/ 226889 w 609938"/>
                <a:gd name="connsiteY24" fmla="*/ 219961 h 238547"/>
                <a:gd name="connsiteX25" fmla="*/ 249191 w 609938"/>
                <a:gd name="connsiteY25" fmla="*/ 227395 h 238547"/>
                <a:gd name="connsiteX26" fmla="*/ 260342 w 609938"/>
                <a:gd name="connsiteY26" fmla="*/ 231112 h 238547"/>
                <a:gd name="connsiteX27" fmla="*/ 260342 w 609938"/>
                <a:gd name="connsiteY27" fmla="*/ 208810 h 238547"/>
                <a:gd name="connsiteX28" fmla="*/ 245474 w 609938"/>
                <a:gd name="connsiteY28" fmla="*/ 186508 h 238547"/>
                <a:gd name="connsiteX29" fmla="*/ 256625 w 609938"/>
                <a:gd name="connsiteY29" fmla="*/ 164205 h 238547"/>
                <a:gd name="connsiteX30" fmla="*/ 267776 w 609938"/>
                <a:gd name="connsiteY30" fmla="*/ 160488 h 238547"/>
                <a:gd name="connsiteX31" fmla="*/ 278928 w 609938"/>
                <a:gd name="connsiteY31" fmla="*/ 164205 h 238547"/>
                <a:gd name="connsiteX32" fmla="*/ 290079 w 609938"/>
                <a:gd name="connsiteY32" fmla="*/ 186508 h 238547"/>
                <a:gd name="connsiteX33" fmla="*/ 304947 w 609938"/>
                <a:gd name="connsiteY33" fmla="*/ 208810 h 238547"/>
                <a:gd name="connsiteX34" fmla="*/ 308664 w 609938"/>
                <a:gd name="connsiteY34" fmla="*/ 219961 h 238547"/>
                <a:gd name="connsiteX35" fmla="*/ 323532 w 609938"/>
                <a:gd name="connsiteY35" fmla="*/ 238547 h 238547"/>
                <a:gd name="connsiteX36" fmla="*/ 334684 w 609938"/>
                <a:gd name="connsiteY36" fmla="*/ 234829 h 238547"/>
                <a:gd name="connsiteX37" fmla="*/ 338401 w 609938"/>
                <a:gd name="connsiteY37" fmla="*/ 197659 h 238547"/>
                <a:gd name="connsiteX38" fmla="*/ 342118 w 609938"/>
                <a:gd name="connsiteY38" fmla="*/ 186508 h 238547"/>
                <a:gd name="connsiteX39" fmla="*/ 364420 w 609938"/>
                <a:gd name="connsiteY39" fmla="*/ 179073 h 238547"/>
                <a:gd name="connsiteX40" fmla="*/ 375572 w 609938"/>
                <a:gd name="connsiteY40" fmla="*/ 182790 h 238547"/>
                <a:gd name="connsiteX41" fmla="*/ 379289 w 609938"/>
                <a:gd name="connsiteY41" fmla="*/ 193942 h 238547"/>
                <a:gd name="connsiteX42" fmla="*/ 383006 w 609938"/>
                <a:gd name="connsiteY42" fmla="*/ 223678 h 238547"/>
                <a:gd name="connsiteX43" fmla="*/ 394157 w 609938"/>
                <a:gd name="connsiteY43" fmla="*/ 231112 h 238547"/>
                <a:gd name="connsiteX44" fmla="*/ 416459 w 609938"/>
                <a:gd name="connsiteY44" fmla="*/ 227395 h 238547"/>
                <a:gd name="connsiteX45" fmla="*/ 420176 w 609938"/>
                <a:gd name="connsiteY45" fmla="*/ 208810 h 238547"/>
                <a:gd name="connsiteX46" fmla="*/ 431328 w 609938"/>
                <a:gd name="connsiteY46" fmla="*/ 182790 h 238547"/>
                <a:gd name="connsiteX47" fmla="*/ 453630 w 609938"/>
                <a:gd name="connsiteY47" fmla="*/ 175356 h 238547"/>
                <a:gd name="connsiteX48" fmla="*/ 464781 w 609938"/>
                <a:gd name="connsiteY48" fmla="*/ 171639 h 238547"/>
                <a:gd name="connsiteX49" fmla="*/ 468498 w 609938"/>
                <a:gd name="connsiteY49" fmla="*/ 182790 h 238547"/>
                <a:gd name="connsiteX50" fmla="*/ 479650 w 609938"/>
                <a:gd name="connsiteY50" fmla="*/ 205093 h 238547"/>
                <a:gd name="connsiteX51" fmla="*/ 490801 w 609938"/>
                <a:gd name="connsiteY51" fmla="*/ 208810 h 238547"/>
                <a:gd name="connsiteX52" fmla="*/ 531689 w 609938"/>
                <a:gd name="connsiteY52" fmla="*/ 197659 h 238547"/>
                <a:gd name="connsiteX53" fmla="*/ 542840 w 609938"/>
                <a:gd name="connsiteY53" fmla="*/ 190225 h 238547"/>
                <a:gd name="connsiteX54" fmla="*/ 524254 w 609938"/>
                <a:gd name="connsiteY54" fmla="*/ 179073 h 238547"/>
                <a:gd name="connsiteX55" fmla="*/ 516820 w 609938"/>
                <a:gd name="connsiteY55" fmla="*/ 167922 h 238547"/>
                <a:gd name="connsiteX56" fmla="*/ 531689 w 609938"/>
                <a:gd name="connsiteY56" fmla="*/ 149337 h 238547"/>
                <a:gd name="connsiteX57" fmla="*/ 550274 w 609938"/>
                <a:gd name="connsiteY57" fmla="*/ 153054 h 238547"/>
                <a:gd name="connsiteX58" fmla="*/ 572576 w 609938"/>
                <a:gd name="connsiteY58" fmla="*/ 167922 h 238547"/>
                <a:gd name="connsiteX59" fmla="*/ 583728 w 609938"/>
                <a:gd name="connsiteY59" fmla="*/ 171639 h 238547"/>
                <a:gd name="connsiteX60" fmla="*/ 602313 w 609938"/>
                <a:gd name="connsiteY60" fmla="*/ 167922 h 238547"/>
                <a:gd name="connsiteX61" fmla="*/ 609747 w 609938"/>
                <a:gd name="connsiteY61" fmla="*/ 156771 h 238547"/>
                <a:gd name="connsiteX62" fmla="*/ 598596 w 609938"/>
                <a:gd name="connsiteY62" fmla="*/ 130751 h 238547"/>
                <a:gd name="connsiteX63" fmla="*/ 550274 w 609938"/>
                <a:gd name="connsiteY63" fmla="*/ 119600 h 238547"/>
                <a:gd name="connsiteX64" fmla="*/ 520537 w 609938"/>
                <a:gd name="connsiteY64" fmla="*/ 112166 h 238547"/>
                <a:gd name="connsiteX65" fmla="*/ 516820 w 609938"/>
                <a:gd name="connsiteY65" fmla="*/ 101015 h 238547"/>
                <a:gd name="connsiteX66" fmla="*/ 557708 w 609938"/>
                <a:gd name="connsiteY66" fmla="*/ 97298 h 238547"/>
                <a:gd name="connsiteX67" fmla="*/ 591162 w 609938"/>
                <a:gd name="connsiteY67" fmla="*/ 93581 h 238547"/>
                <a:gd name="connsiteX68" fmla="*/ 587445 w 609938"/>
                <a:gd name="connsiteY68" fmla="*/ 74995 h 238547"/>
                <a:gd name="connsiteX69" fmla="*/ 561425 w 609938"/>
                <a:gd name="connsiteY69" fmla="*/ 45259 h 238547"/>
                <a:gd name="connsiteX70" fmla="*/ 498235 w 609938"/>
                <a:gd name="connsiteY70" fmla="*/ 48976 h 238547"/>
                <a:gd name="connsiteX71" fmla="*/ 487084 w 609938"/>
                <a:gd name="connsiteY71" fmla="*/ 52693 h 238547"/>
                <a:gd name="connsiteX72" fmla="*/ 479650 w 609938"/>
                <a:gd name="connsiteY72" fmla="*/ 63844 h 238547"/>
                <a:gd name="connsiteX73" fmla="*/ 472215 w 609938"/>
                <a:gd name="connsiteY73" fmla="*/ 71278 h 238547"/>
                <a:gd name="connsiteX74" fmla="*/ 468498 w 609938"/>
                <a:gd name="connsiteY74" fmla="*/ 82429 h 238547"/>
                <a:gd name="connsiteX75" fmla="*/ 423893 w 609938"/>
                <a:gd name="connsiteY75" fmla="*/ 71278 h 238547"/>
                <a:gd name="connsiteX76" fmla="*/ 416459 w 609938"/>
                <a:gd name="connsiteY76" fmla="*/ 60127 h 238547"/>
                <a:gd name="connsiteX77" fmla="*/ 420176 w 609938"/>
                <a:gd name="connsiteY77" fmla="*/ 41542 h 238547"/>
                <a:gd name="connsiteX78" fmla="*/ 438762 w 609938"/>
                <a:gd name="connsiteY78" fmla="*/ 30390 h 238547"/>
                <a:gd name="connsiteX79" fmla="*/ 449913 w 609938"/>
                <a:gd name="connsiteY79" fmla="*/ 22956 h 238547"/>
                <a:gd name="connsiteX80" fmla="*/ 446196 w 609938"/>
                <a:gd name="connsiteY80" fmla="*/ 8088 h 238547"/>
                <a:gd name="connsiteX81" fmla="*/ 401591 w 609938"/>
                <a:gd name="connsiteY81" fmla="*/ 4371 h 238547"/>
                <a:gd name="connsiteX82" fmla="*/ 379289 w 609938"/>
                <a:gd name="connsiteY82" fmla="*/ 19239 h 238547"/>
                <a:gd name="connsiteX83" fmla="*/ 375572 w 609938"/>
                <a:gd name="connsiteY83" fmla="*/ 30390 h 238547"/>
                <a:gd name="connsiteX84" fmla="*/ 379289 w 609938"/>
                <a:gd name="connsiteY84" fmla="*/ 56410 h 238547"/>
                <a:gd name="connsiteX85" fmla="*/ 386723 w 609938"/>
                <a:gd name="connsiteY85" fmla="*/ 78712 h 238547"/>
                <a:gd name="connsiteX86" fmla="*/ 330967 w 609938"/>
                <a:gd name="connsiteY86" fmla="*/ 78712 h 238547"/>
                <a:gd name="connsiteX87" fmla="*/ 323532 w 609938"/>
                <a:gd name="connsiteY87" fmla="*/ 71278 h 238547"/>
                <a:gd name="connsiteX88" fmla="*/ 319815 w 609938"/>
                <a:gd name="connsiteY88" fmla="*/ 60127 h 238547"/>
                <a:gd name="connsiteX89" fmla="*/ 327250 w 609938"/>
                <a:gd name="connsiteY89" fmla="*/ 19239 h 238547"/>
                <a:gd name="connsiteX90" fmla="*/ 323532 w 609938"/>
                <a:gd name="connsiteY90" fmla="*/ 8088 h 238547"/>
                <a:gd name="connsiteX91" fmla="*/ 312381 w 609938"/>
                <a:gd name="connsiteY91" fmla="*/ 4371 h 238547"/>
                <a:gd name="connsiteX92" fmla="*/ 271493 w 609938"/>
                <a:gd name="connsiteY92" fmla="*/ 8088 h 238547"/>
                <a:gd name="connsiteX93" fmla="*/ 271493 w 609938"/>
                <a:gd name="connsiteY93" fmla="*/ 48976 h 238547"/>
                <a:gd name="connsiteX94" fmla="*/ 275211 w 609938"/>
                <a:gd name="connsiteY94" fmla="*/ 60127 h 238547"/>
                <a:gd name="connsiteX95" fmla="*/ 286362 w 609938"/>
                <a:gd name="connsiteY95" fmla="*/ 63844 h 238547"/>
                <a:gd name="connsiteX96" fmla="*/ 230606 w 609938"/>
                <a:gd name="connsiteY96" fmla="*/ 82429 h 238547"/>
                <a:gd name="connsiteX97" fmla="*/ 219454 w 609938"/>
                <a:gd name="connsiteY97" fmla="*/ 74995 h 238547"/>
                <a:gd name="connsiteX98" fmla="*/ 215737 w 609938"/>
                <a:gd name="connsiteY98" fmla="*/ 63844 h 238547"/>
                <a:gd name="connsiteX99" fmla="*/ 212020 w 609938"/>
                <a:gd name="connsiteY99" fmla="*/ 22956 h 238547"/>
                <a:gd name="connsiteX100" fmla="*/ 200869 w 609938"/>
                <a:gd name="connsiteY100" fmla="*/ 19239 h 238547"/>
                <a:gd name="connsiteX101" fmla="*/ 171132 w 609938"/>
                <a:gd name="connsiteY101" fmla="*/ 22956 h 238547"/>
                <a:gd name="connsiteX102" fmla="*/ 152547 w 609938"/>
                <a:gd name="connsiteY102" fmla="*/ 37825 h 238547"/>
                <a:gd name="connsiteX103" fmla="*/ 156264 w 609938"/>
                <a:gd name="connsiteY103" fmla="*/ 48976 h 238547"/>
                <a:gd name="connsiteX104" fmla="*/ 167415 w 609938"/>
                <a:gd name="connsiteY104" fmla="*/ 56410 h 238547"/>
                <a:gd name="connsiteX105" fmla="*/ 186001 w 609938"/>
                <a:gd name="connsiteY105" fmla="*/ 67561 h 238547"/>
                <a:gd name="connsiteX106" fmla="*/ 193435 w 609938"/>
                <a:gd name="connsiteY106" fmla="*/ 78712 h 238547"/>
                <a:gd name="connsiteX107" fmla="*/ 145113 w 609938"/>
                <a:gd name="connsiteY107" fmla="*/ 89864 h 238547"/>
                <a:gd name="connsiteX108" fmla="*/ 122811 w 609938"/>
                <a:gd name="connsiteY108" fmla="*/ 60127 h 238547"/>
                <a:gd name="connsiteX109" fmla="*/ 111659 w 609938"/>
                <a:gd name="connsiteY109" fmla="*/ 37825 h 238547"/>
                <a:gd name="connsiteX110" fmla="*/ 107942 w 609938"/>
                <a:gd name="connsiteY110" fmla="*/ 26673 h 238547"/>
                <a:gd name="connsiteX111" fmla="*/ 81923 w 609938"/>
                <a:gd name="connsiteY111" fmla="*/ 26673 h 238547"/>
                <a:gd name="connsiteX112" fmla="*/ 67054 w 609938"/>
                <a:gd name="connsiteY112" fmla="*/ 41542 h 238547"/>
                <a:gd name="connsiteX113" fmla="*/ 55903 w 609938"/>
                <a:gd name="connsiteY113" fmla="*/ 52693 h 238547"/>
                <a:gd name="connsiteX114" fmla="*/ 29884 w 609938"/>
                <a:gd name="connsiteY114" fmla="*/ 63844 h 238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609938" h="238547">
                  <a:moveTo>
                    <a:pt x="29884" y="63844"/>
                  </a:moveTo>
                  <a:cubicBezTo>
                    <a:pt x="21211" y="68181"/>
                    <a:pt x="11382" y="72134"/>
                    <a:pt x="3864" y="78712"/>
                  </a:cubicBezTo>
                  <a:cubicBezTo>
                    <a:pt x="915" y="81292"/>
                    <a:pt x="147" y="85946"/>
                    <a:pt x="147" y="89864"/>
                  </a:cubicBezTo>
                  <a:cubicBezTo>
                    <a:pt x="147" y="114643"/>
                    <a:pt x="-2537" y="118258"/>
                    <a:pt x="15015" y="127034"/>
                  </a:cubicBezTo>
                  <a:cubicBezTo>
                    <a:pt x="18520" y="128786"/>
                    <a:pt x="22450" y="129512"/>
                    <a:pt x="26167" y="130751"/>
                  </a:cubicBezTo>
                  <a:cubicBezTo>
                    <a:pt x="29884" y="129512"/>
                    <a:pt x="34058" y="129207"/>
                    <a:pt x="37318" y="127034"/>
                  </a:cubicBezTo>
                  <a:cubicBezTo>
                    <a:pt x="65161" y="108472"/>
                    <a:pt x="33106" y="121004"/>
                    <a:pt x="59620" y="112166"/>
                  </a:cubicBezTo>
                  <a:cubicBezTo>
                    <a:pt x="62646" y="112771"/>
                    <a:pt x="88240" y="112295"/>
                    <a:pt x="81923" y="127034"/>
                  </a:cubicBezTo>
                  <a:cubicBezTo>
                    <a:pt x="79162" y="133477"/>
                    <a:pt x="67054" y="141903"/>
                    <a:pt x="67054" y="141903"/>
                  </a:cubicBezTo>
                  <a:cubicBezTo>
                    <a:pt x="68302" y="150640"/>
                    <a:pt x="66505" y="175218"/>
                    <a:pt x="81923" y="179073"/>
                  </a:cubicBezTo>
                  <a:cubicBezTo>
                    <a:pt x="88052" y="180605"/>
                    <a:pt x="94313" y="176595"/>
                    <a:pt x="100508" y="175356"/>
                  </a:cubicBezTo>
                  <a:cubicBezTo>
                    <a:pt x="101417" y="170813"/>
                    <a:pt x="107617" y="135817"/>
                    <a:pt x="111659" y="134469"/>
                  </a:cubicBezTo>
                  <a:lnTo>
                    <a:pt x="122811" y="130751"/>
                  </a:lnTo>
                  <a:cubicBezTo>
                    <a:pt x="127767" y="131990"/>
                    <a:pt x="133690" y="131278"/>
                    <a:pt x="137679" y="134469"/>
                  </a:cubicBezTo>
                  <a:cubicBezTo>
                    <a:pt x="145504" y="140730"/>
                    <a:pt x="139766" y="150510"/>
                    <a:pt x="137679" y="156771"/>
                  </a:cubicBezTo>
                  <a:cubicBezTo>
                    <a:pt x="138918" y="170400"/>
                    <a:pt x="135609" y="185257"/>
                    <a:pt x="141396" y="197659"/>
                  </a:cubicBezTo>
                  <a:cubicBezTo>
                    <a:pt x="145174" y="205755"/>
                    <a:pt x="163698" y="212527"/>
                    <a:pt x="163698" y="212527"/>
                  </a:cubicBezTo>
                  <a:cubicBezTo>
                    <a:pt x="167415" y="211288"/>
                    <a:pt x="173395" y="212448"/>
                    <a:pt x="174850" y="208810"/>
                  </a:cubicBezTo>
                  <a:cubicBezTo>
                    <a:pt x="179017" y="198393"/>
                    <a:pt x="176722" y="186423"/>
                    <a:pt x="178567" y="175356"/>
                  </a:cubicBezTo>
                  <a:cubicBezTo>
                    <a:pt x="179211" y="171491"/>
                    <a:pt x="179836" y="167264"/>
                    <a:pt x="182284" y="164205"/>
                  </a:cubicBezTo>
                  <a:cubicBezTo>
                    <a:pt x="185075" y="160717"/>
                    <a:pt x="189718" y="159249"/>
                    <a:pt x="193435" y="156771"/>
                  </a:cubicBezTo>
                  <a:cubicBezTo>
                    <a:pt x="198391" y="158010"/>
                    <a:pt x="204052" y="157654"/>
                    <a:pt x="208303" y="160488"/>
                  </a:cubicBezTo>
                  <a:cubicBezTo>
                    <a:pt x="214479" y="164605"/>
                    <a:pt x="217334" y="176429"/>
                    <a:pt x="219454" y="182790"/>
                  </a:cubicBezTo>
                  <a:cubicBezTo>
                    <a:pt x="218215" y="188985"/>
                    <a:pt x="215737" y="195058"/>
                    <a:pt x="215737" y="201376"/>
                  </a:cubicBezTo>
                  <a:cubicBezTo>
                    <a:pt x="215737" y="207736"/>
                    <a:pt x="220999" y="217016"/>
                    <a:pt x="226889" y="219961"/>
                  </a:cubicBezTo>
                  <a:cubicBezTo>
                    <a:pt x="233898" y="223465"/>
                    <a:pt x="241757" y="224917"/>
                    <a:pt x="249191" y="227395"/>
                  </a:cubicBezTo>
                  <a:lnTo>
                    <a:pt x="260342" y="231112"/>
                  </a:lnTo>
                  <a:cubicBezTo>
                    <a:pt x="264059" y="219961"/>
                    <a:pt x="266537" y="219961"/>
                    <a:pt x="260342" y="208810"/>
                  </a:cubicBezTo>
                  <a:cubicBezTo>
                    <a:pt x="256003" y="201000"/>
                    <a:pt x="245474" y="186508"/>
                    <a:pt x="245474" y="186508"/>
                  </a:cubicBezTo>
                  <a:cubicBezTo>
                    <a:pt x="247923" y="179162"/>
                    <a:pt x="250074" y="169446"/>
                    <a:pt x="256625" y="164205"/>
                  </a:cubicBezTo>
                  <a:cubicBezTo>
                    <a:pt x="259684" y="161757"/>
                    <a:pt x="264059" y="161727"/>
                    <a:pt x="267776" y="160488"/>
                  </a:cubicBezTo>
                  <a:cubicBezTo>
                    <a:pt x="271493" y="161727"/>
                    <a:pt x="275868" y="161757"/>
                    <a:pt x="278928" y="164205"/>
                  </a:cubicBezTo>
                  <a:cubicBezTo>
                    <a:pt x="288829" y="172125"/>
                    <a:pt x="284692" y="176811"/>
                    <a:pt x="290079" y="186508"/>
                  </a:cubicBezTo>
                  <a:cubicBezTo>
                    <a:pt x="294418" y="194318"/>
                    <a:pt x="302122" y="200334"/>
                    <a:pt x="304947" y="208810"/>
                  </a:cubicBezTo>
                  <a:cubicBezTo>
                    <a:pt x="306186" y="212527"/>
                    <a:pt x="306912" y="216457"/>
                    <a:pt x="308664" y="219961"/>
                  </a:cubicBezTo>
                  <a:cubicBezTo>
                    <a:pt x="313352" y="229338"/>
                    <a:pt x="316618" y="231633"/>
                    <a:pt x="323532" y="238547"/>
                  </a:cubicBezTo>
                  <a:cubicBezTo>
                    <a:pt x="327249" y="237308"/>
                    <a:pt x="333345" y="238512"/>
                    <a:pt x="334684" y="234829"/>
                  </a:cubicBezTo>
                  <a:cubicBezTo>
                    <a:pt x="338939" y="223127"/>
                    <a:pt x="336508" y="209966"/>
                    <a:pt x="338401" y="197659"/>
                  </a:cubicBezTo>
                  <a:cubicBezTo>
                    <a:pt x="338997" y="193786"/>
                    <a:pt x="338930" y="188785"/>
                    <a:pt x="342118" y="186508"/>
                  </a:cubicBezTo>
                  <a:cubicBezTo>
                    <a:pt x="348494" y="181953"/>
                    <a:pt x="364420" y="179073"/>
                    <a:pt x="364420" y="179073"/>
                  </a:cubicBezTo>
                  <a:cubicBezTo>
                    <a:pt x="368137" y="180312"/>
                    <a:pt x="372801" y="180019"/>
                    <a:pt x="375572" y="182790"/>
                  </a:cubicBezTo>
                  <a:cubicBezTo>
                    <a:pt x="378343" y="185561"/>
                    <a:pt x="378588" y="190087"/>
                    <a:pt x="379289" y="193942"/>
                  </a:cubicBezTo>
                  <a:cubicBezTo>
                    <a:pt x="381076" y="203770"/>
                    <a:pt x="379296" y="214403"/>
                    <a:pt x="383006" y="223678"/>
                  </a:cubicBezTo>
                  <a:cubicBezTo>
                    <a:pt x="384665" y="227826"/>
                    <a:pt x="390440" y="228634"/>
                    <a:pt x="394157" y="231112"/>
                  </a:cubicBezTo>
                  <a:cubicBezTo>
                    <a:pt x="401591" y="229873"/>
                    <a:pt x="410737" y="232300"/>
                    <a:pt x="416459" y="227395"/>
                  </a:cubicBezTo>
                  <a:cubicBezTo>
                    <a:pt x="421256" y="223284"/>
                    <a:pt x="418806" y="214977"/>
                    <a:pt x="420176" y="208810"/>
                  </a:cubicBezTo>
                  <a:cubicBezTo>
                    <a:pt x="421706" y="201925"/>
                    <a:pt x="423919" y="187420"/>
                    <a:pt x="431328" y="182790"/>
                  </a:cubicBezTo>
                  <a:cubicBezTo>
                    <a:pt x="437973" y="178637"/>
                    <a:pt x="446196" y="177834"/>
                    <a:pt x="453630" y="175356"/>
                  </a:cubicBezTo>
                  <a:lnTo>
                    <a:pt x="464781" y="171639"/>
                  </a:lnTo>
                  <a:cubicBezTo>
                    <a:pt x="466020" y="175356"/>
                    <a:pt x="467422" y="179023"/>
                    <a:pt x="468498" y="182790"/>
                  </a:cubicBezTo>
                  <a:cubicBezTo>
                    <a:pt x="471632" y="193759"/>
                    <a:pt x="469585" y="199055"/>
                    <a:pt x="479650" y="205093"/>
                  </a:cubicBezTo>
                  <a:cubicBezTo>
                    <a:pt x="483010" y="207109"/>
                    <a:pt x="487084" y="207571"/>
                    <a:pt x="490801" y="208810"/>
                  </a:cubicBezTo>
                  <a:cubicBezTo>
                    <a:pt x="519097" y="199378"/>
                    <a:pt x="505419" y="202913"/>
                    <a:pt x="531689" y="197659"/>
                  </a:cubicBezTo>
                  <a:cubicBezTo>
                    <a:pt x="535406" y="195181"/>
                    <a:pt x="541757" y="194559"/>
                    <a:pt x="542840" y="190225"/>
                  </a:cubicBezTo>
                  <a:cubicBezTo>
                    <a:pt x="544410" y="183944"/>
                    <a:pt x="525566" y="179510"/>
                    <a:pt x="524254" y="179073"/>
                  </a:cubicBezTo>
                  <a:cubicBezTo>
                    <a:pt x="521776" y="175356"/>
                    <a:pt x="517554" y="172328"/>
                    <a:pt x="516820" y="167922"/>
                  </a:cubicBezTo>
                  <a:cubicBezTo>
                    <a:pt x="515025" y="157149"/>
                    <a:pt x="525173" y="153680"/>
                    <a:pt x="531689" y="149337"/>
                  </a:cubicBezTo>
                  <a:cubicBezTo>
                    <a:pt x="537884" y="150576"/>
                    <a:pt x="544523" y="150440"/>
                    <a:pt x="550274" y="153054"/>
                  </a:cubicBezTo>
                  <a:cubicBezTo>
                    <a:pt x="558408" y="156751"/>
                    <a:pt x="564100" y="165097"/>
                    <a:pt x="572576" y="167922"/>
                  </a:cubicBezTo>
                  <a:lnTo>
                    <a:pt x="583728" y="171639"/>
                  </a:lnTo>
                  <a:cubicBezTo>
                    <a:pt x="589923" y="170400"/>
                    <a:pt x="596828" y="171056"/>
                    <a:pt x="602313" y="167922"/>
                  </a:cubicBezTo>
                  <a:cubicBezTo>
                    <a:pt x="606192" y="165706"/>
                    <a:pt x="609193" y="161204"/>
                    <a:pt x="609747" y="156771"/>
                  </a:cubicBezTo>
                  <a:cubicBezTo>
                    <a:pt x="610816" y="148216"/>
                    <a:pt x="607460" y="135183"/>
                    <a:pt x="598596" y="130751"/>
                  </a:cubicBezTo>
                  <a:cubicBezTo>
                    <a:pt x="581133" y="122019"/>
                    <a:pt x="569347" y="122779"/>
                    <a:pt x="550274" y="119600"/>
                  </a:cubicBezTo>
                  <a:cubicBezTo>
                    <a:pt x="532333" y="116610"/>
                    <a:pt x="534900" y="116953"/>
                    <a:pt x="520537" y="112166"/>
                  </a:cubicBezTo>
                  <a:cubicBezTo>
                    <a:pt x="519298" y="108449"/>
                    <a:pt x="515365" y="104653"/>
                    <a:pt x="516820" y="101015"/>
                  </a:cubicBezTo>
                  <a:cubicBezTo>
                    <a:pt x="522690" y="86341"/>
                    <a:pt x="553933" y="96826"/>
                    <a:pt x="557708" y="97298"/>
                  </a:cubicBezTo>
                  <a:cubicBezTo>
                    <a:pt x="568859" y="96059"/>
                    <a:pt x="582186" y="100313"/>
                    <a:pt x="591162" y="93581"/>
                  </a:cubicBezTo>
                  <a:cubicBezTo>
                    <a:pt x="596216" y="89790"/>
                    <a:pt x="590059" y="80747"/>
                    <a:pt x="587445" y="74995"/>
                  </a:cubicBezTo>
                  <a:cubicBezTo>
                    <a:pt x="578018" y="54256"/>
                    <a:pt x="576050" y="55009"/>
                    <a:pt x="561425" y="45259"/>
                  </a:cubicBezTo>
                  <a:cubicBezTo>
                    <a:pt x="540362" y="46498"/>
                    <a:pt x="519230" y="46877"/>
                    <a:pt x="498235" y="48976"/>
                  </a:cubicBezTo>
                  <a:cubicBezTo>
                    <a:pt x="494336" y="49366"/>
                    <a:pt x="490143" y="50245"/>
                    <a:pt x="487084" y="52693"/>
                  </a:cubicBezTo>
                  <a:cubicBezTo>
                    <a:pt x="483596" y="55484"/>
                    <a:pt x="482441" y="60356"/>
                    <a:pt x="479650" y="63844"/>
                  </a:cubicBezTo>
                  <a:cubicBezTo>
                    <a:pt x="477461" y="66581"/>
                    <a:pt x="474693" y="68800"/>
                    <a:pt x="472215" y="71278"/>
                  </a:cubicBezTo>
                  <a:cubicBezTo>
                    <a:pt x="470976" y="74995"/>
                    <a:pt x="472353" y="81728"/>
                    <a:pt x="468498" y="82429"/>
                  </a:cubicBezTo>
                  <a:cubicBezTo>
                    <a:pt x="445921" y="86534"/>
                    <a:pt x="435045" y="85216"/>
                    <a:pt x="423893" y="71278"/>
                  </a:cubicBezTo>
                  <a:cubicBezTo>
                    <a:pt x="421102" y="67790"/>
                    <a:pt x="418937" y="63844"/>
                    <a:pt x="416459" y="60127"/>
                  </a:cubicBezTo>
                  <a:cubicBezTo>
                    <a:pt x="417698" y="53932"/>
                    <a:pt x="417687" y="47349"/>
                    <a:pt x="420176" y="41542"/>
                  </a:cubicBezTo>
                  <a:cubicBezTo>
                    <a:pt x="424136" y="32304"/>
                    <a:pt x="431269" y="34137"/>
                    <a:pt x="438762" y="30390"/>
                  </a:cubicBezTo>
                  <a:cubicBezTo>
                    <a:pt x="442758" y="28392"/>
                    <a:pt x="446196" y="25434"/>
                    <a:pt x="449913" y="22956"/>
                  </a:cubicBezTo>
                  <a:cubicBezTo>
                    <a:pt x="448674" y="18000"/>
                    <a:pt x="449030" y="12339"/>
                    <a:pt x="446196" y="8088"/>
                  </a:cubicBezTo>
                  <a:cubicBezTo>
                    <a:pt x="436306" y="-6747"/>
                    <a:pt x="412871" y="3118"/>
                    <a:pt x="401591" y="4371"/>
                  </a:cubicBezTo>
                  <a:cubicBezTo>
                    <a:pt x="389900" y="8268"/>
                    <a:pt x="387244" y="7306"/>
                    <a:pt x="379289" y="19239"/>
                  </a:cubicBezTo>
                  <a:cubicBezTo>
                    <a:pt x="377116" y="22499"/>
                    <a:pt x="376811" y="26673"/>
                    <a:pt x="375572" y="30390"/>
                  </a:cubicBezTo>
                  <a:cubicBezTo>
                    <a:pt x="376811" y="39063"/>
                    <a:pt x="377319" y="47873"/>
                    <a:pt x="379289" y="56410"/>
                  </a:cubicBezTo>
                  <a:cubicBezTo>
                    <a:pt x="381051" y="64045"/>
                    <a:pt x="386723" y="78712"/>
                    <a:pt x="386723" y="78712"/>
                  </a:cubicBezTo>
                  <a:cubicBezTo>
                    <a:pt x="364464" y="86132"/>
                    <a:pt x="367877" y="86621"/>
                    <a:pt x="330967" y="78712"/>
                  </a:cubicBezTo>
                  <a:cubicBezTo>
                    <a:pt x="327540" y="77978"/>
                    <a:pt x="326010" y="73756"/>
                    <a:pt x="323532" y="71278"/>
                  </a:cubicBezTo>
                  <a:cubicBezTo>
                    <a:pt x="322293" y="67561"/>
                    <a:pt x="319815" y="64045"/>
                    <a:pt x="319815" y="60127"/>
                  </a:cubicBezTo>
                  <a:cubicBezTo>
                    <a:pt x="319815" y="39108"/>
                    <a:pt x="322021" y="34922"/>
                    <a:pt x="327250" y="19239"/>
                  </a:cubicBezTo>
                  <a:cubicBezTo>
                    <a:pt x="326011" y="15522"/>
                    <a:pt x="326303" y="10858"/>
                    <a:pt x="323532" y="8088"/>
                  </a:cubicBezTo>
                  <a:cubicBezTo>
                    <a:pt x="320761" y="5318"/>
                    <a:pt x="316299" y="4371"/>
                    <a:pt x="312381" y="4371"/>
                  </a:cubicBezTo>
                  <a:cubicBezTo>
                    <a:pt x="298695" y="4371"/>
                    <a:pt x="285122" y="6849"/>
                    <a:pt x="271493" y="8088"/>
                  </a:cubicBezTo>
                  <a:cubicBezTo>
                    <a:pt x="265102" y="27261"/>
                    <a:pt x="266053" y="19061"/>
                    <a:pt x="271493" y="48976"/>
                  </a:cubicBezTo>
                  <a:cubicBezTo>
                    <a:pt x="272194" y="52831"/>
                    <a:pt x="272440" y="57357"/>
                    <a:pt x="275211" y="60127"/>
                  </a:cubicBezTo>
                  <a:cubicBezTo>
                    <a:pt x="277982" y="62897"/>
                    <a:pt x="282645" y="62605"/>
                    <a:pt x="286362" y="63844"/>
                  </a:cubicBezTo>
                  <a:cubicBezTo>
                    <a:pt x="300468" y="106164"/>
                    <a:pt x="301619" y="86607"/>
                    <a:pt x="230606" y="82429"/>
                  </a:cubicBezTo>
                  <a:cubicBezTo>
                    <a:pt x="226889" y="79951"/>
                    <a:pt x="222245" y="78483"/>
                    <a:pt x="219454" y="74995"/>
                  </a:cubicBezTo>
                  <a:cubicBezTo>
                    <a:pt x="217006" y="71936"/>
                    <a:pt x="216291" y="67723"/>
                    <a:pt x="215737" y="63844"/>
                  </a:cubicBezTo>
                  <a:cubicBezTo>
                    <a:pt x="213802" y="50296"/>
                    <a:pt x="216348" y="35939"/>
                    <a:pt x="212020" y="22956"/>
                  </a:cubicBezTo>
                  <a:cubicBezTo>
                    <a:pt x="210781" y="19239"/>
                    <a:pt x="204586" y="20478"/>
                    <a:pt x="200869" y="19239"/>
                  </a:cubicBezTo>
                  <a:cubicBezTo>
                    <a:pt x="190957" y="20478"/>
                    <a:pt x="180769" y="20328"/>
                    <a:pt x="171132" y="22956"/>
                  </a:cubicBezTo>
                  <a:cubicBezTo>
                    <a:pt x="164683" y="24715"/>
                    <a:pt x="157163" y="33208"/>
                    <a:pt x="152547" y="37825"/>
                  </a:cubicBezTo>
                  <a:cubicBezTo>
                    <a:pt x="153786" y="41542"/>
                    <a:pt x="153816" y="45917"/>
                    <a:pt x="156264" y="48976"/>
                  </a:cubicBezTo>
                  <a:cubicBezTo>
                    <a:pt x="159055" y="52464"/>
                    <a:pt x="163927" y="53619"/>
                    <a:pt x="167415" y="56410"/>
                  </a:cubicBezTo>
                  <a:cubicBezTo>
                    <a:pt x="181993" y="68072"/>
                    <a:pt x="166637" y="61106"/>
                    <a:pt x="186001" y="67561"/>
                  </a:cubicBezTo>
                  <a:cubicBezTo>
                    <a:pt x="188479" y="71278"/>
                    <a:pt x="192803" y="74290"/>
                    <a:pt x="193435" y="78712"/>
                  </a:cubicBezTo>
                  <a:cubicBezTo>
                    <a:pt x="197766" y="109028"/>
                    <a:pt x="160740" y="91166"/>
                    <a:pt x="145113" y="89864"/>
                  </a:cubicBezTo>
                  <a:cubicBezTo>
                    <a:pt x="136307" y="81057"/>
                    <a:pt x="127015" y="72735"/>
                    <a:pt x="122811" y="60127"/>
                  </a:cubicBezTo>
                  <a:cubicBezTo>
                    <a:pt x="117680" y="44738"/>
                    <a:pt x="121266" y="52236"/>
                    <a:pt x="111659" y="37825"/>
                  </a:cubicBezTo>
                  <a:cubicBezTo>
                    <a:pt x="110420" y="34108"/>
                    <a:pt x="110713" y="29444"/>
                    <a:pt x="107942" y="26673"/>
                  </a:cubicBezTo>
                  <a:cubicBezTo>
                    <a:pt x="100477" y="19207"/>
                    <a:pt x="89467" y="24787"/>
                    <a:pt x="81923" y="26673"/>
                  </a:cubicBezTo>
                  <a:lnTo>
                    <a:pt x="67054" y="41542"/>
                  </a:lnTo>
                  <a:cubicBezTo>
                    <a:pt x="63337" y="45259"/>
                    <a:pt x="60277" y="49777"/>
                    <a:pt x="55903" y="52693"/>
                  </a:cubicBezTo>
                  <a:cubicBezTo>
                    <a:pt x="31296" y="69098"/>
                    <a:pt x="38557" y="59507"/>
                    <a:pt x="29884" y="63844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upo 59">
            <a:extLst>
              <a:ext uri="{FF2B5EF4-FFF2-40B4-BE49-F238E27FC236}">
                <a16:creationId xmlns:a16="http://schemas.microsoft.com/office/drawing/2014/main" id="{84F4CE29-6701-4477-28D8-7999454D524F}"/>
              </a:ext>
            </a:extLst>
          </p:cNvPr>
          <p:cNvGrpSpPr/>
          <p:nvPr/>
        </p:nvGrpSpPr>
        <p:grpSpPr>
          <a:xfrm>
            <a:off x="6092819" y="4740005"/>
            <a:ext cx="415999" cy="391437"/>
            <a:chOff x="8700538" y="3519181"/>
            <a:chExt cx="526113" cy="391437"/>
          </a:xfrm>
        </p:grpSpPr>
        <p:sp>
          <p:nvSpPr>
            <p:cNvPr id="61" name="Estrella de 5 puntas 60">
              <a:extLst>
                <a:ext uri="{FF2B5EF4-FFF2-40B4-BE49-F238E27FC236}">
                  <a16:creationId xmlns:a16="http://schemas.microsoft.com/office/drawing/2014/main" id="{DEC0AA79-B097-E415-AEAE-BA86FE4CDB5E}"/>
                </a:ext>
              </a:extLst>
            </p:cNvPr>
            <p:cNvSpPr/>
            <p:nvPr/>
          </p:nvSpPr>
          <p:spPr>
            <a:xfrm>
              <a:off x="8700538" y="3519181"/>
              <a:ext cx="526113" cy="391437"/>
            </a:xfrm>
            <a:prstGeom prst="star5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CuadroTexto 122">
              <a:extLst>
                <a:ext uri="{FF2B5EF4-FFF2-40B4-BE49-F238E27FC236}">
                  <a16:creationId xmlns:a16="http://schemas.microsoft.com/office/drawing/2014/main" id="{333473FC-22FA-495C-F6E8-93E56C0D42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68344" y="3594820"/>
              <a:ext cx="428168" cy="2539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050" b="1">
                  <a:latin typeface="Arial" panose="020B0604020202020204" pitchFamily="34" charset="0"/>
                </a:rPr>
                <a:t>O</a:t>
              </a:r>
              <a:r>
                <a:rPr lang="en-US" altLang="en-US" sz="1050" b="1" baseline="-25000"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21521" name="CuadroTexto 21520">
            <a:extLst>
              <a:ext uri="{FF2B5EF4-FFF2-40B4-BE49-F238E27FC236}">
                <a16:creationId xmlns:a16="http://schemas.microsoft.com/office/drawing/2014/main" id="{CBDC5D2A-8275-F695-A044-42D044DA675E}"/>
              </a:ext>
            </a:extLst>
          </p:cNvPr>
          <p:cNvSpPr txBox="1"/>
          <p:nvPr/>
        </p:nvSpPr>
        <p:spPr>
          <a:xfrm>
            <a:off x="868583" y="5564814"/>
            <a:ext cx="9140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sz="1100">
                <a:solidFill>
                  <a:srgbClr val="FD614E"/>
                </a:solidFill>
                <a:latin typeface="Arial" panose="020B0604020202020204" pitchFamily="34" charset="0"/>
              </a:rPr>
              <a:t>carotenoids</a:t>
            </a:r>
          </a:p>
        </p:txBody>
      </p:sp>
      <p:sp>
        <p:nvSpPr>
          <p:cNvPr id="279" name="AutoShape 9">
            <a:extLst>
              <a:ext uri="{FF2B5EF4-FFF2-40B4-BE49-F238E27FC236}">
                <a16:creationId xmlns:a16="http://schemas.microsoft.com/office/drawing/2014/main" id="{FFB2A146-E1D4-F345-140A-B9C784D33B5B}"/>
              </a:ext>
            </a:extLst>
          </p:cNvPr>
          <p:cNvSpPr>
            <a:spLocks noChangeArrowheads="1"/>
          </p:cNvSpPr>
          <p:nvPr/>
        </p:nvSpPr>
        <p:spPr bwMode="auto">
          <a:xfrm rot="20039616">
            <a:off x="2366656" y="5121101"/>
            <a:ext cx="2497138" cy="414764"/>
          </a:xfrm>
          <a:prstGeom prst="curvedDownArrow">
            <a:avLst>
              <a:gd name="adj1" fmla="val 35000"/>
              <a:gd name="adj2" fmla="val 70000"/>
              <a:gd name="adj3" fmla="val 33333"/>
            </a:avLst>
          </a:prstGeom>
          <a:solidFill>
            <a:schemeClr val="folHlink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5" name="Grupo 4">
            <a:extLst>
              <a:ext uri="{FF2B5EF4-FFF2-40B4-BE49-F238E27FC236}">
                <a16:creationId xmlns:a16="http://schemas.microsoft.com/office/drawing/2014/main" id="{C4CB5AAD-B468-7FE9-683D-F92CC1348DC4}"/>
              </a:ext>
            </a:extLst>
          </p:cNvPr>
          <p:cNvGrpSpPr/>
          <p:nvPr/>
        </p:nvGrpSpPr>
        <p:grpSpPr>
          <a:xfrm>
            <a:off x="2567950" y="845576"/>
            <a:ext cx="6039758" cy="5249257"/>
            <a:chOff x="2567950" y="845576"/>
            <a:chExt cx="6039758" cy="5249257"/>
          </a:xfrm>
        </p:grpSpPr>
        <p:sp>
          <p:nvSpPr>
            <p:cNvPr id="21545" name="CuadroTexto 248">
              <a:extLst>
                <a:ext uri="{FF2B5EF4-FFF2-40B4-BE49-F238E27FC236}">
                  <a16:creationId xmlns:a16="http://schemas.microsoft.com/office/drawing/2014/main" id="{06D41354-5186-2440-B0CE-E1DB1064DB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96606" y="845576"/>
              <a:ext cx="1911102" cy="8615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1">
                  <a:latin typeface="Comic Sans MS" panose="030F0902030302020204" pitchFamily="66" charset="0"/>
                </a:rPr>
                <a:t>Retrograde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b="1">
                  <a:latin typeface="Comic Sans MS" panose="030F0902030302020204" pitchFamily="66" charset="0"/>
                </a:rPr>
                <a:t>Operational</a:t>
              </a:r>
            </a:p>
          </p:txBody>
        </p:sp>
        <p:sp>
          <p:nvSpPr>
            <p:cNvPr id="21534" name="CuadroTexto 247">
              <a:extLst>
                <a:ext uri="{FF2B5EF4-FFF2-40B4-BE49-F238E27FC236}">
                  <a16:creationId xmlns:a16="http://schemas.microsoft.com/office/drawing/2014/main" id="{CA0499F6-B79F-BE75-C927-8565CA32A8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67950" y="5633168"/>
              <a:ext cx="3669361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Comic Sans MS" panose="030F0902030302020204" pitchFamily="66" charset="0"/>
                </a:rPr>
                <a:t>Retrograde Biogenic </a:t>
              </a:r>
            </a:p>
          </p:txBody>
        </p:sp>
      </p:grpSp>
      <p:sp>
        <p:nvSpPr>
          <p:cNvPr id="124" name="AutoShape 9">
            <a:extLst>
              <a:ext uri="{FF2B5EF4-FFF2-40B4-BE49-F238E27FC236}">
                <a16:creationId xmlns:a16="http://schemas.microsoft.com/office/drawing/2014/main" id="{F91E6180-2EC8-42BE-715E-E4B1CAFB17AB}"/>
              </a:ext>
            </a:extLst>
          </p:cNvPr>
          <p:cNvSpPr>
            <a:spLocks noChangeArrowheads="1"/>
          </p:cNvSpPr>
          <p:nvPr/>
        </p:nvSpPr>
        <p:spPr bwMode="auto">
          <a:xfrm rot="17376519" flipV="1">
            <a:off x="2703459" y="3732653"/>
            <a:ext cx="2224393" cy="463274"/>
          </a:xfrm>
          <a:prstGeom prst="curvedDownArrow">
            <a:avLst>
              <a:gd name="adj1" fmla="val 35000"/>
              <a:gd name="adj2" fmla="val 70000"/>
              <a:gd name="adj3" fmla="val 33333"/>
            </a:avLst>
          </a:prstGeom>
          <a:solidFill>
            <a:srgbClr val="DD72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28" name="AutoShape 9">
            <a:extLst>
              <a:ext uri="{FF2B5EF4-FFF2-40B4-BE49-F238E27FC236}">
                <a16:creationId xmlns:a16="http://schemas.microsoft.com/office/drawing/2014/main" id="{F1EF08C8-CF35-90D3-B415-9815782CE745}"/>
              </a:ext>
            </a:extLst>
          </p:cNvPr>
          <p:cNvSpPr>
            <a:spLocks noChangeArrowheads="1"/>
          </p:cNvSpPr>
          <p:nvPr/>
        </p:nvSpPr>
        <p:spPr bwMode="auto">
          <a:xfrm rot="18469845">
            <a:off x="377592" y="3266727"/>
            <a:ext cx="3248983" cy="423863"/>
          </a:xfrm>
          <a:prstGeom prst="curvedDownArrow">
            <a:avLst>
              <a:gd name="adj1" fmla="val 35000"/>
              <a:gd name="adj2" fmla="val 70000"/>
              <a:gd name="adj3" fmla="val 33333"/>
            </a:avLst>
          </a:prstGeom>
          <a:blipFill>
            <a:blip r:embed="rId5"/>
            <a:tile tx="0" ty="0" sx="100000" sy="100000" flip="none" algn="tl"/>
          </a:blip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grpSp>
        <p:nvGrpSpPr>
          <p:cNvPr id="21556" name="Grupo 21555">
            <a:extLst>
              <a:ext uri="{FF2B5EF4-FFF2-40B4-BE49-F238E27FC236}">
                <a16:creationId xmlns:a16="http://schemas.microsoft.com/office/drawing/2014/main" id="{48EE9520-64B1-AF04-2C75-ED780B721D93}"/>
              </a:ext>
            </a:extLst>
          </p:cNvPr>
          <p:cNvGrpSpPr/>
          <p:nvPr/>
        </p:nvGrpSpPr>
        <p:grpSpPr>
          <a:xfrm>
            <a:off x="1455363" y="5220857"/>
            <a:ext cx="1368787" cy="699153"/>
            <a:chOff x="7621044" y="4524047"/>
            <a:chExt cx="1419389" cy="663738"/>
          </a:xfrm>
          <a:solidFill>
            <a:srgbClr val="FFC000"/>
          </a:solidFill>
        </p:grpSpPr>
        <p:sp>
          <p:nvSpPr>
            <p:cNvPr id="21557" name="Estrella de 5 puntas 21556">
              <a:extLst>
                <a:ext uri="{FF2B5EF4-FFF2-40B4-BE49-F238E27FC236}">
                  <a16:creationId xmlns:a16="http://schemas.microsoft.com/office/drawing/2014/main" id="{D67B003F-CBA4-018B-278A-212B3730DB54}"/>
                </a:ext>
              </a:extLst>
            </p:cNvPr>
            <p:cNvSpPr/>
            <p:nvPr/>
          </p:nvSpPr>
          <p:spPr>
            <a:xfrm>
              <a:off x="7621044" y="4524047"/>
              <a:ext cx="1419389" cy="663738"/>
            </a:xfrm>
            <a:prstGeom prst="star5">
              <a:avLst/>
            </a:prstGeom>
            <a:grp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21558" name="CuadroTexto 117">
              <a:extLst>
                <a:ext uri="{FF2B5EF4-FFF2-40B4-BE49-F238E27FC236}">
                  <a16:creationId xmlns:a16="http://schemas.microsoft.com/office/drawing/2014/main" id="{E2C09B6E-E314-E015-AC3E-AAEA7AA8FE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95693" y="4748699"/>
              <a:ext cx="633655" cy="262968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GUN1</a:t>
              </a:r>
            </a:p>
          </p:txBody>
        </p:sp>
      </p:grpSp>
      <p:sp>
        <p:nvSpPr>
          <p:cNvPr id="2" name="CuadroTexto 1">
            <a:extLst>
              <a:ext uri="{FF2B5EF4-FFF2-40B4-BE49-F238E27FC236}">
                <a16:creationId xmlns:a16="http://schemas.microsoft.com/office/drawing/2014/main" id="{0F30466E-602C-8950-FB0C-CACE7C03BC5A}"/>
              </a:ext>
            </a:extLst>
          </p:cNvPr>
          <p:cNvSpPr txBox="1"/>
          <p:nvPr/>
        </p:nvSpPr>
        <p:spPr>
          <a:xfrm>
            <a:off x="400460" y="809326"/>
            <a:ext cx="2866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/>
              <a:t>Multiple Pathways</a:t>
            </a:r>
          </a:p>
        </p:txBody>
      </p:sp>
      <p:sp>
        <p:nvSpPr>
          <p:cNvPr id="6" name="CuadroTexto 117">
            <a:extLst>
              <a:ext uri="{FF2B5EF4-FFF2-40B4-BE49-F238E27FC236}">
                <a16:creationId xmlns:a16="http://schemas.microsoft.com/office/drawing/2014/main" id="{6EFCF931-D134-BA64-D0A0-034CEDD8BD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3676" y="5696469"/>
            <a:ext cx="683200" cy="307777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>
                <a:latin typeface="Arial" panose="020B0604020202020204" pitchFamily="34" charset="0"/>
              </a:rPr>
              <a:t>GUN1</a:t>
            </a:r>
          </a:p>
        </p:txBody>
      </p:sp>
      <p:sp>
        <p:nvSpPr>
          <p:cNvPr id="21533" name="Rectángulo 6">
            <a:extLst>
              <a:ext uri="{FF2B5EF4-FFF2-40B4-BE49-F238E27FC236}">
                <a16:creationId xmlns:a16="http://schemas.microsoft.com/office/drawing/2014/main" id="{D51E6237-9142-98FA-F330-C751CA6393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2819" y="6249585"/>
            <a:ext cx="16642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2800" dirty="0">
                <a:solidFill>
                  <a:srgbClr val="FF0000"/>
                </a:solidFill>
                <a:latin typeface="Arial" panose="020B0604020202020204" pitchFamily="34" charset="0"/>
              </a:rPr>
              <a:t> Signals?</a:t>
            </a:r>
          </a:p>
        </p:txBody>
      </p:sp>
      <p:sp>
        <p:nvSpPr>
          <p:cNvPr id="105" name="CuadroTexto 104">
            <a:extLst>
              <a:ext uri="{FF2B5EF4-FFF2-40B4-BE49-F238E27FC236}">
                <a16:creationId xmlns:a16="http://schemas.microsoft.com/office/drawing/2014/main" id="{612DA0E4-072C-7518-1FF0-855D2C8271FB}"/>
              </a:ext>
            </a:extLst>
          </p:cNvPr>
          <p:cNvSpPr txBox="1"/>
          <p:nvPr/>
        </p:nvSpPr>
        <p:spPr>
          <a:xfrm>
            <a:off x="275678" y="2416575"/>
            <a:ext cx="242204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 dirty="0">
                <a:latin typeface="Arial" panose="020B0604020202020204" pitchFamily="34" charset="0"/>
              </a:rPr>
              <a:t>Dual localized proteins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WHYRLY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HEMERA</a:t>
            </a: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RCBP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NCP1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dirty="0">
              <a:latin typeface="Arial" panose="020B0604020202020204" pitchFamily="34" charset="0"/>
            </a:endParaRPr>
          </a:p>
        </p:txBody>
      </p:sp>
      <p:grpSp>
        <p:nvGrpSpPr>
          <p:cNvPr id="108" name="Grupo 107">
            <a:extLst>
              <a:ext uri="{FF2B5EF4-FFF2-40B4-BE49-F238E27FC236}">
                <a16:creationId xmlns:a16="http://schemas.microsoft.com/office/drawing/2014/main" id="{2C83E285-1100-43E3-F007-7C52CA33E379}"/>
              </a:ext>
            </a:extLst>
          </p:cNvPr>
          <p:cNvGrpSpPr/>
          <p:nvPr/>
        </p:nvGrpSpPr>
        <p:grpSpPr>
          <a:xfrm>
            <a:off x="7825696" y="1708656"/>
            <a:ext cx="3116088" cy="5163255"/>
            <a:chOff x="7825696" y="1708656"/>
            <a:chExt cx="3116088" cy="5163255"/>
          </a:xfrm>
        </p:grpSpPr>
        <p:sp>
          <p:nvSpPr>
            <p:cNvPr id="7" name="AutoShape 9">
              <a:extLst>
                <a:ext uri="{FF2B5EF4-FFF2-40B4-BE49-F238E27FC236}">
                  <a16:creationId xmlns:a16="http://schemas.microsoft.com/office/drawing/2014/main" id="{CAFD5A46-AACC-A23E-BB0D-8FBF31BBDF3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494055" flipV="1">
              <a:off x="7430924" y="3231059"/>
              <a:ext cx="3529698" cy="484892"/>
            </a:xfrm>
            <a:prstGeom prst="curvedDownArrow">
              <a:avLst>
                <a:gd name="adj1" fmla="val 35000"/>
                <a:gd name="adj2" fmla="val 70000"/>
                <a:gd name="adj3" fmla="val 33333"/>
              </a:avLst>
            </a:prstGeom>
            <a:solidFill>
              <a:srgbClr val="DD721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grpSp>
          <p:nvGrpSpPr>
            <p:cNvPr id="103" name="Grupo 102">
              <a:extLst>
                <a:ext uri="{FF2B5EF4-FFF2-40B4-BE49-F238E27FC236}">
                  <a16:creationId xmlns:a16="http://schemas.microsoft.com/office/drawing/2014/main" id="{7D27D78B-B585-90A8-65FA-189334F550B6}"/>
                </a:ext>
              </a:extLst>
            </p:cNvPr>
            <p:cNvGrpSpPr/>
            <p:nvPr/>
          </p:nvGrpSpPr>
          <p:grpSpPr>
            <a:xfrm>
              <a:off x="7825696" y="4859888"/>
              <a:ext cx="3116088" cy="2012023"/>
              <a:chOff x="7825696" y="4859888"/>
              <a:chExt cx="3116088" cy="2012023"/>
            </a:xfrm>
          </p:grpSpPr>
          <p:grpSp>
            <p:nvGrpSpPr>
              <p:cNvPr id="33" name="Grupo 32">
                <a:extLst>
                  <a:ext uri="{FF2B5EF4-FFF2-40B4-BE49-F238E27FC236}">
                    <a16:creationId xmlns:a16="http://schemas.microsoft.com/office/drawing/2014/main" id="{BD40A04E-1EA8-1470-3CB9-5C2BBD8ED058}"/>
                  </a:ext>
                </a:extLst>
              </p:cNvPr>
              <p:cNvGrpSpPr/>
              <p:nvPr/>
            </p:nvGrpSpPr>
            <p:grpSpPr>
              <a:xfrm>
                <a:off x="7825696" y="4859888"/>
                <a:ext cx="3116088" cy="1496749"/>
                <a:chOff x="7767065" y="4844802"/>
                <a:chExt cx="3116088" cy="1496749"/>
              </a:xfrm>
            </p:grpSpPr>
            <p:sp>
              <p:nvSpPr>
                <p:cNvPr id="35" name="Elipse 34">
                  <a:extLst>
                    <a:ext uri="{FF2B5EF4-FFF2-40B4-BE49-F238E27FC236}">
                      <a16:creationId xmlns:a16="http://schemas.microsoft.com/office/drawing/2014/main" id="{C8C98FD6-9336-FED8-1FB3-87103C93308B}"/>
                    </a:ext>
                  </a:extLst>
                </p:cNvPr>
                <p:cNvSpPr/>
                <p:nvPr/>
              </p:nvSpPr>
              <p:spPr>
                <a:xfrm>
                  <a:off x="8671377" y="5570434"/>
                  <a:ext cx="2211776" cy="771117"/>
                </a:xfrm>
                <a:prstGeom prst="ellipse">
                  <a:avLst/>
                </a:prstGeom>
                <a:gradFill>
                  <a:gsLst>
                    <a:gs pos="3034">
                      <a:srgbClr val="F3F6FB"/>
                    </a:gs>
                    <a:gs pos="4000">
                      <a:srgbClr val="F2F5FB"/>
                    </a:gs>
                    <a:gs pos="4028">
                      <a:srgbClr val="F2F5FB"/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39000">
                      <a:srgbClr val="92D050"/>
                    </a:gs>
                    <a:gs pos="100000">
                      <a:srgbClr val="B9B51E"/>
                    </a:gs>
                  </a:gsLst>
                  <a:lin ang="12000000" scaled="0"/>
                </a:gra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grpSp>
              <p:nvGrpSpPr>
                <p:cNvPr id="55" name="Agrupar 80">
                  <a:extLst>
                    <a:ext uri="{FF2B5EF4-FFF2-40B4-BE49-F238E27FC236}">
                      <a16:creationId xmlns:a16="http://schemas.microsoft.com/office/drawing/2014/main" id="{630D80BF-80DC-6D02-9305-BC27B57C90E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040338" y="5774043"/>
                  <a:ext cx="744538" cy="339053"/>
                  <a:chOff x="2971800" y="4320912"/>
                  <a:chExt cx="248109" cy="326991"/>
                </a:xfrm>
              </p:grpSpPr>
              <p:sp>
                <p:nvSpPr>
                  <p:cNvPr id="21540" name="Elipse 221">
                    <a:extLst>
                      <a:ext uri="{FF2B5EF4-FFF2-40B4-BE49-F238E27FC236}">
                        <a16:creationId xmlns:a16="http://schemas.microsoft.com/office/drawing/2014/main" id="{4779225A-3AC8-2F24-0460-7ACCDB5D3C2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971800" y="4571711"/>
                    <a:ext cx="152357" cy="76192"/>
                  </a:xfrm>
                  <a:prstGeom prst="ellipse">
                    <a:avLst/>
                  </a:prstGeom>
                  <a:solidFill>
                    <a:schemeClr val="accent4">
                      <a:lumMod val="75000"/>
                    </a:schemeClr>
                  </a:solidFill>
                  <a:ln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>
                      <a:effectLst>
                        <a:outerShdw blurRad="38100" dist="38100" dir="2700000" algn="tl">
                          <a:srgbClr val="FFFFFF"/>
                        </a:outerShdw>
                      </a:effectLst>
                    </a:endParaRPr>
                  </a:p>
                </p:txBody>
              </p:sp>
              <p:sp>
                <p:nvSpPr>
                  <p:cNvPr id="21541" name="Elipse 224">
                    <a:extLst>
                      <a:ext uri="{FF2B5EF4-FFF2-40B4-BE49-F238E27FC236}">
                        <a16:creationId xmlns:a16="http://schemas.microsoft.com/office/drawing/2014/main" id="{41F6791F-587F-B804-2703-EFD9A7E9505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022586" y="4320912"/>
                    <a:ext cx="197323" cy="46032"/>
                  </a:xfrm>
                  <a:prstGeom prst="ellipse">
                    <a:avLst/>
                  </a:prstGeom>
                  <a:solidFill>
                    <a:schemeClr val="accent4">
                      <a:lumMod val="75000"/>
                    </a:schemeClr>
                  </a:solidFill>
                  <a:ln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>
                      <a:effectLst>
                        <a:outerShdw blurRad="38100" dist="38100" dir="2700000" algn="tl">
                          <a:srgbClr val="FFFFFF"/>
                        </a:outerShdw>
                      </a:effectLst>
                    </a:endParaRPr>
                  </a:p>
                </p:txBody>
              </p:sp>
            </p:grpSp>
            <p:cxnSp>
              <p:nvCxnSpPr>
                <p:cNvPr id="56" name="Conector recto 100">
                  <a:extLst>
                    <a:ext uri="{FF2B5EF4-FFF2-40B4-BE49-F238E27FC236}">
                      <a16:creationId xmlns:a16="http://schemas.microsoft.com/office/drawing/2014/main" id="{D5948F02-46B3-0204-693E-8DFC3B514C30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>
                  <a:off x="9459438" y="6047264"/>
                  <a:ext cx="228600" cy="1645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sp>
              <p:nvSpPr>
                <p:cNvPr id="57" name="Elipse 227">
                  <a:extLst>
                    <a:ext uri="{FF2B5EF4-FFF2-40B4-BE49-F238E27FC236}">
                      <a16:creationId xmlns:a16="http://schemas.microsoft.com/office/drawing/2014/main" id="{17EB9E29-83E6-FF61-ADE4-42A89F679693}"/>
                    </a:ext>
                  </a:extLst>
                </p:cNvPr>
                <p:cNvSpPr/>
                <p:nvPr/>
              </p:nvSpPr>
              <p:spPr bwMode="auto">
                <a:xfrm>
                  <a:off x="9908701" y="5680230"/>
                  <a:ext cx="100012" cy="93816"/>
                </a:xfrm>
                <a:prstGeom prst="ellipse">
                  <a:avLst/>
                </a:prstGeom>
                <a:solidFill>
                  <a:schemeClr val="bg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>
                    <a:effectLst>
                      <a:outerShdw blurRad="38100" dist="38100" dir="2700000" algn="tl">
                        <a:srgbClr val="DDDDDD"/>
                      </a:outerShdw>
                    </a:effectLst>
                  </a:endParaRPr>
                </a:p>
              </p:txBody>
            </p:sp>
            <p:sp>
              <p:nvSpPr>
                <p:cNvPr id="59" name="Elipse 228">
                  <a:extLst>
                    <a:ext uri="{FF2B5EF4-FFF2-40B4-BE49-F238E27FC236}">
                      <a16:creationId xmlns:a16="http://schemas.microsoft.com/office/drawing/2014/main" id="{C9962E4D-76D7-6260-9243-D29EE3E9055B}"/>
                    </a:ext>
                  </a:extLst>
                </p:cNvPr>
                <p:cNvSpPr/>
                <p:nvPr/>
              </p:nvSpPr>
              <p:spPr bwMode="auto">
                <a:xfrm>
                  <a:off x="10061101" y="5838235"/>
                  <a:ext cx="136525" cy="93816"/>
                </a:xfrm>
                <a:prstGeom prst="ellipse">
                  <a:avLst/>
                </a:prstGeom>
                <a:solidFill>
                  <a:schemeClr val="bg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>
                    <a:effectLst>
                      <a:outerShdw blurRad="38100" dist="38100" dir="2700000" algn="tl">
                        <a:srgbClr val="DDDDDD"/>
                      </a:outerShdw>
                    </a:effectLst>
                  </a:endParaRPr>
                </a:p>
              </p:txBody>
            </p:sp>
            <p:sp>
              <p:nvSpPr>
                <p:cNvPr id="63" name="Elipse 229">
                  <a:extLst>
                    <a:ext uri="{FF2B5EF4-FFF2-40B4-BE49-F238E27FC236}">
                      <a16:creationId xmlns:a16="http://schemas.microsoft.com/office/drawing/2014/main" id="{7035E734-6EDE-D70C-7D1E-537D1C5CD315}"/>
                    </a:ext>
                  </a:extLst>
                </p:cNvPr>
                <p:cNvSpPr/>
                <p:nvPr/>
              </p:nvSpPr>
              <p:spPr bwMode="auto">
                <a:xfrm>
                  <a:off x="8808563" y="5874445"/>
                  <a:ext cx="136525" cy="95462"/>
                </a:xfrm>
                <a:prstGeom prst="ellipse">
                  <a:avLst/>
                </a:prstGeom>
                <a:solidFill>
                  <a:schemeClr val="bg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>
                    <a:effectLst>
                      <a:outerShdw blurRad="38100" dist="38100" dir="2700000" algn="tl">
                        <a:srgbClr val="DDDDDD"/>
                      </a:outerShdw>
                    </a:effectLst>
                  </a:endParaRPr>
                </a:p>
              </p:txBody>
            </p:sp>
            <p:sp>
              <p:nvSpPr>
                <p:cNvPr id="21504" name="Elipse 231">
                  <a:extLst>
                    <a:ext uri="{FF2B5EF4-FFF2-40B4-BE49-F238E27FC236}">
                      <a16:creationId xmlns:a16="http://schemas.microsoft.com/office/drawing/2014/main" id="{023254F1-BFA5-A84E-FAE6-1F0203D628A1}"/>
                    </a:ext>
                  </a:extLst>
                </p:cNvPr>
                <p:cNvSpPr/>
                <p:nvPr/>
              </p:nvSpPr>
              <p:spPr bwMode="auto">
                <a:xfrm>
                  <a:off x="9784876" y="6104869"/>
                  <a:ext cx="592137" cy="46085"/>
                </a:xfrm>
                <a:prstGeom prst="ellipse">
                  <a:avLst/>
                </a:prstGeom>
                <a:solidFill>
                  <a:schemeClr val="accent4">
                    <a:lumMod val="75000"/>
                  </a:schemeClr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>
                    <a:effectLst>
                      <a:outerShdw blurRad="38100" dist="38100" dir="2700000" algn="tl">
                        <a:srgbClr val="FFFFFF"/>
                      </a:outerShdw>
                    </a:effectLst>
                  </a:endParaRPr>
                </a:p>
              </p:txBody>
            </p:sp>
            <p:sp>
              <p:nvSpPr>
                <p:cNvPr id="21505" name="AutoShape 9">
                  <a:extLst>
                    <a:ext uri="{FF2B5EF4-FFF2-40B4-BE49-F238E27FC236}">
                      <a16:creationId xmlns:a16="http://schemas.microsoft.com/office/drawing/2014/main" id="{93EDBD00-B67E-9103-1395-9FFF6EB1F62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111767">
                  <a:off x="7767065" y="4844802"/>
                  <a:ext cx="1876480" cy="414764"/>
                </a:xfrm>
                <a:prstGeom prst="curvedDownArrow">
                  <a:avLst>
                    <a:gd name="adj1" fmla="val 35000"/>
                    <a:gd name="adj2" fmla="val 70000"/>
                    <a:gd name="adj3" fmla="val 33333"/>
                  </a:avLst>
                </a:pr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prstDash val="solid"/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US">
                    <a:effectLst>
                      <a:outerShdw blurRad="38100" dist="38100" dir="2700000" algn="tl">
                        <a:srgbClr val="FFFFFF"/>
                      </a:outerShdw>
                    </a:effectLst>
                  </a:endParaRPr>
                </a:p>
              </p:txBody>
            </p:sp>
            <p:grpSp>
              <p:nvGrpSpPr>
                <p:cNvPr id="21506" name="Grupo 21505">
                  <a:extLst>
                    <a:ext uri="{FF2B5EF4-FFF2-40B4-BE49-F238E27FC236}">
                      <a16:creationId xmlns:a16="http://schemas.microsoft.com/office/drawing/2014/main" id="{0F3522DA-47A4-8914-4099-5D2A03FA8015}"/>
                    </a:ext>
                  </a:extLst>
                </p:cNvPr>
                <p:cNvGrpSpPr/>
                <p:nvPr/>
              </p:nvGrpSpPr>
              <p:grpSpPr>
                <a:xfrm>
                  <a:off x="10270569" y="5669138"/>
                  <a:ext cx="415999" cy="391437"/>
                  <a:chOff x="8700538" y="3519181"/>
                  <a:chExt cx="526113" cy="391437"/>
                </a:xfrm>
              </p:grpSpPr>
              <p:sp>
                <p:nvSpPr>
                  <p:cNvPr id="21538" name="Estrella de 5 puntas 21537">
                    <a:extLst>
                      <a:ext uri="{FF2B5EF4-FFF2-40B4-BE49-F238E27FC236}">
                        <a16:creationId xmlns:a16="http://schemas.microsoft.com/office/drawing/2014/main" id="{33D0264C-36B6-E7F7-6C02-FB81D97C136D}"/>
                      </a:ext>
                    </a:extLst>
                  </p:cNvPr>
                  <p:cNvSpPr/>
                  <p:nvPr/>
                </p:nvSpPr>
                <p:spPr>
                  <a:xfrm>
                    <a:off x="8700538" y="3519181"/>
                    <a:ext cx="526113" cy="391437"/>
                  </a:xfrm>
                  <a:prstGeom prst="star5">
                    <a:avLst/>
                  </a:prstGeom>
                  <a:solidFill>
                    <a:srgbClr val="FF0000"/>
                  </a:solidFill>
                  <a:ln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1539" name="CuadroTexto 122">
                    <a:extLst>
                      <a:ext uri="{FF2B5EF4-FFF2-40B4-BE49-F238E27FC236}">
                        <a16:creationId xmlns:a16="http://schemas.microsoft.com/office/drawing/2014/main" id="{2CF95A49-9E1A-78AE-9CEB-D880D433CACE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768344" y="3594820"/>
                    <a:ext cx="428168" cy="2539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50" b="1">
                        <a:latin typeface="Arial" panose="020B0604020202020204" pitchFamily="34" charset="0"/>
                      </a:rPr>
                      <a:t>O</a:t>
                    </a:r>
                    <a:r>
                      <a:rPr lang="en-US" altLang="en-US" sz="1050" b="1" baseline="-25000">
                        <a:latin typeface="Arial" panose="020B0604020202020204" pitchFamily="34" charset="0"/>
                      </a:rPr>
                      <a:t>2</a:t>
                    </a:r>
                  </a:p>
                </p:txBody>
              </p:sp>
            </p:grpSp>
            <p:grpSp>
              <p:nvGrpSpPr>
                <p:cNvPr id="21507" name="Grupo 21506">
                  <a:extLst>
                    <a:ext uri="{FF2B5EF4-FFF2-40B4-BE49-F238E27FC236}">
                      <a16:creationId xmlns:a16="http://schemas.microsoft.com/office/drawing/2014/main" id="{FD94D9D0-A0A1-97AB-C403-DA737944C4DA}"/>
                    </a:ext>
                  </a:extLst>
                </p:cNvPr>
                <p:cNvGrpSpPr/>
                <p:nvPr/>
              </p:nvGrpSpPr>
              <p:grpSpPr>
                <a:xfrm>
                  <a:off x="9525108" y="5897161"/>
                  <a:ext cx="415999" cy="391437"/>
                  <a:chOff x="8700538" y="3519181"/>
                  <a:chExt cx="526113" cy="391437"/>
                </a:xfrm>
              </p:grpSpPr>
              <p:sp>
                <p:nvSpPr>
                  <p:cNvPr id="21523" name="Estrella de 5 puntas 21522">
                    <a:extLst>
                      <a:ext uri="{FF2B5EF4-FFF2-40B4-BE49-F238E27FC236}">
                        <a16:creationId xmlns:a16="http://schemas.microsoft.com/office/drawing/2014/main" id="{39B7F38C-8312-3E2E-409C-182ADA2ECCCE}"/>
                      </a:ext>
                    </a:extLst>
                  </p:cNvPr>
                  <p:cNvSpPr/>
                  <p:nvPr/>
                </p:nvSpPr>
                <p:spPr>
                  <a:xfrm>
                    <a:off x="8700538" y="3519181"/>
                    <a:ext cx="526113" cy="391437"/>
                  </a:xfrm>
                  <a:prstGeom prst="star5">
                    <a:avLst/>
                  </a:prstGeom>
                  <a:solidFill>
                    <a:srgbClr val="FF0000"/>
                  </a:solidFill>
                  <a:ln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1536" name="CuadroTexto 122">
                    <a:extLst>
                      <a:ext uri="{FF2B5EF4-FFF2-40B4-BE49-F238E27FC236}">
                        <a16:creationId xmlns:a16="http://schemas.microsoft.com/office/drawing/2014/main" id="{BF757292-9D6B-FF74-1E4A-51091EC416BD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768344" y="3594820"/>
                    <a:ext cx="428168" cy="2539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50" b="1">
                        <a:latin typeface="Arial" panose="020B0604020202020204" pitchFamily="34" charset="0"/>
                      </a:rPr>
                      <a:t>O</a:t>
                    </a:r>
                    <a:r>
                      <a:rPr lang="en-US" altLang="en-US" sz="1050" b="1" baseline="-25000">
                        <a:latin typeface="Arial" panose="020B0604020202020204" pitchFamily="34" charset="0"/>
                      </a:rPr>
                      <a:t>2</a:t>
                    </a:r>
                  </a:p>
                </p:txBody>
              </p:sp>
            </p:grpSp>
            <p:grpSp>
              <p:nvGrpSpPr>
                <p:cNvPr id="21511" name="Grupo 21510">
                  <a:extLst>
                    <a:ext uri="{FF2B5EF4-FFF2-40B4-BE49-F238E27FC236}">
                      <a16:creationId xmlns:a16="http://schemas.microsoft.com/office/drawing/2014/main" id="{97E8B2A5-8B70-9F24-81A2-D50A8FE19FC4}"/>
                    </a:ext>
                  </a:extLst>
                </p:cNvPr>
                <p:cNvGrpSpPr/>
                <p:nvPr/>
              </p:nvGrpSpPr>
              <p:grpSpPr>
                <a:xfrm>
                  <a:off x="8914303" y="5727138"/>
                  <a:ext cx="415999" cy="391437"/>
                  <a:chOff x="8700538" y="3519181"/>
                  <a:chExt cx="526113" cy="391437"/>
                </a:xfrm>
              </p:grpSpPr>
              <p:sp>
                <p:nvSpPr>
                  <p:cNvPr id="21516" name="Estrella de 5 puntas 21515">
                    <a:extLst>
                      <a:ext uri="{FF2B5EF4-FFF2-40B4-BE49-F238E27FC236}">
                        <a16:creationId xmlns:a16="http://schemas.microsoft.com/office/drawing/2014/main" id="{5EB5AFB8-467E-828A-7D06-F100B6082C9E}"/>
                      </a:ext>
                    </a:extLst>
                  </p:cNvPr>
                  <p:cNvSpPr/>
                  <p:nvPr/>
                </p:nvSpPr>
                <p:spPr>
                  <a:xfrm>
                    <a:off x="8700538" y="3519181"/>
                    <a:ext cx="526113" cy="391437"/>
                  </a:xfrm>
                  <a:prstGeom prst="star5">
                    <a:avLst/>
                  </a:prstGeom>
                  <a:solidFill>
                    <a:srgbClr val="FF0000"/>
                  </a:solidFill>
                  <a:ln>
                    <a:solidFill>
                      <a:srgbClr val="C0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1517" name="CuadroTexto 122">
                    <a:extLst>
                      <a:ext uri="{FF2B5EF4-FFF2-40B4-BE49-F238E27FC236}">
                        <a16:creationId xmlns:a16="http://schemas.microsoft.com/office/drawing/2014/main" id="{4D640BBC-30CA-9A93-91D8-D88F0F476C05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768344" y="3594820"/>
                    <a:ext cx="428168" cy="2539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50" b="1">
                        <a:latin typeface="Arial" panose="020B0604020202020204" pitchFamily="34" charset="0"/>
                      </a:rPr>
                      <a:t>O</a:t>
                    </a:r>
                    <a:r>
                      <a:rPr lang="en-US" altLang="en-US" sz="1050" b="1" baseline="-25000">
                        <a:latin typeface="Arial" panose="020B0604020202020204" pitchFamily="34" charset="0"/>
                      </a:rPr>
                      <a:t>2</a:t>
                    </a:r>
                  </a:p>
                </p:txBody>
              </p:sp>
            </p:grpSp>
          </p:grpSp>
          <p:sp>
            <p:nvSpPr>
              <p:cNvPr id="101" name="CuadroTexto 100">
                <a:extLst>
                  <a:ext uri="{FF2B5EF4-FFF2-40B4-BE49-F238E27FC236}">
                    <a16:creationId xmlns:a16="http://schemas.microsoft.com/office/drawing/2014/main" id="{0DF973D4-D9AE-EC8D-171B-C70940F86512}"/>
                  </a:ext>
                </a:extLst>
              </p:cNvPr>
              <p:cNvSpPr txBox="1"/>
              <p:nvPr/>
            </p:nvSpPr>
            <p:spPr>
              <a:xfrm>
                <a:off x="9124472" y="6502579"/>
                <a:ext cx="13415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/>
                  <a:t>Degradation</a:t>
                </a:r>
              </a:p>
            </p:txBody>
          </p:sp>
        </p:grpSp>
      </p:grpSp>
      <p:sp>
        <p:nvSpPr>
          <p:cNvPr id="114" name="CuadroTexto 113">
            <a:extLst>
              <a:ext uri="{FF2B5EF4-FFF2-40B4-BE49-F238E27FC236}">
                <a16:creationId xmlns:a16="http://schemas.microsoft.com/office/drawing/2014/main" id="{CC695120-B1AB-FBCE-BE40-42323D1C9107}"/>
              </a:ext>
            </a:extLst>
          </p:cNvPr>
          <p:cNvSpPr txBox="1"/>
          <p:nvPr/>
        </p:nvSpPr>
        <p:spPr>
          <a:xfrm>
            <a:off x="434987" y="1286589"/>
            <a:ext cx="2728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2000" dirty="0"/>
              <a:t>Signals of diverse nature</a:t>
            </a:r>
          </a:p>
        </p:txBody>
      </p:sp>
      <p:sp>
        <p:nvSpPr>
          <p:cNvPr id="118" name="Elipse 117">
            <a:extLst>
              <a:ext uri="{FF2B5EF4-FFF2-40B4-BE49-F238E27FC236}">
                <a16:creationId xmlns:a16="http://schemas.microsoft.com/office/drawing/2014/main" id="{CBB4FFD5-B752-726C-8973-70E68900D9F9}"/>
              </a:ext>
            </a:extLst>
          </p:cNvPr>
          <p:cNvSpPr/>
          <p:nvPr/>
        </p:nvSpPr>
        <p:spPr>
          <a:xfrm>
            <a:off x="701630" y="5296537"/>
            <a:ext cx="173565" cy="106243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grpSp>
        <p:nvGrpSpPr>
          <p:cNvPr id="127" name="Grupo 126">
            <a:extLst>
              <a:ext uri="{FF2B5EF4-FFF2-40B4-BE49-F238E27FC236}">
                <a16:creationId xmlns:a16="http://schemas.microsoft.com/office/drawing/2014/main" id="{79C7CF9A-B051-6541-0191-455EED54E729}"/>
              </a:ext>
            </a:extLst>
          </p:cNvPr>
          <p:cNvGrpSpPr/>
          <p:nvPr/>
        </p:nvGrpSpPr>
        <p:grpSpPr>
          <a:xfrm>
            <a:off x="1638747" y="3331922"/>
            <a:ext cx="2836718" cy="1467390"/>
            <a:chOff x="1638747" y="3331922"/>
            <a:chExt cx="2836718" cy="1467390"/>
          </a:xfrm>
        </p:grpSpPr>
        <p:grpSp>
          <p:nvGrpSpPr>
            <p:cNvPr id="11" name="Grupo 10">
              <a:extLst>
                <a:ext uri="{FF2B5EF4-FFF2-40B4-BE49-F238E27FC236}">
                  <a16:creationId xmlns:a16="http://schemas.microsoft.com/office/drawing/2014/main" id="{B3DF4B2A-4E58-136D-8F6D-186F11B09DDA}"/>
                </a:ext>
              </a:extLst>
            </p:cNvPr>
            <p:cNvGrpSpPr/>
            <p:nvPr/>
          </p:nvGrpSpPr>
          <p:grpSpPr>
            <a:xfrm>
              <a:off x="1661146" y="3722094"/>
              <a:ext cx="2814319" cy="1077218"/>
              <a:chOff x="1397067" y="3786540"/>
              <a:chExt cx="2814319" cy="1077218"/>
            </a:xfrm>
          </p:grpSpPr>
          <p:sp>
            <p:nvSpPr>
              <p:cNvPr id="21544" name="CuadroTexto 121">
                <a:extLst>
                  <a:ext uri="{FF2B5EF4-FFF2-40B4-BE49-F238E27FC236}">
                    <a16:creationId xmlns:a16="http://schemas.microsoft.com/office/drawing/2014/main" id="{C412961C-A2E1-C248-E33F-BD6BFB1428B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76358" y="3786540"/>
                <a:ext cx="1266693" cy="10772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600" err="1">
                    <a:latin typeface="Arial" panose="020B0604020202020204" pitchFamily="34" charset="0"/>
                    <a:cs typeface="Arial" panose="020B0604020202020204" pitchFamily="34" charset="0"/>
                  </a:rPr>
                  <a:t>ß</a:t>
                </a:r>
                <a:r>
                  <a:rPr lang="en-US" altLang="en-US" sz="16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altLang="en-US" sz="1600" err="1">
                    <a:latin typeface="Arial" panose="020B0604020202020204" pitchFamily="34" charset="0"/>
                    <a:cs typeface="Arial" panose="020B0604020202020204" pitchFamily="34" charset="0"/>
                  </a:rPr>
                  <a:t>cyclocitral</a:t>
                </a:r>
                <a:endParaRPr lang="en-US" alt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s-MX" sz="1600" i="1">
                    <a:latin typeface="Symbol" pitchFamily="2" charset="2"/>
                    <a:cs typeface="Arial" panose="020B0604020202020204" pitchFamily="34" charset="0"/>
                  </a:rPr>
                  <a:t>b</a:t>
                </a:r>
                <a:r>
                  <a:rPr lang="es-MX" sz="1600" i="1">
                    <a:latin typeface="Arial" panose="020B0604020202020204" pitchFamily="34" charset="0"/>
                    <a:cs typeface="Arial" panose="020B0604020202020204" pitchFamily="34" charset="0"/>
                  </a:rPr>
                  <a:t>-ionone</a:t>
                </a:r>
                <a:endParaRPr lang="es-MX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s-MX" sz="1600" i="1">
                    <a:latin typeface="Arial" panose="020B0604020202020204" pitchFamily="34" charset="0"/>
                    <a:cs typeface="Arial" panose="020B0604020202020204" pitchFamily="34" charset="0"/>
                  </a:rPr>
                  <a:t>zaxinone</a:t>
                </a:r>
                <a:endParaRPr lang="en-US" alt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spcBef>
                    <a:spcPct val="0"/>
                  </a:spcBef>
                  <a:buFontTx/>
                  <a:buNone/>
                </a:pPr>
                <a:endParaRPr lang="en-US" alt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528" name="Rectángulo 6">
                <a:extLst>
                  <a:ext uri="{FF2B5EF4-FFF2-40B4-BE49-F238E27FC236}">
                    <a16:creationId xmlns:a16="http://schemas.microsoft.com/office/drawing/2014/main" id="{0CBD6411-E543-4975-623D-98429BD494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25945" y="4150784"/>
                <a:ext cx="629211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ES_tradnl" sz="1800">
                    <a:latin typeface="Arial" panose="020B0604020202020204" pitchFamily="34" charset="0"/>
                  </a:rPr>
                  <a:t>PAP</a:t>
                </a:r>
              </a:p>
            </p:txBody>
          </p:sp>
          <p:sp>
            <p:nvSpPr>
              <p:cNvPr id="21546" name="CuadroTexto 117">
                <a:extLst>
                  <a:ext uri="{FF2B5EF4-FFF2-40B4-BE49-F238E27FC236}">
                    <a16:creationId xmlns:a16="http://schemas.microsoft.com/office/drawing/2014/main" id="{9B11C85D-D339-D7E3-C1B8-37B6C51A52B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97067" y="3797012"/>
                <a:ext cx="80021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>
                    <a:latin typeface="Arial" panose="020B0604020202020204" pitchFamily="34" charset="0"/>
                  </a:rPr>
                  <a:t>Heme</a:t>
                </a:r>
              </a:p>
            </p:txBody>
          </p:sp>
          <p:sp>
            <p:nvSpPr>
              <p:cNvPr id="80" name="CuadroTexto 121">
                <a:extLst>
                  <a:ext uri="{FF2B5EF4-FFF2-40B4-BE49-F238E27FC236}">
                    <a16:creationId xmlns:a16="http://schemas.microsoft.com/office/drawing/2014/main" id="{31DDDF63-77AB-5EB3-94EA-53D343BEF4D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026655" y="3898279"/>
                <a:ext cx="184731" cy="3385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US" altLang="en-US" sz="16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126" name="CuadroTexto 125">
              <a:extLst>
                <a:ext uri="{FF2B5EF4-FFF2-40B4-BE49-F238E27FC236}">
                  <a16:creationId xmlns:a16="http://schemas.microsoft.com/office/drawing/2014/main" id="{1A5D369F-173E-A07D-68C4-F4730CB0C977}"/>
                </a:ext>
              </a:extLst>
            </p:cNvPr>
            <p:cNvSpPr txBox="1"/>
            <p:nvPr/>
          </p:nvSpPr>
          <p:spPr>
            <a:xfrm>
              <a:off x="1638747" y="3331922"/>
              <a:ext cx="25305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MX" b="1" dirty="0"/>
                <a:t>Metabolic intermediates</a:t>
              </a:r>
            </a:p>
          </p:txBody>
        </p:sp>
      </p:grpSp>
      <p:grpSp>
        <p:nvGrpSpPr>
          <p:cNvPr id="4" name="Grupo 3">
            <a:extLst>
              <a:ext uri="{FF2B5EF4-FFF2-40B4-BE49-F238E27FC236}">
                <a16:creationId xmlns:a16="http://schemas.microsoft.com/office/drawing/2014/main" id="{38710DDE-621D-B696-8C7B-0B443AC7181E}"/>
              </a:ext>
            </a:extLst>
          </p:cNvPr>
          <p:cNvGrpSpPr/>
          <p:nvPr/>
        </p:nvGrpSpPr>
        <p:grpSpPr>
          <a:xfrm>
            <a:off x="5827013" y="2496877"/>
            <a:ext cx="4669260" cy="2297661"/>
            <a:chOff x="5827013" y="2496877"/>
            <a:chExt cx="4669260" cy="2297661"/>
          </a:xfrm>
        </p:grpSpPr>
        <p:grpSp>
          <p:nvGrpSpPr>
            <p:cNvPr id="73" name="Grupo 72">
              <a:extLst>
                <a:ext uri="{FF2B5EF4-FFF2-40B4-BE49-F238E27FC236}">
                  <a16:creationId xmlns:a16="http://schemas.microsoft.com/office/drawing/2014/main" id="{2311F9CD-1F7E-D2EC-93FC-58476FC9E743}"/>
                </a:ext>
              </a:extLst>
            </p:cNvPr>
            <p:cNvGrpSpPr/>
            <p:nvPr/>
          </p:nvGrpSpPr>
          <p:grpSpPr>
            <a:xfrm>
              <a:off x="5827013" y="2496877"/>
              <a:ext cx="2436150" cy="2297661"/>
              <a:chOff x="6958112" y="1963778"/>
              <a:chExt cx="2436150" cy="2297661"/>
            </a:xfrm>
          </p:grpSpPr>
          <p:sp>
            <p:nvSpPr>
              <p:cNvPr id="123" name="AutoShape 9">
                <a:extLst>
                  <a:ext uri="{FF2B5EF4-FFF2-40B4-BE49-F238E27FC236}">
                    <a16:creationId xmlns:a16="http://schemas.microsoft.com/office/drawing/2014/main" id="{090BEDEF-A9A1-7738-2330-3AED0D6FB1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4362407" flipV="1">
                <a:off x="6115098" y="2899090"/>
                <a:ext cx="2297661" cy="427037"/>
              </a:xfrm>
              <a:prstGeom prst="curvedDownArrow">
                <a:avLst>
                  <a:gd name="adj1" fmla="val 35000"/>
                  <a:gd name="adj2" fmla="val 70000"/>
                  <a:gd name="adj3" fmla="val 33333"/>
                </a:avLst>
              </a:prstGeom>
              <a:solidFill>
                <a:srgbClr val="C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  <a:ea typeface="ＭＳ Ｐゴシック" charset="0"/>
                  <a:cs typeface="ＭＳ Ｐゴシック" charset="0"/>
                </a:endParaRPr>
              </a:p>
            </p:txBody>
          </p:sp>
          <p:grpSp>
            <p:nvGrpSpPr>
              <p:cNvPr id="69" name="Grupo 68">
                <a:extLst>
                  <a:ext uri="{FF2B5EF4-FFF2-40B4-BE49-F238E27FC236}">
                    <a16:creationId xmlns:a16="http://schemas.microsoft.com/office/drawing/2014/main" id="{7C5EE97F-6753-13BF-1D80-12C5D99A1E65}"/>
                  </a:ext>
                </a:extLst>
              </p:cNvPr>
              <p:cNvGrpSpPr/>
              <p:nvPr/>
            </p:nvGrpSpPr>
            <p:grpSpPr>
              <a:xfrm>
                <a:off x="6958112" y="3094367"/>
                <a:ext cx="2436150" cy="1114666"/>
                <a:chOff x="6742960" y="2410588"/>
                <a:chExt cx="2436150" cy="1114666"/>
              </a:xfrm>
            </p:grpSpPr>
            <p:sp>
              <p:nvSpPr>
                <p:cNvPr id="70" name="Estrella de 5 puntas 69">
                  <a:extLst>
                    <a:ext uri="{FF2B5EF4-FFF2-40B4-BE49-F238E27FC236}">
                      <a16:creationId xmlns:a16="http://schemas.microsoft.com/office/drawing/2014/main" id="{FDD31BBA-351B-99C9-13F8-ACA603C8BF8B}"/>
                    </a:ext>
                  </a:extLst>
                </p:cNvPr>
                <p:cNvSpPr/>
                <p:nvPr/>
              </p:nvSpPr>
              <p:spPr>
                <a:xfrm>
                  <a:off x="6742960" y="2861516"/>
                  <a:ext cx="1419389" cy="663738"/>
                </a:xfrm>
                <a:prstGeom prst="star5">
                  <a:avLst/>
                </a:prstGeom>
                <a:solidFill>
                  <a:srgbClr val="92D050"/>
                </a:solidFill>
                <a:ln>
                  <a:solidFill>
                    <a:srgbClr val="92D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1" name="CuadroTexto 117">
                  <a:extLst>
                    <a:ext uri="{FF2B5EF4-FFF2-40B4-BE49-F238E27FC236}">
                      <a16:creationId xmlns:a16="http://schemas.microsoft.com/office/drawing/2014/main" id="{9D1518D3-EA30-CD39-FD4B-33450ED30BA2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027897" y="3049136"/>
                  <a:ext cx="784568" cy="31908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400">
                      <a:latin typeface="Arial" panose="020B0604020202020204" pitchFamily="34" charset="0"/>
                    </a:rPr>
                    <a:t>MEcPP</a:t>
                  </a:r>
                </a:p>
              </p:txBody>
            </p:sp>
            <p:sp>
              <p:nvSpPr>
                <p:cNvPr id="72" name="CuadroTexto 71">
                  <a:extLst>
                    <a:ext uri="{FF2B5EF4-FFF2-40B4-BE49-F238E27FC236}">
                      <a16:creationId xmlns:a16="http://schemas.microsoft.com/office/drawing/2014/main" id="{19C1F386-64E5-5E41-8F6C-B5A29BCCAE4D}"/>
                    </a:ext>
                  </a:extLst>
                </p:cNvPr>
                <p:cNvSpPr txBox="1"/>
                <p:nvPr/>
              </p:nvSpPr>
              <p:spPr>
                <a:xfrm>
                  <a:off x="7511986" y="2410588"/>
                  <a:ext cx="1667124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US" b="1" dirty="0"/>
                    <a:t>Stress response</a:t>
                  </a:r>
                </a:p>
                <a:p>
                  <a:pPr algn="ctr"/>
                  <a:r>
                    <a:rPr lang="en-US" b="1" dirty="0"/>
                    <a:t>molecules</a:t>
                  </a:r>
                </a:p>
                <a:p>
                  <a:pPr algn="ctr"/>
                  <a:r>
                    <a:rPr lang="en-US" sz="1200" dirty="0"/>
                    <a:t>                      </a:t>
                  </a:r>
                </a:p>
              </p:txBody>
            </p:sp>
          </p:grpSp>
        </p:grpSp>
        <p:grpSp>
          <p:nvGrpSpPr>
            <p:cNvPr id="21569" name="Grupo 21568">
              <a:extLst>
                <a:ext uri="{FF2B5EF4-FFF2-40B4-BE49-F238E27FC236}">
                  <a16:creationId xmlns:a16="http://schemas.microsoft.com/office/drawing/2014/main" id="{2A374EB7-D889-649C-A1B4-C05FFEBF9DB6}"/>
                </a:ext>
              </a:extLst>
            </p:cNvPr>
            <p:cNvGrpSpPr/>
            <p:nvPr/>
          </p:nvGrpSpPr>
          <p:grpSpPr>
            <a:xfrm>
              <a:off x="9034345" y="2971800"/>
              <a:ext cx="1461928" cy="1003055"/>
              <a:chOff x="9034345" y="2971800"/>
              <a:chExt cx="1461928" cy="1003055"/>
            </a:xfrm>
          </p:grpSpPr>
          <p:grpSp>
            <p:nvGrpSpPr>
              <p:cNvPr id="122" name="Grupo 121">
                <a:extLst>
                  <a:ext uri="{FF2B5EF4-FFF2-40B4-BE49-F238E27FC236}">
                    <a16:creationId xmlns:a16="http://schemas.microsoft.com/office/drawing/2014/main" id="{C1C306ED-98EC-5EE1-D91C-9CA34572C881}"/>
                  </a:ext>
                </a:extLst>
              </p:cNvPr>
              <p:cNvGrpSpPr/>
              <p:nvPr/>
            </p:nvGrpSpPr>
            <p:grpSpPr>
              <a:xfrm>
                <a:off x="9034345" y="3078295"/>
                <a:ext cx="1461928" cy="896560"/>
                <a:chOff x="9034345" y="3078295"/>
                <a:chExt cx="1461928" cy="896560"/>
              </a:xfrm>
            </p:grpSpPr>
            <p:sp>
              <p:nvSpPr>
                <p:cNvPr id="109" name="Estrella de 5 puntas 108">
                  <a:extLst>
                    <a:ext uri="{FF2B5EF4-FFF2-40B4-BE49-F238E27FC236}">
                      <a16:creationId xmlns:a16="http://schemas.microsoft.com/office/drawing/2014/main" id="{E63EEA17-AB75-304F-6CFE-179A6AE15517}"/>
                    </a:ext>
                  </a:extLst>
                </p:cNvPr>
                <p:cNvSpPr/>
                <p:nvPr/>
              </p:nvSpPr>
              <p:spPr>
                <a:xfrm>
                  <a:off x="9034345" y="3078295"/>
                  <a:ext cx="1461928" cy="896560"/>
                </a:xfrm>
                <a:prstGeom prst="star5">
                  <a:avLst/>
                </a:prstGeom>
                <a:solidFill>
                  <a:srgbClr val="FF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0" name="CuadroTexto 122">
                  <a:extLst>
                    <a:ext uri="{FF2B5EF4-FFF2-40B4-BE49-F238E27FC236}">
                      <a16:creationId xmlns:a16="http://schemas.microsoft.com/office/drawing/2014/main" id="{550D5318-B24B-079E-21AC-77947946AC5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450961" y="3393545"/>
                  <a:ext cx="628698" cy="338554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600" b="1">
                      <a:latin typeface="Arial" panose="020B0604020202020204" pitchFamily="34" charset="0"/>
                    </a:rPr>
                    <a:t>ROS</a:t>
                  </a:r>
                  <a:endParaRPr lang="en-US" altLang="en-US" sz="1600" b="1" baseline="-25000">
                    <a:latin typeface="Arial" panose="020B0604020202020204" pitchFamily="34" charset="0"/>
                  </a:endParaRPr>
                </a:p>
              </p:txBody>
            </p:sp>
          </p:grpSp>
          <p:sp>
            <p:nvSpPr>
              <p:cNvPr id="21568" name="CuadroTexto 21567">
                <a:extLst>
                  <a:ext uri="{FF2B5EF4-FFF2-40B4-BE49-F238E27FC236}">
                    <a16:creationId xmlns:a16="http://schemas.microsoft.com/office/drawing/2014/main" id="{5DD4613E-0BA9-3F5A-F57B-2DE8849972E3}"/>
                  </a:ext>
                </a:extLst>
              </p:cNvPr>
              <p:cNvSpPr txBox="1"/>
              <p:nvPr/>
            </p:nvSpPr>
            <p:spPr>
              <a:xfrm>
                <a:off x="9967332" y="2971800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es-MX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5306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927 -0.04051 0.03855 -0.08102 0.05 -0.11482 C 0.06146 -0.14885 0.05899 -0.17223 0.06875 -0.20371 C 0.07839 -0.23519 0.08451 -0.26621 0.10834 -0.30371 C 0.13203 -0.34144 0.18347 -0.38774 0.21146 -0.42963 C 0.23933 -0.47176 0.25769 -0.51366 0.27605 -0.55556 " pathEditMode="relative" ptsTypes="AAAAAA">
                                      <p:cBhvr>
                                        <p:cTn id="18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33" grpId="0"/>
      <p:bldP spid="105" grpId="0"/>
      <p:bldP spid="114" grpId="0"/>
      <p:bldP spid="1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5ADDB05B-37E2-603E-ACAC-CB8572DE7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754" y="497308"/>
            <a:ext cx="9509760" cy="6355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6">
            <a:extLst>
              <a:ext uri="{FF2B5EF4-FFF2-40B4-BE49-F238E27FC236}">
                <a16:creationId xmlns:a16="http://schemas.microsoft.com/office/drawing/2014/main" id="{5F3B188A-1D6D-FBCE-3E04-6AB695E4E0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3147" y="-131209"/>
            <a:ext cx="739497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>
              <a:defRPr/>
            </a:pPr>
            <a:r>
              <a:rPr lang="en-US" sz="4000" dirty="0">
                <a:latin typeface="Corbel" panose="020B0503020204020204" pitchFamily="34" charset="0"/>
                <a:cs typeface="Arial" panose="020B0604020202020204" pitchFamily="34" charset="0"/>
              </a:rPr>
              <a:t>PLASTID DIVERSITY IN PLANTS</a:t>
            </a:r>
          </a:p>
        </p:txBody>
      </p:sp>
      <p:sp>
        <p:nvSpPr>
          <p:cNvPr id="24581" name="TextBox 6">
            <a:extLst>
              <a:ext uri="{FF2B5EF4-FFF2-40B4-BE49-F238E27FC236}">
                <a16:creationId xmlns:a16="http://schemas.microsoft.com/office/drawing/2014/main" id="{8979B07C-4DB4-651F-0764-BBB8C9C232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96699" y="6360692"/>
            <a:ext cx="1595301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MX" sz="1100" dirty="0">
                <a:latin typeface="Arial" panose="020B0604020202020204" pitchFamily="34" charset="0"/>
              </a:rPr>
              <a:t>Sierra et al.,  2023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C3E31FD9-9C78-1999-2486-FEE51DADAE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90" y="16807"/>
            <a:ext cx="961710" cy="70967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5">
            <a:extLst>
              <a:ext uri="{FF2B5EF4-FFF2-40B4-BE49-F238E27FC236}">
                <a16:creationId xmlns:a16="http://schemas.microsoft.com/office/drawing/2014/main" id="{F4C1EF99-DC3E-D564-E3A6-C30BCF6364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8150" y="76201"/>
            <a:ext cx="8193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 dirty="0">
                <a:solidFill>
                  <a:srgbClr val="80051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CHLOROPLAST DEVELOPMENT</a:t>
            </a:r>
          </a:p>
        </p:txBody>
      </p:sp>
      <p:sp>
        <p:nvSpPr>
          <p:cNvPr id="18436" name="Text Box 30">
            <a:extLst>
              <a:ext uri="{FF2B5EF4-FFF2-40B4-BE49-F238E27FC236}">
                <a16:creationId xmlns:a16="http://schemas.microsoft.com/office/drawing/2014/main" id="{B0AF3875-0A40-73B0-D4CF-00802EF1B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85126" y="2216150"/>
            <a:ext cx="12350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200" dirty="0">
                <a:latin typeface="Arial" panose="020B0604020202020204" pitchFamily="34" charset="0"/>
              </a:rPr>
              <a:t>Mature </a:t>
            </a:r>
            <a:r>
              <a:rPr lang="en-US" altLang="es-ES_tradnl" sz="1200" dirty="0" err="1">
                <a:latin typeface="Arial" panose="020B0604020202020204" pitchFamily="34" charset="0"/>
              </a:rPr>
              <a:t>Cloroplast</a:t>
            </a:r>
            <a:endParaRPr lang="en-US" altLang="es-ES_tradnl" sz="1200" dirty="0">
              <a:latin typeface="Arial" panose="020B0604020202020204" pitchFamily="34" charset="0"/>
            </a:endParaRPr>
          </a:p>
        </p:txBody>
      </p:sp>
      <p:grpSp>
        <p:nvGrpSpPr>
          <p:cNvPr id="18437" name="Agrupar 32">
            <a:extLst>
              <a:ext uri="{FF2B5EF4-FFF2-40B4-BE49-F238E27FC236}">
                <a16:creationId xmlns:a16="http://schemas.microsoft.com/office/drawing/2014/main" id="{2BC9BEE1-DE35-6109-2A5F-E3902AFF5467}"/>
              </a:ext>
            </a:extLst>
          </p:cNvPr>
          <p:cNvGrpSpPr>
            <a:grpSpLocks/>
          </p:cNvGrpSpPr>
          <p:nvPr/>
        </p:nvGrpSpPr>
        <p:grpSpPr bwMode="auto">
          <a:xfrm>
            <a:off x="1752600" y="1066801"/>
            <a:ext cx="7620000" cy="4614863"/>
            <a:chOff x="228600" y="1066800"/>
            <a:chExt cx="7620000" cy="4614863"/>
          </a:xfrm>
        </p:grpSpPr>
        <p:pic>
          <p:nvPicPr>
            <p:cNvPr id="18457" name="Picture 15">
              <a:extLst>
                <a:ext uri="{FF2B5EF4-FFF2-40B4-BE49-F238E27FC236}">
                  <a16:creationId xmlns:a16="http://schemas.microsoft.com/office/drawing/2014/main" id="{6BF00125-D955-C9A2-2134-3E2ECE4A14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6000" y="1066800"/>
              <a:ext cx="1752600" cy="1173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458" name="Picture 40">
              <a:extLst>
                <a:ext uri="{FF2B5EF4-FFF2-40B4-BE49-F238E27FC236}">
                  <a16:creationId xmlns:a16="http://schemas.microsoft.com/office/drawing/2014/main" id="{4B8B1D74-E21F-59BE-741A-EDB397C4C55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24400" y="2411413"/>
              <a:ext cx="1524000" cy="10239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AutoShape 8">
              <a:extLst>
                <a:ext uri="{FF2B5EF4-FFF2-40B4-BE49-F238E27FC236}">
                  <a16:creationId xmlns:a16="http://schemas.microsoft.com/office/drawing/2014/main" id="{89B42600-5C62-2362-429E-B450F5B3D9E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039616">
              <a:off x="5181600" y="1720850"/>
              <a:ext cx="1066800" cy="609600"/>
            </a:xfrm>
            <a:prstGeom prst="curvedDownArrow">
              <a:avLst>
                <a:gd name="adj1" fmla="val 35000"/>
                <a:gd name="adj2" fmla="val 70000"/>
                <a:gd name="adj3" fmla="val 33333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16" name="AutoShape 8">
              <a:extLst>
                <a:ext uri="{FF2B5EF4-FFF2-40B4-BE49-F238E27FC236}">
                  <a16:creationId xmlns:a16="http://schemas.microsoft.com/office/drawing/2014/main" id="{400DC025-8163-D165-2789-35C7195B815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039616">
              <a:off x="3581400" y="2895600"/>
              <a:ext cx="1066800" cy="609600"/>
            </a:xfrm>
            <a:prstGeom prst="curvedDownArrow">
              <a:avLst>
                <a:gd name="adj1" fmla="val 35000"/>
                <a:gd name="adj2" fmla="val 70000"/>
                <a:gd name="adj3" fmla="val 33333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endParaRPr>
            </a:p>
          </p:txBody>
        </p:sp>
        <p:grpSp>
          <p:nvGrpSpPr>
            <p:cNvPr id="18461" name="Group 20">
              <a:extLst>
                <a:ext uri="{FF2B5EF4-FFF2-40B4-BE49-F238E27FC236}">
                  <a16:creationId xmlns:a16="http://schemas.microsoft.com/office/drawing/2014/main" id="{016CD3AB-89C7-9A51-5718-EE45136E71D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66800" y="3657600"/>
              <a:ext cx="2649538" cy="1136650"/>
              <a:chOff x="1296" y="2997"/>
              <a:chExt cx="1669" cy="716"/>
            </a:xfrm>
          </p:grpSpPr>
          <p:pic>
            <p:nvPicPr>
              <p:cNvPr id="18463" name="Picture 6">
                <a:extLst>
                  <a:ext uri="{FF2B5EF4-FFF2-40B4-BE49-F238E27FC236}">
                    <a16:creationId xmlns:a16="http://schemas.microsoft.com/office/drawing/2014/main" id="{441B6B4A-03D9-F822-4B09-2279A9EAAA2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lum contrast="-3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57" y="2997"/>
                <a:ext cx="1008" cy="7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0" name="AutoShape 9">
                <a:extLst>
                  <a:ext uri="{FF2B5EF4-FFF2-40B4-BE49-F238E27FC236}">
                    <a16:creationId xmlns:a16="http://schemas.microsoft.com/office/drawing/2014/main" id="{1E17FF1C-6DE6-32D3-B334-E0BE6FA259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1560384">
                <a:off x="1296" y="3093"/>
                <a:ext cx="672" cy="384"/>
              </a:xfrm>
              <a:prstGeom prst="curvedDownArrow">
                <a:avLst>
                  <a:gd name="adj1" fmla="val 35000"/>
                  <a:gd name="adj2" fmla="val 70000"/>
                  <a:gd name="adj3" fmla="val 33333"/>
                </a:avLst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  <a:ea typeface="ＭＳ Ｐゴシック" charset="0"/>
                  <a:cs typeface="ＭＳ Ｐゴシック" charset="0"/>
                </a:endParaRPr>
              </a:p>
            </p:txBody>
          </p:sp>
        </p:grpSp>
        <p:pic>
          <p:nvPicPr>
            <p:cNvPr id="18462" name="Picture 7">
              <a:extLst>
                <a:ext uri="{FF2B5EF4-FFF2-40B4-BE49-F238E27FC236}">
                  <a16:creationId xmlns:a16="http://schemas.microsoft.com/office/drawing/2014/main" id="{2024BEEF-2693-595E-D7AC-34F2F25699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00" y="4648200"/>
              <a:ext cx="1524000" cy="1033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8438" name="Group 44">
            <a:extLst>
              <a:ext uri="{FF2B5EF4-FFF2-40B4-BE49-F238E27FC236}">
                <a16:creationId xmlns:a16="http://schemas.microsoft.com/office/drawing/2014/main" id="{C5CA0D07-7415-1C2B-7F36-7C55C61D6394}"/>
              </a:ext>
            </a:extLst>
          </p:cNvPr>
          <p:cNvGrpSpPr>
            <a:grpSpLocks/>
          </p:cNvGrpSpPr>
          <p:nvPr/>
        </p:nvGrpSpPr>
        <p:grpSpPr bwMode="auto">
          <a:xfrm>
            <a:off x="3505200" y="5410200"/>
            <a:ext cx="762000" cy="1187450"/>
            <a:chOff x="1248" y="3408"/>
            <a:chExt cx="480" cy="748"/>
          </a:xfrm>
        </p:grpSpPr>
        <p:pic>
          <p:nvPicPr>
            <p:cNvPr id="18455" name="Picture 31">
              <a:extLst>
                <a:ext uri="{FF2B5EF4-FFF2-40B4-BE49-F238E27FC236}">
                  <a16:creationId xmlns:a16="http://schemas.microsoft.com/office/drawing/2014/main" id="{31876A61-B57C-CD4F-7B4E-E7139BDA19C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8" y="3408"/>
              <a:ext cx="480" cy="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56" name="Text Box 32">
              <a:extLst>
                <a:ext uri="{FF2B5EF4-FFF2-40B4-BE49-F238E27FC236}">
                  <a16:creationId xmlns:a16="http://schemas.microsoft.com/office/drawing/2014/main" id="{20E760CC-4313-0541-F06D-374C45D1727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6" y="3962"/>
              <a:ext cx="342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400" i="1" dirty="0">
                  <a:solidFill>
                    <a:srgbClr val="B1061F"/>
                  </a:solidFill>
                  <a:latin typeface="Comic Sans MS Bold" pitchFamily="4" charset="0"/>
                </a:rPr>
                <a:t>clb5</a:t>
              </a:r>
              <a:endParaRPr lang="en-US" altLang="es-ES_tradnl" sz="1400" dirty="0">
                <a:solidFill>
                  <a:srgbClr val="B1061F"/>
                </a:solidFill>
                <a:latin typeface="Comic Sans MS Bold" pitchFamily="4" charset="0"/>
              </a:endParaRPr>
            </a:p>
          </p:txBody>
        </p:sp>
      </p:grpSp>
      <p:pic>
        <p:nvPicPr>
          <p:cNvPr id="28" name="Picture 21">
            <a:extLst>
              <a:ext uri="{FF2B5EF4-FFF2-40B4-BE49-F238E27FC236}">
                <a16:creationId xmlns:a16="http://schemas.microsoft.com/office/drawing/2014/main" id="{42C0615D-145B-0975-6C35-B9CECE5F2B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401924" y="113569"/>
            <a:ext cx="709089" cy="688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grpSp>
        <p:nvGrpSpPr>
          <p:cNvPr id="5" name="Agrupar 3">
            <a:extLst>
              <a:ext uri="{FF2B5EF4-FFF2-40B4-BE49-F238E27FC236}">
                <a16:creationId xmlns:a16="http://schemas.microsoft.com/office/drawing/2014/main" id="{943A9AB0-E6F5-1F5A-9EEB-BE6EAC9AB453}"/>
              </a:ext>
            </a:extLst>
          </p:cNvPr>
          <p:cNvGrpSpPr>
            <a:grpSpLocks/>
          </p:cNvGrpSpPr>
          <p:nvPr/>
        </p:nvGrpSpPr>
        <p:grpSpPr bwMode="auto">
          <a:xfrm>
            <a:off x="5596163" y="3581401"/>
            <a:ext cx="5432146" cy="3230564"/>
            <a:chOff x="4072247" y="3581400"/>
            <a:chExt cx="5432285" cy="3230565"/>
          </a:xfrm>
        </p:grpSpPr>
        <p:sp>
          <p:nvSpPr>
            <p:cNvPr id="18443" name="Line 40">
              <a:extLst>
                <a:ext uri="{FF2B5EF4-FFF2-40B4-BE49-F238E27FC236}">
                  <a16:creationId xmlns:a16="http://schemas.microsoft.com/office/drawing/2014/main" id="{42CD6382-870B-52D3-F40B-FDFA13BF3C5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334000" y="4256088"/>
              <a:ext cx="304800" cy="268287"/>
            </a:xfrm>
            <a:prstGeom prst="line">
              <a:avLst/>
            </a:prstGeom>
            <a:noFill/>
            <a:ln w="57150">
              <a:solidFill>
                <a:srgbClr val="4D68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grpSp>
          <p:nvGrpSpPr>
            <p:cNvPr id="18444" name="Agrupar 2">
              <a:extLst>
                <a:ext uri="{FF2B5EF4-FFF2-40B4-BE49-F238E27FC236}">
                  <a16:creationId xmlns:a16="http://schemas.microsoft.com/office/drawing/2014/main" id="{BEA0DAF6-0B86-3772-A1E9-B2D005A092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72247" y="3581400"/>
              <a:ext cx="5432285" cy="3230565"/>
              <a:chOff x="4072247" y="3581400"/>
              <a:chExt cx="5432285" cy="3230565"/>
            </a:xfrm>
          </p:grpSpPr>
          <p:sp>
            <p:nvSpPr>
              <p:cNvPr id="18445" name="AutoShape 39">
                <a:extLst>
                  <a:ext uri="{FF2B5EF4-FFF2-40B4-BE49-F238E27FC236}">
                    <a16:creationId xmlns:a16="http://schemas.microsoft.com/office/drawing/2014/main" id="{FDFBA032-2786-B569-4514-01E15645B6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2305741">
                <a:off x="5911850" y="4222750"/>
                <a:ext cx="228600" cy="1611313"/>
              </a:xfrm>
              <a:prstGeom prst="triangle">
                <a:avLst>
                  <a:gd name="adj" fmla="val 50000"/>
                </a:avLst>
              </a:prstGeom>
              <a:gradFill rotWithShape="0">
                <a:gsLst>
                  <a:gs pos="0">
                    <a:srgbClr val="5D861B"/>
                  </a:gs>
                  <a:gs pos="100000">
                    <a:srgbClr val="E7F6BA"/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es-ES_tradnl" sz="1200" dirty="0">
                  <a:latin typeface="Arial" panose="020B0604020202020204" pitchFamily="34" charset="0"/>
                </a:endParaRPr>
              </a:p>
            </p:txBody>
          </p:sp>
          <p:grpSp>
            <p:nvGrpSpPr>
              <p:cNvPr id="18446" name="Agrupar 1">
                <a:extLst>
                  <a:ext uri="{FF2B5EF4-FFF2-40B4-BE49-F238E27FC236}">
                    <a16:creationId xmlns:a16="http://schemas.microsoft.com/office/drawing/2014/main" id="{9B8CDD51-FC61-BCD2-9FE0-3D0183B26C0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072247" y="3581400"/>
                <a:ext cx="5432285" cy="3230565"/>
                <a:chOff x="4072247" y="3581400"/>
                <a:chExt cx="5432285" cy="3230565"/>
              </a:xfrm>
            </p:grpSpPr>
            <p:grpSp>
              <p:nvGrpSpPr>
                <p:cNvPr id="18447" name="Agrupar 23">
                  <a:extLst>
                    <a:ext uri="{FF2B5EF4-FFF2-40B4-BE49-F238E27FC236}">
                      <a16:creationId xmlns:a16="http://schemas.microsoft.com/office/drawing/2014/main" id="{4783085E-54AE-D930-25C7-E126064286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05300" y="3581400"/>
                  <a:ext cx="2868613" cy="1931988"/>
                  <a:chOff x="4305300" y="3581400"/>
                  <a:chExt cx="2868608" cy="1931989"/>
                </a:xfrm>
              </p:grpSpPr>
              <p:pic>
                <p:nvPicPr>
                  <p:cNvPr id="18453" name="Picture 39">
                    <a:extLst>
                      <a:ext uri="{FF2B5EF4-FFF2-40B4-BE49-F238E27FC236}">
                        <a16:creationId xmlns:a16="http://schemas.microsoft.com/office/drawing/2014/main" id="{4AC03103-4428-C4DE-9619-1A5E70F88F92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553197" y="3581400"/>
                    <a:ext cx="620711" cy="83820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8454" name="Picture 41">
                    <a:extLst>
                      <a:ext uri="{FF2B5EF4-FFF2-40B4-BE49-F238E27FC236}">
                        <a16:creationId xmlns:a16="http://schemas.microsoft.com/office/drawing/2014/main" id="{B94CD085-F383-EC9B-9592-F4F5672E524E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9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305300" y="4648201"/>
                    <a:ext cx="684213" cy="865188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</p:grpSp>
            <p:sp>
              <p:nvSpPr>
                <p:cNvPr id="18448" name="Text Box 34">
                  <a:extLst>
                    <a:ext uri="{FF2B5EF4-FFF2-40B4-BE49-F238E27FC236}">
                      <a16:creationId xmlns:a16="http://schemas.microsoft.com/office/drawing/2014/main" id="{6BA066CD-595D-633D-9F72-29538F2C60CF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072247" y="5513388"/>
                  <a:ext cx="1181764" cy="116955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i="1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cla1</a:t>
                  </a: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i="1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clb4</a:t>
                  </a: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i="1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clb6</a:t>
                  </a: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MEP </a:t>
                  </a:r>
                  <a:r>
                    <a:rPr lang="en-US" altLang="es-ES_tradnl" sz="1400" dirty="0" err="1">
                      <a:solidFill>
                        <a:srgbClr val="B1061F"/>
                      </a:solidFill>
                      <a:latin typeface="Comic Sans MS Bold" pitchFamily="4" charset="0"/>
                    </a:rPr>
                    <a:t>patway</a:t>
                  </a:r>
                  <a:endParaRPr lang="en-US" altLang="es-ES_tradnl" sz="1400" dirty="0">
                    <a:solidFill>
                      <a:srgbClr val="B1061F"/>
                    </a:solidFill>
                    <a:latin typeface="Comic Sans MS Bold" pitchFamily="4" charset="0"/>
                  </a:endParaRP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isoprenoid</a:t>
                  </a:r>
                </a:p>
              </p:txBody>
            </p:sp>
            <p:sp>
              <p:nvSpPr>
                <p:cNvPr id="18449" name="Text Box 33">
                  <a:extLst>
                    <a:ext uri="{FF2B5EF4-FFF2-40B4-BE49-F238E27FC236}">
                      <a16:creationId xmlns:a16="http://schemas.microsoft.com/office/drawing/2014/main" id="{06A49A16-6168-1E1F-2B5D-5E2421DD4A2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250332" y="3606981"/>
                  <a:ext cx="2254200" cy="5232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i="1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clb19</a:t>
                  </a:r>
                </a:p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 PPR required for editing</a:t>
                  </a:r>
                </a:p>
              </p:txBody>
            </p:sp>
            <p:pic>
              <p:nvPicPr>
                <p:cNvPr id="18450" name="Picture 12">
                  <a:extLst>
                    <a:ext uri="{FF2B5EF4-FFF2-40B4-BE49-F238E27FC236}">
                      <a16:creationId xmlns:a16="http://schemas.microsoft.com/office/drawing/2014/main" id="{7F20F52D-DD13-9494-A73B-A6AA95B30653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19938" y="5348959"/>
                  <a:ext cx="923686" cy="146300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18451" name="Picture 33">
                  <a:extLst>
                    <a:ext uri="{FF2B5EF4-FFF2-40B4-BE49-F238E27FC236}">
                      <a16:creationId xmlns:a16="http://schemas.microsoft.com/office/drawing/2014/main" id="{E4A6D6FA-E115-0054-8483-01819ECB1A9D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001000" y="5357032"/>
                  <a:ext cx="772756" cy="142476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18452" name="Text Box 36">
                  <a:extLst>
                    <a:ext uri="{FF2B5EF4-FFF2-40B4-BE49-F238E27FC236}">
                      <a16:creationId xmlns:a16="http://schemas.microsoft.com/office/drawing/2014/main" id="{222EDA44-7A42-F584-B01F-92A88CA801A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826425" y="5011016"/>
                  <a:ext cx="2164429" cy="30777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US" altLang="es-ES_tradnl" sz="1400" dirty="0">
                      <a:solidFill>
                        <a:srgbClr val="B1061F"/>
                      </a:solidFill>
                      <a:latin typeface="Comic Sans MS Bold" pitchFamily="4" charset="0"/>
                    </a:rPr>
                    <a:t>Sugar signaling mutants</a:t>
                  </a:r>
                </a:p>
              </p:txBody>
            </p:sp>
          </p:grpSp>
        </p:grpSp>
      </p:grpSp>
      <p:sp>
        <p:nvSpPr>
          <p:cNvPr id="34" name="Text Box 21">
            <a:extLst>
              <a:ext uri="{FF2B5EF4-FFF2-40B4-BE49-F238E27FC236}">
                <a16:creationId xmlns:a16="http://schemas.microsoft.com/office/drawing/2014/main" id="{5886C2D1-D99E-5D9B-2046-82E641ADA5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841" y="1412699"/>
            <a:ext cx="2903359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defRPr/>
            </a:pPr>
            <a:r>
              <a:rPr lang="en-US" altLang="es-ES_tradnl" sz="3600" b="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Signals and </a:t>
            </a:r>
          </a:p>
          <a:p>
            <a:pPr algn="ctr">
              <a:defRPr/>
            </a:pPr>
            <a:r>
              <a:rPr lang="en-US" altLang="es-ES_tradnl" sz="3600" b="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Mechanisms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6" name="Text Box 6">
            <a:extLst>
              <a:ext uri="{FF2B5EF4-FFF2-40B4-BE49-F238E27FC236}">
                <a16:creationId xmlns:a16="http://schemas.microsoft.com/office/drawing/2014/main" id="{20FBBD31-90CF-5BD5-7514-62738BFF66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2" y="38100"/>
            <a:ext cx="91440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i="1">
                <a:latin typeface="Arial" panose="020B0604020202020204" pitchFamily="34" charset="0"/>
                <a:cs typeface="Arial" panose="020B0604020202020204" pitchFamily="34" charset="0"/>
              </a:rPr>
              <a:t>clb5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 affects the expression of nuclear and chloroplast genes and leaf morphology</a:t>
            </a:r>
          </a:p>
        </p:txBody>
      </p:sp>
      <p:sp>
        <p:nvSpPr>
          <p:cNvPr id="43012" name="Text Box 46">
            <a:extLst>
              <a:ext uri="{FF2B5EF4-FFF2-40B4-BE49-F238E27FC236}">
                <a16:creationId xmlns:a16="http://schemas.microsoft.com/office/drawing/2014/main" id="{C0ECC22B-909D-8778-268C-E22385F074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871" y="6257797"/>
            <a:ext cx="2292350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s-ES_tradnl" sz="1100" dirty="0">
                <a:latin typeface="Arial" panose="020B0604020202020204" pitchFamily="34" charset="0"/>
                <a:cs typeface="Arial" panose="020B0604020202020204" pitchFamily="34" charset="0"/>
              </a:rPr>
              <a:t>Gutiérrez-Nava, </a:t>
            </a:r>
            <a:r>
              <a:rPr lang="en-US" altLang="es-ES_tradnl" sz="11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altLang="es-ES_tradnl" sz="1100" dirty="0">
                <a:latin typeface="Arial" panose="020B0604020202020204" pitchFamily="34" charset="0"/>
                <a:cs typeface="Arial" panose="020B0604020202020204" pitchFamily="34" charset="0"/>
              </a:rPr>
              <a:t>., 2004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100" dirty="0" err="1">
                <a:latin typeface="Arial" panose="020B0604020202020204" pitchFamily="34" charset="0"/>
                <a:cs typeface="Times New Roman" panose="02020603050405020304" pitchFamily="18" charset="0"/>
              </a:rPr>
              <a:t>Avendaño</a:t>
            </a:r>
            <a:r>
              <a:rPr lang="en-US" altLang="es-MX" sz="1100" dirty="0">
                <a:latin typeface="Arial" panose="020B0604020202020204" pitchFamily="34" charset="0"/>
                <a:cs typeface="Times New Roman" panose="02020603050405020304" pitchFamily="18" charset="0"/>
              </a:rPr>
              <a:t>-Vázquez </a:t>
            </a:r>
            <a:r>
              <a:rPr lang="en-US" altLang="es-MX" sz="1100" i="1" dirty="0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US" altLang="es-MX" sz="1100" dirty="0">
                <a:latin typeface="Arial" panose="020B0604020202020204" pitchFamily="34" charset="0"/>
                <a:cs typeface="Times New Roman" panose="02020603050405020304" pitchFamily="18" charset="0"/>
              </a:rPr>
              <a:t>., 2014</a:t>
            </a:r>
          </a:p>
        </p:txBody>
      </p:sp>
      <p:pic>
        <p:nvPicPr>
          <p:cNvPr id="30" name="Picture 21">
            <a:extLst>
              <a:ext uri="{FF2B5EF4-FFF2-40B4-BE49-F238E27FC236}">
                <a16:creationId xmlns:a16="http://schemas.microsoft.com/office/drawing/2014/main" id="{FD891544-D2E0-D8C5-EA09-C0DF17207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22306" y="45039"/>
            <a:ext cx="549131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grpSp>
        <p:nvGrpSpPr>
          <p:cNvPr id="43026" name="Agrupar 30">
            <a:extLst>
              <a:ext uri="{FF2B5EF4-FFF2-40B4-BE49-F238E27FC236}">
                <a16:creationId xmlns:a16="http://schemas.microsoft.com/office/drawing/2014/main" id="{881C0B88-B1EC-EF93-6D30-64E042BC0F69}"/>
              </a:ext>
            </a:extLst>
          </p:cNvPr>
          <p:cNvGrpSpPr>
            <a:grpSpLocks/>
          </p:cNvGrpSpPr>
          <p:nvPr/>
        </p:nvGrpSpPr>
        <p:grpSpPr bwMode="auto">
          <a:xfrm>
            <a:off x="5220448" y="1403395"/>
            <a:ext cx="3128207" cy="5207117"/>
            <a:chOff x="6230939" y="1914701"/>
            <a:chExt cx="2589213" cy="3866976"/>
          </a:xfrm>
        </p:grpSpPr>
        <p:grpSp>
          <p:nvGrpSpPr>
            <p:cNvPr id="43030" name="Group 1062">
              <a:extLst>
                <a:ext uri="{FF2B5EF4-FFF2-40B4-BE49-F238E27FC236}">
                  <a16:creationId xmlns:a16="http://schemas.microsoft.com/office/drawing/2014/main" id="{2A451465-088A-5E7A-9DBE-85629D63F1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30939" y="1981201"/>
              <a:ext cx="2589213" cy="3800476"/>
              <a:chOff x="3315" y="1248"/>
              <a:chExt cx="1631" cy="2394"/>
            </a:xfrm>
          </p:grpSpPr>
          <p:pic>
            <p:nvPicPr>
              <p:cNvPr id="43032" name="Picture 15" descr="Northern lucero.psd                                            0003D882PLANTOTA                       BB9E3473:">
                <a:extLst>
                  <a:ext uri="{FF2B5EF4-FFF2-40B4-BE49-F238E27FC236}">
                    <a16:creationId xmlns:a16="http://schemas.microsoft.com/office/drawing/2014/main" id="{BA4F6B87-9F98-AF8F-7B98-E5E3016D7E5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9091"/>
              <a:stretch>
                <a:fillRect/>
              </a:stretch>
            </p:blipFill>
            <p:spPr bwMode="auto">
              <a:xfrm>
                <a:off x="3419" y="1248"/>
                <a:ext cx="1317" cy="19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3033" name="Text Box 16">
                <a:extLst>
                  <a:ext uri="{FF2B5EF4-FFF2-40B4-BE49-F238E27FC236}">
                    <a16:creationId xmlns:a16="http://schemas.microsoft.com/office/drawing/2014/main" id="{F9409211-7906-173D-176C-4DD17E5C73E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315" y="3312"/>
                <a:ext cx="1597" cy="3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ES_tradnl" sz="1400">
                    <a:latin typeface="Comic Sans MS" panose="030F0902030302020204" pitchFamily="66" charset="0"/>
                  </a:rPr>
                  <a:t>Nuclear and chloroplast gene expression</a:t>
                </a:r>
              </a:p>
            </p:txBody>
          </p:sp>
          <p:sp>
            <p:nvSpPr>
              <p:cNvPr id="43034" name="Text Box 17">
                <a:extLst>
                  <a:ext uri="{FF2B5EF4-FFF2-40B4-BE49-F238E27FC236}">
                    <a16:creationId xmlns:a16="http://schemas.microsoft.com/office/drawing/2014/main" id="{260BF182-4D74-947F-D037-A5AE402F31A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34" y="1776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ES_tradnl" sz="2400"/>
                  <a:t>*</a:t>
                </a:r>
              </a:p>
            </p:txBody>
          </p:sp>
          <p:sp>
            <p:nvSpPr>
              <p:cNvPr id="43035" name="Text Box 18">
                <a:extLst>
                  <a:ext uri="{FF2B5EF4-FFF2-40B4-BE49-F238E27FC236}">
                    <a16:creationId xmlns:a16="http://schemas.microsoft.com/office/drawing/2014/main" id="{B49706DC-E6D8-DFBE-F933-C600D52697B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34" y="2400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ES_tradnl" sz="2400"/>
                  <a:t>*</a:t>
                </a:r>
              </a:p>
            </p:txBody>
          </p:sp>
          <p:sp>
            <p:nvSpPr>
              <p:cNvPr id="43036" name="Text Box 19">
                <a:extLst>
                  <a:ext uri="{FF2B5EF4-FFF2-40B4-BE49-F238E27FC236}">
                    <a16:creationId xmlns:a16="http://schemas.microsoft.com/office/drawing/2014/main" id="{548720CC-2BED-718E-B6B1-632D96258C0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14" y="2976"/>
                <a:ext cx="212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ES_tradnl" sz="2400"/>
                  <a:t>*</a:t>
                </a:r>
              </a:p>
            </p:txBody>
          </p:sp>
        </p:grpSp>
        <p:sp>
          <p:nvSpPr>
            <p:cNvPr id="43031" name="Rectangle 1056">
              <a:extLst>
                <a:ext uri="{FF2B5EF4-FFF2-40B4-BE49-F238E27FC236}">
                  <a16:creationId xmlns:a16="http://schemas.microsoft.com/office/drawing/2014/main" id="{D74CADDB-8E62-B45B-850C-5C1D339C24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17224" y="1914701"/>
              <a:ext cx="304800" cy="3200400"/>
            </a:xfrm>
            <a:prstGeom prst="rect">
              <a:avLst/>
            </a:prstGeom>
            <a:noFill/>
            <a:ln w="38100">
              <a:solidFill>
                <a:srgbClr val="DC180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US" altLang="es-ES_tradnl" sz="1200">
                <a:latin typeface="Arial" panose="020B0604020202020204" pitchFamily="34" charset="0"/>
              </a:endParaRPr>
            </a:p>
          </p:txBody>
        </p:sp>
      </p:grpSp>
      <p:grpSp>
        <p:nvGrpSpPr>
          <p:cNvPr id="43027" name="Agrupar 1">
            <a:extLst>
              <a:ext uri="{FF2B5EF4-FFF2-40B4-BE49-F238E27FC236}">
                <a16:creationId xmlns:a16="http://schemas.microsoft.com/office/drawing/2014/main" id="{B22A26B4-3EA0-11D8-FF32-78052A8673AC}"/>
              </a:ext>
            </a:extLst>
          </p:cNvPr>
          <p:cNvGrpSpPr>
            <a:grpSpLocks/>
          </p:cNvGrpSpPr>
          <p:nvPr/>
        </p:nvGrpSpPr>
        <p:grpSpPr bwMode="auto">
          <a:xfrm>
            <a:off x="9230112" y="1929356"/>
            <a:ext cx="1914526" cy="2286000"/>
            <a:chOff x="133352" y="2038488"/>
            <a:chExt cx="1914525" cy="2286000"/>
          </a:xfrm>
        </p:grpSpPr>
        <p:pic>
          <p:nvPicPr>
            <p:cNvPr id="43028" name="Imagen 1">
              <a:extLst>
                <a:ext uri="{FF2B5EF4-FFF2-40B4-BE49-F238E27FC236}">
                  <a16:creationId xmlns:a16="http://schemas.microsoft.com/office/drawing/2014/main" id="{AAA342A3-2ECD-835E-79FD-5B70E8348C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352" y="2038488"/>
              <a:ext cx="1914525" cy="2286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43029" name="Conector recto de flecha 12">
              <a:extLst>
                <a:ext uri="{FF2B5EF4-FFF2-40B4-BE49-F238E27FC236}">
                  <a16:creationId xmlns:a16="http://schemas.microsoft.com/office/drawing/2014/main" id="{905221FA-4F1E-C77C-F83D-A2F9FB3FBFB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1016000" y="2238513"/>
              <a:ext cx="457200" cy="254000"/>
            </a:xfrm>
            <a:prstGeom prst="straightConnector1">
              <a:avLst/>
            </a:prstGeom>
            <a:noFill/>
            <a:ln w="28575">
              <a:solidFill>
                <a:srgbClr val="FFFF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3" name="Grupo 2">
            <a:extLst>
              <a:ext uri="{FF2B5EF4-FFF2-40B4-BE49-F238E27FC236}">
                <a16:creationId xmlns:a16="http://schemas.microsoft.com/office/drawing/2014/main" id="{33C63205-3336-10DC-AAF3-1AAA35C5052B}"/>
              </a:ext>
            </a:extLst>
          </p:cNvPr>
          <p:cNvGrpSpPr/>
          <p:nvPr/>
        </p:nvGrpSpPr>
        <p:grpSpPr>
          <a:xfrm>
            <a:off x="396872" y="1145968"/>
            <a:ext cx="3768726" cy="3510249"/>
            <a:chOff x="2027238" y="1676400"/>
            <a:chExt cx="3768726" cy="3510249"/>
          </a:xfrm>
        </p:grpSpPr>
        <p:pic>
          <p:nvPicPr>
            <p:cNvPr id="43013" name="Picture 7">
              <a:extLst>
                <a:ext uri="{FF2B5EF4-FFF2-40B4-BE49-F238E27FC236}">
                  <a16:creationId xmlns:a16="http://schemas.microsoft.com/office/drawing/2014/main" id="{2827DB97-0ABE-0BCE-F821-02B4DA9140F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8675" y="1973264"/>
              <a:ext cx="1143000" cy="9604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3014" name="Picture 15">
              <a:extLst>
                <a:ext uri="{FF2B5EF4-FFF2-40B4-BE49-F238E27FC236}">
                  <a16:creationId xmlns:a16="http://schemas.microsoft.com/office/drawing/2014/main" id="{146DD1C1-412C-1B02-19E8-DAFEB5108A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7238" y="1973264"/>
              <a:ext cx="1212850" cy="9604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3015" name="Picture 39">
              <a:extLst>
                <a:ext uri="{FF2B5EF4-FFF2-40B4-BE49-F238E27FC236}">
                  <a16:creationId xmlns:a16="http://schemas.microsoft.com/office/drawing/2014/main" id="{ACBE2F03-4AFB-FC8A-68D7-E2102936F7E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6925" y="1973264"/>
              <a:ext cx="1174750" cy="9985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3016" name="Picture 41">
              <a:extLst>
                <a:ext uri="{FF2B5EF4-FFF2-40B4-BE49-F238E27FC236}">
                  <a16:creationId xmlns:a16="http://schemas.microsoft.com/office/drawing/2014/main" id="{432E21DE-4D4D-99C0-1A2B-EAC194C9AF6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28989" y="3151188"/>
              <a:ext cx="1182687" cy="1268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3017" name="Picture 42">
              <a:extLst>
                <a:ext uri="{FF2B5EF4-FFF2-40B4-BE49-F238E27FC236}">
                  <a16:creationId xmlns:a16="http://schemas.microsoft.com/office/drawing/2014/main" id="{84A15987-E621-3D2D-3B54-896C4501AA0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7238" y="3140076"/>
              <a:ext cx="1212850" cy="1279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3018" name="Text Box 1057">
              <a:extLst>
                <a:ext uri="{FF2B5EF4-FFF2-40B4-BE49-F238E27FC236}">
                  <a16:creationId xmlns:a16="http://schemas.microsoft.com/office/drawing/2014/main" id="{4AF3B3BD-CBD3-C81A-546B-94842AECAA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22525" y="1676400"/>
              <a:ext cx="44450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>
                  <a:latin typeface="Arial" panose="020B0604020202020204" pitchFamily="34" charset="0"/>
                </a:rPr>
                <a:t>Wt</a:t>
              </a:r>
            </a:p>
          </p:txBody>
        </p:sp>
        <p:sp>
          <p:nvSpPr>
            <p:cNvPr id="43019" name="Text Box 1058">
              <a:extLst>
                <a:ext uri="{FF2B5EF4-FFF2-40B4-BE49-F238E27FC236}">
                  <a16:creationId xmlns:a16="http://schemas.microsoft.com/office/drawing/2014/main" id="{8FBEC79A-B693-C51B-CA87-033AD6EB47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11564" y="1676400"/>
              <a:ext cx="579437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 i="1">
                  <a:latin typeface="Arial" panose="020B0604020202020204" pitchFamily="34" charset="0"/>
                </a:rPr>
                <a:t>cla1</a:t>
              </a:r>
            </a:p>
          </p:txBody>
        </p:sp>
        <p:sp>
          <p:nvSpPr>
            <p:cNvPr id="43020" name="Text Box 1059">
              <a:extLst>
                <a:ext uri="{FF2B5EF4-FFF2-40B4-BE49-F238E27FC236}">
                  <a16:creationId xmlns:a16="http://schemas.microsoft.com/office/drawing/2014/main" id="{591C0F63-3764-1724-5ABC-495D4EB56B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06964" y="1676400"/>
              <a:ext cx="559769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 i="1">
                  <a:latin typeface="Arial" panose="020B0604020202020204" pitchFamily="34" charset="0"/>
                </a:rPr>
                <a:t>clb5</a:t>
              </a:r>
            </a:p>
          </p:txBody>
        </p:sp>
        <p:pic>
          <p:nvPicPr>
            <p:cNvPr id="43022" name="Imagen 9">
              <a:extLst>
                <a:ext uri="{FF2B5EF4-FFF2-40B4-BE49-F238E27FC236}">
                  <a16:creationId xmlns:a16="http://schemas.microsoft.com/office/drawing/2014/main" id="{82F917C6-0372-5545-EA9A-E97DBC69C3E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8201" y="3124200"/>
              <a:ext cx="1147763" cy="1295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3025" name="CuadroTexto 6">
              <a:extLst>
                <a:ext uri="{FF2B5EF4-FFF2-40B4-BE49-F238E27FC236}">
                  <a16:creationId xmlns:a16="http://schemas.microsoft.com/office/drawing/2014/main" id="{9F7C57C7-35F6-EA00-AF21-32C372591F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3402" y="4600861"/>
              <a:ext cx="3228975" cy="5857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solidFill>
                    <a:srgbClr val="000000"/>
                  </a:solidFill>
                  <a:latin typeface="Arial" panose="020B0604020202020204" pitchFamily="34" charset="0"/>
                </a:rPr>
                <a:t>Mutants that affect chloroplast development (</a:t>
              </a:r>
              <a:r>
                <a:rPr lang="en-US" altLang="en-US" sz="1600" i="1">
                  <a:solidFill>
                    <a:srgbClr val="000000"/>
                  </a:solidFill>
                  <a:latin typeface="Arial" panose="020B0604020202020204" pitchFamily="34" charset="0"/>
                </a:rPr>
                <a:t>clb</a:t>
              </a:r>
              <a:r>
                <a:rPr lang="en-US" altLang="en-US" sz="1600">
                  <a:solidFill>
                    <a:srgbClr val="0000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sp>
        <p:nvSpPr>
          <p:cNvPr id="13" name="TextBox 4">
            <a:extLst>
              <a:ext uri="{FF2B5EF4-FFF2-40B4-BE49-F238E27FC236}">
                <a16:creationId xmlns:a16="http://schemas.microsoft.com/office/drawing/2014/main" id="{0D6D1F55-FDB7-9751-EEE9-6FF94C3C00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73265" y="1550735"/>
            <a:ext cx="122822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1800" b="1">
                <a:latin typeface="Arial Narrow" panose="020B0604020202020204" pitchFamily="34" charset="0"/>
                <a:cs typeface="Arial Narrow" panose="020B0604020202020204" pitchFamily="34" charset="0"/>
              </a:rPr>
              <a:t>Leaf shape </a:t>
            </a:r>
          </a:p>
        </p:txBody>
      </p:sp>
      <p:sp>
        <p:nvSpPr>
          <p:cNvPr id="4" name="Line 18">
            <a:extLst>
              <a:ext uri="{FF2B5EF4-FFF2-40B4-BE49-F238E27FC236}">
                <a16:creationId xmlns:a16="http://schemas.microsoft.com/office/drawing/2014/main" id="{79914509-B91F-91F1-609C-FDE2DE4A725D}"/>
              </a:ext>
            </a:extLst>
          </p:cNvPr>
          <p:cNvSpPr>
            <a:spLocks noChangeShapeType="1"/>
          </p:cNvSpPr>
          <p:nvPr/>
        </p:nvSpPr>
        <p:spPr bwMode="auto">
          <a:xfrm>
            <a:off x="4882035" y="4215356"/>
            <a:ext cx="537882" cy="0"/>
          </a:xfrm>
          <a:prstGeom prst="line">
            <a:avLst/>
          </a:prstGeom>
          <a:noFill/>
          <a:ln w="19050">
            <a:solidFill>
              <a:srgbClr val="FF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s-MX">
              <a:highlight>
                <a:srgbClr val="FF0000"/>
              </a:highlight>
            </a:endParaRPr>
          </a:p>
        </p:txBody>
      </p:sp>
      <p:sp>
        <p:nvSpPr>
          <p:cNvPr id="5" name="Line 18">
            <a:extLst>
              <a:ext uri="{FF2B5EF4-FFF2-40B4-BE49-F238E27FC236}">
                <a16:creationId xmlns:a16="http://schemas.microsoft.com/office/drawing/2014/main" id="{B655FD85-CB36-7324-6938-831EF05A2A7B}"/>
              </a:ext>
            </a:extLst>
          </p:cNvPr>
          <p:cNvSpPr>
            <a:spLocks noChangeShapeType="1"/>
          </p:cNvSpPr>
          <p:nvPr/>
        </p:nvSpPr>
        <p:spPr bwMode="auto">
          <a:xfrm>
            <a:off x="4901833" y="4844006"/>
            <a:ext cx="537882" cy="0"/>
          </a:xfrm>
          <a:prstGeom prst="line">
            <a:avLst/>
          </a:prstGeom>
          <a:noFill/>
          <a:ln w="19050">
            <a:solidFill>
              <a:srgbClr val="FF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s-MX">
              <a:highlight>
                <a:srgbClr val="FF0000"/>
              </a:highligh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Agrupar 51">
            <a:extLst>
              <a:ext uri="{FF2B5EF4-FFF2-40B4-BE49-F238E27FC236}">
                <a16:creationId xmlns:a16="http://schemas.microsoft.com/office/drawing/2014/main" id="{5B3EDAA7-9D66-75CC-8160-0012B4D7CA39}"/>
              </a:ext>
            </a:extLst>
          </p:cNvPr>
          <p:cNvGrpSpPr>
            <a:grpSpLocks/>
          </p:cNvGrpSpPr>
          <p:nvPr/>
        </p:nvGrpSpPr>
        <p:grpSpPr bwMode="auto">
          <a:xfrm>
            <a:off x="684214" y="889001"/>
            <a:ext cx="3240087" cy="5129543"/>
            <a:chOff x="323850" y="1066800"/>
            <a:chExt cx="3389375" cy="5512345"/>
          </a:xfrm>
        </p:grpSpPr>
        <p:sp>
          <p:nvSpPr>
            <p:cNvPr id="24613" name="Text Box 9">
              <a:extLst>
                <a:ext uri="{FF2B5EF4-FFF2-40B4-BE49-F238E27FC236}">
                  <a16:creationId xmlns:a16="http://schemas.microsoft.com/office/drawing/2014/main" id="{1B197DBF-9AFF-9B36-8039-2C60E75689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0050" y="5638800"/>
              <a:ext cx="1102034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  <a:sym typeface="Symbol" pitchFamily="2" charset="2"/>
                </a:rPr>
                <a:t>-carotene</a:t>
              </a:r>
              <a:endParaRPr lang="es-ES_tradnl" altLang="es-ES_tradnl" sz="1400">
                <a:latin typeface="Arial" panose="020B0604020202020204" pitchFamily="34" charset="0"/>
              </a:endParaRPr>
            </a:p>
          </p:txBody>
        </p:sp>
        <p:sp>
          <p:nvSpPr>
            <p:cNvPr id="24614" name="Text Box 11">
              <a:extLst>
                <a:ext uri="{FF2B5EF4-FFF2-40B4-BE49-F238E27FC236}">
                  <a16:creationId xmlns:a16="http://schemas.microsoft.com/office/drawing/2014/main" id="{CC932941-0613-8E9A-219B-263831CBD3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50" y="6248400"/>
              <a:ext cx="702941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Lutein</a:t>
              </a:r>
            </a:p>
          </p:txBody>
        </p:sp>
        <p:sp>
          <p:nvSpPr>
            <p:cNvPr id="24615" name="Line 20">
              <a:extLst>
                <a:ext uri="{FF2B5EF4-FFF2-40B4-BE49-F238E27FC236}">
                  <a16:creationId xmlns:a16="http://schemas.microsoft.com/office/drawing/2014/main" id="{407C0E4B-0BB0-426B-FC1B-5DAF022FEE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60438" y="5943600"/>
              <a:ext cx="0" cy="304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16" name="Text Box 2">
              <a:extLst>
                <a:ext uri="{FF2B5EF4-FFF2-40B4-BE49-F238E27FC236}">
                  <a16:creationId xmlns:a16="http://schemas.microsoft.com/office/drawing/2014/main" id="{04FED5F9-BBBF-7BC5-5858-0AD2A0A924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8150" y="1066800"/>
              <a:ext cx="932671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Pyruvate</a:t>
              </a:r>
            </a:p>
          </p:txBody>
        </p:sp>
        <p:sp>
          <p:nvSpPr>
            <p:cNvPr id="24617" name="Text Box 3">
              <a:extLst>
                <a:ext uri="{FF2B5EF4-FFF2-40B4-BE49-F238E27FC236}">
                  <a16:creationId xmlns:a16="http://schemas.microsoft.com/office/drawing/2014/main" id="{2B780B6F-88D4-0114-DEF9-35D684D35F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3038" y="1066800"/>
              <a:ext cx="568792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G3P</a:t>
              </a:r>
            </a:p>
          </p:txBody>
        </p:sp>
        <p:sp>
          <p:nvSpPr>
            <p:cNvPr id="24618" name="Text Box 4">
              <a:extLst>
                <a:ext uri="{FF2B5EF4-FFF2-40B4-BE49-F238E27FC236}">
                  <a16:creationId xmlns:a16="http://schemas.microsoft.com/office/drawing/2014/main" id="{FE5CBAD6-CD2D-C45F-DBC3-DAB7B1A1B9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22363" y="2286000"/>
              <a:ext cx="496687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IPP</a:t>
              </a:r>
            </a:p>
          </p:txBody>
        </p:sp>
        <p:sp>
          <p:nvSpPr>
            <p:cNvPr id="24619" name="Text Box 5">
              <a:extLst>
                <a:ext uri="{FF2B5EF4-FFF2-40B4-BE49-F238E27FC236}">
                  <a16:creationId xmlns:a16="http://schemas.microsoft.com/office/drawing/2014/main" id="{63766D8B-C0EE-F9EA-97C2-B1F42B5200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19175" y="2743200"/>
              <a:ext cx="736478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GGPP</a:t>
              </a:r>
            </a:p>
          </p:txBody>
        </p:sp>
        <p:sp>
          <p:nvSpPr>
            <p:cNvPr id="24620" name="Text Box 6">
              <a:extLst>
                <a:ext uri="{FF2B5EF4-FFF2-40B4-BE49-F238E27FC236}">
                  <a16:creationId xmlns:a16="http://schemas.microsoft.com/office/drawing/2014/main" id="{BE97AD65-507D-3B21-EB22-3ACD82C5B4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79488" y="3200400"/>
              <a:ext cx="962855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phytoene</a:t>
              </a:r>
            </a:p>
          </p:txBody>
        </p:sp>
        <p:sp>
          <p:nvSpPr>
            <p:cNvPr id="24621" name="Text Box 7">
              <a:extLst>
                <a:ext uri="{FF2B5EF4-FFF2-40B4-BE49-F238E27FC236}">
                  <a16:creationId xmlns:a16="http://schemas.microsoft.com/office/drawing/2014/main" id="{F0A23EE2-0245-651B-67E8-EECEAE5B21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5337" y="4247969"/>
              <a:ext cx="1714089" cy="496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2400" dirty="0">
                  <a:solidFill>
                    <a:srgbClr val="DD721D"/>
                  </a:solidFill>
                  <a:latin typeface="Arial" panose="020B0604020202020204" pitchFamily="34" charset="0"/>
                  <a:sym typeface="Symbol" pitchFamily="2" charset="2"/>
                </a:rPr>
                <a:t>-</a:t>
              </a:r>
              <a:r>
                <a:rPr lang="es-ES_tradnl" altLang="es-ES_tradnl" sz="2400" dirty="0" err="1">
                  <a:solidFill>
                    <a:srgbClr val="DD721D"/>
                  </a:solidFill>
                  <a:latin typeface="Arial" panose="020B0604020202020204" pitchFamily="34" charset="0"/>
                  <a:sym typeface="Symbol" pitchFamily="2" charset="2"/>
                </a:rPr>
                <a:t>carotene</a:t>
              </a:r>
              <a:endParaRPr lang="es-ES_tradnl" altLang="es-ES_tradnl" sz="2400" dirty="0">
                <a:solidFill>
                  <a:srgbClr val="DD721D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4622" name="Text Box 8">
              <a:extLst>
                <a:ext uri="{FF2B5EF4-FFF2-40B4-BE49-F238E27FC236}">
                  <a16:creationId xmlns:a16="http://schemas.microsoft.com/office/drawing/2014/main" id="{65F0E762-A8F4-04D7-16AF-A2CCE80907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2000" y="4876799"/>
              <a:ext cx="1420637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 i="1">
                  <a:latin typeface="Arial" panose="020B0604020202020204" pitchFamily="34" charset="0"/>
                </a:rPr>
                <a:t>trans</a:t>
              </a:r>
              <a:r>
                <a:rPr lang="es-ES_tradnl" altLang="es-ES_tradnl" sz="1400">
                  <a:latin typeface="Arial" panose="020B0604020202020204" pitchFamily="34" charset="0"/>
                </a:rPr>
                <a:t>-lycopene</a:t>
              </a:r>
            </a:p>
          </p:txBody>
        </p:sp>
        <p:sp>
          <p:nvSpPr>
            <p:cNvPr id="24623" name="Text Box 10">
              <a:extLst>
                <a:ext uri="{FF2B5EF4-FFF2-40B4-BE49-F238E27FC236}">
                  <a16:creationId xmlns:a16="http://schemas.microsoft.com/office/drawing/2014/main" id="{D890E6DD-3F83-4C25-98A5-E7DB105BB4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12838" y="5334000"/>
              <a:ext cx="1085264" cy="330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  <a:sym typeface="Symbol" pitchFamily="2" charset="2"/>
                </a:rPr>
                <a:t>-carotene</a:t>
              </a:r>
              <a:endParaRPr lang="es-ES_tradnl" altLang="es-ES_tradnl" sz="1400">
                <a:latin typeface="Arial" panose="020B0604020202020204" pitchFamily="34" charset="0"/>
              </a:endParaRPr>
            </a:p>
          </p:txBody>
        </p:sp>
        <p:sp>
          <p:nvSpPr>
            <p:cNvPr id="24624" name="Line 13">
              <a:extLst>
                <a:ext uri="{FF2B5EF4-FFF2-40B4-BE49-F238E27FC236}">
                  <a16:creationId xmlns:a16="http://schemas.microsoft.com/office/drawing/2014/main" id="{28D18D95-4BB0-7497-68A5-9A870BAB3A3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14438" y="1295400"/>
              <a:ext cx="15240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25" name="Line 14">
              <a:extLst>
                <a:ext uri="{FF2B5EF4-FFF2-40B4-BE49-F238E27FC236}">
                  <a16:creationId xmlns:a16="http://schemas.microsoft.com/office/drawing/2014/main" id="{4F04B944-7BDD-A925-0FFF-EF784A344F0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66838" y="1295400"/>
              <a:ext cx="15240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26" name="Line 15">
              <a:extLst>
                <a:ext uri="{FF2B5EF4-FFF2-40B4-BE49-F238E27FC236}">
                  <a16:creationId xmlns:a16="http://schemas.microsoft.com/office/drawing/2014/main" id="{01A60E15-89C3-D973-AEE5-2C0B227FD91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7313" y="1447800"/>
              <a:ext cx="0" cy="838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27" name="Line 16">
              <a:extLst>
                <a:ext uri="{FF2B5EF4-FFF2-40B4-BE49-F238E27FC236}">
                  <a16:creationId xmlns:a16="http://schemas.microsoft.com/office/drawing/2014/main" id="{404D86B0-6E20-8B72-BE67-200CDABD766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7313" y="2476500"/>
              <a:ext cx="0" cy="304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28" name="Line 17">
              <a:extLst>
                <a:ext uri="{FF2B5EF4-FFF2-40B4-BE49-F238E27FC236}">
                  <a16:creationId xmlns:a16="http://schemas.microsoft.com/office/drawing/2014/main" id="{30ADDCA3-CE79-4BA7-941C-96DC4F88FB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7313" y="300990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29" name="Line 18">
              <a:extLst>
                <a:ext uri="{FF2B5EF4-FFF2-40B4-BE49-F238E27FC236}">
                  <a16:creationId xmlns:a16="http://schemas.microsoft.com/office/drawing/2014/main" id="{568EF61E-9E39-824B-6F1B-2011C5E4EF9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60438" y="5181600"/>
              <a:ext cx="0" cy="457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30" name="Line 19">
              <a:extLst>
                <a:ext uri="{FF2B5EF4-FFF2-40B4-BE49-F238E27FC236}">
                  <a16:creationId xmlns:a16="http://schemas.microsoft.com/office/drawing/2014/main" id="{D88B78FE-0742-8ED1-8209-1467CC2695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46238" y="5105400"/>
              <a:ext cx="0" cy="304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31" name="Text Box 22">
              <a:extLst>
                <a:ext uri="{FF2B5EF4-FFF2-40B4-BE49-F238E27FC236}">
                  <a16:creationId xmlns:a16="http://schemas.microsoft.com/office/drawing/2014/main" id="{CCB3BA6C-6E55-75AF-84EE-B966370B37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08125" y="1447800"/>
              <a:ext cx="1102034" cy="330745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chemeClr val="bg1"/>
                  </a:solidFill>
                  <a:latin typeface="Arial" panose="020B0604020202020204" pitchFamily="34" charset="0"/>
                </a:rPr>
                <a:t>DXS/CLA1</a:t>
              </a:r>
            </a:p>
          </p:txBody>
        </p:sp>
        <p:sp>
          <p:nvSpPr>
            <p:cNvPr id="24632" name="Text Box 23">
              <a:extLst>
                <a:ext uri="{FF2B5EF4-FFF2-40B4-BE49-F238E27FC236}">
                  <a16:creationId xmlns:a16="http://schemas.microsoft.com/office/drawing/2014/main" id="{670E23A6-E951-F212-DFCF-B8A0E34560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77963" y="1905000"/>
              <a:ext cx="1122156" cy="330745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chemeClr val="bg1"/>
                  </a:solidFill>
                  <a:latin typeface="Arial" panose="020B0604020202020204" pitchFamily="34" charset="0"/>
                </a:rPr>
                <a:t>HDR/CLB6</a:t>
              </a:r>
            </a:p>
          </p:txBody>
        </p:sp>
        <p:sp>
          <p:nvSpPr>
            <p:cNvPr id="24633" name="Text Box 25">
              <a:extLst>
                <a:ext uri="{FF2B5EF4-FFF2-40B4-BE49-F238E27FC236}">
                  <a16:creationId xmlns:a16="http://schemas.microsoft.com/office/drawing/2014/main" id="{37D5ECDF-AC97-72F1-F023-EB39A9E8C6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28840" y="3441510"/>
              <a:ext cx="632513" cy="330745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chemeClr val="bg1"/>
                  </a:solidFill>
                  <a:latin typeface="Arial" panose="020B0604020202020204" pitchFamily="34" charset="0"/>
                </a:rPr>
                <a:t>PDS </a:t>
              </a:r>
            </a:p>
          </p:txBody>
        </p:sp>
        <p:sp>
          <p:nvSpPr>
            <p:cNvPr id="24634" name="Text Box 26">
              <a:extLst>
                <a:ext uri="{FF2B5EF4-FFF2-40B4-BE49-F238E27FC236}">
                  <a16:creationId xmlns:a16="http://schemas.microsoft.com/office/drawing/2014/main" id="{0E881094-9100-4ABA-04DA-1D69B26C0D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02807" y="4693905"/>
              <a:ext cx="1110418" cy="330745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chemeClr val="bg1"/>
                  </a:solidFill>
                  <a:latin typeface="Arial" panose="020B0604020202020204" pitchFamily="34" charset="0"/>
                </a:rPr>
                <a:t>ZDS/CLB5</a:t>
              </a:r>
            </a:p>
          </p:txBody>
        </p:sp>
        <p:grpSp>
          <p:nvGrpSpPr>
            <p:cNvPr id="24635" name="Group 47">
              <a:extLst>
                <a:ext uri="{FF2B5EF4-FFF2-40B4-BE49-F238E27FC236}">
                  <a16:creationId xmlns:a16="http://schemas.microsoft.com/office/drawing/2014/main" id="{157D94DD-DF78-9239-ABA7-8DAEC437040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3850" y="2590800"/>
              <a:ext cx="762000" cy="711200"/>
              <a:chOff x="144" y="1248"/>
              <a:chExt cx="480" cy="448"/>
            </a:xfrm>
          </p:grpSpPr>
          <p:sp>
            <p:nvSpPr>
              <p:cNvPr id="24645" name="Text Box 27">
                <a:extLst>
                  <a:ext uri="{FF2B5EF4-FFF2-40B4-BE49-F238E27FC236}">
                    <a16:creationId xmlns:a16="http://schemas.microsoft.com/office/drawing/2014/main" id="{6DD4352B-846B-F252-0829-58B2110022B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4" y="1248"/>
                <a:ext cx="299" cy="2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s-ES_tradnl" sz="1400">
                    <a:latin typeface="Arial" panose="020B0604020202020204" pitchFamily="34" charset="0"/>
                  </a:rPr>
                  <a:t>Chl</a:t>
                </a:r>
              </a:p>
            </p:txBody>
          </p:sp>
          <p:sp>
            <p:nvSpPr>
              <p:cNvPr id="24646" name="Text Box 28">
                <a:extLst>
                  <a:ext uri="{FF2B5EF4-FFF2-40B4-BE49-F238E27FC236}">
                    <a16:creationId xmlns:a16="http://schemas.microsoft.com/office/drawing/2014/main" id="{534A4685-CEB9-2EFF-7979-63E4F3A0EB7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4" y="1488"/>
                <a:ext cx="352" cy="2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s-ES_tradnl" sz="1400">
                    <a:latin typeface="Arial" panose="020B0604020202020204" pitchFamily="34" charset="0"/>
                  </a:rPr>
                  <a:t>GAs</a:t>
                </a:r>
              </a:p>
            </p:txBody>
          </p:sp>
          <p:sp>
            <p:nvSpPr>
              <p:cNvPr id="24647" name="Line 29">
                <a:extLst>
                  <a:ext uri="{FF2B5EF4-FFF2-40B4-BE49-F238E27FC236}">
                    <a16:creationId xmlns:a16="http://schemas.microsoft.com/office/drawing/2014/main" id="{2937C974-F48B-6FB3-1544-93323EC7585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408" y="1332"/>
                <a:ext cx="216" cy="10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24648" name="Line 30">
                <a:extLst>
                  <a:ext uri="{FF2B5EF4-FFF2-40B4-BE49-F238E27FC236}">
                    <a16:creationId xmlns:a16="http://schemas.microsoft.com/office/drawing/2014/main" id="{4F79BFD2-E56B-752D-D01C-D2A134F8844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432" y="1488"/>
                <a:ext cx="192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</p:grpSp>
        <p:sp>
          <p:nvSpPr>
            <p:cNvPr id="24636" name="Line 31">
              <a:extLst>
                <a:ext uri="{FF2B5EF4-FFF2-40B4-BE49-F238E27FC236}">
                  <a16:creationId xmlns:a16="http://schemas.microsoft.com/office/drawing/2014/main" id="{AD58ADAF-FB7C-2EB1-406A-3B40D94A4A0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7313" y="3505200"/>
              <a:ext cx="0" cy="304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37" name="Line 32">
              <a:extLst>
                <a:ext uri="{FF2B5EF4-FFF2-40B4-BE49-F238E27FC236}">
                  <a16:creationId xmlns:a16="http://schemas.microsoft.com/office/drawing/2014/main" id="{687E20B1-98AD-BCA7-F754-95DD008FC70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7313" y="4722286"/>
              <a:ext cx="0" cy="23071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grpSp>
          <p:nvGrpSpPr>
            <p:cNvPr id="24638" name="Group 42">
              <a:extLst>
                <a:ext uri="{FF2B5EF4-FFF2-40B4-BE49-F238E27FC236}">
                  <a16:creationId xmlns:a16="http://schemas.microsoft.com/office/drawing/2014/main" id="{007F546A-AD2F-3093-E063-429D13C249F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82700" y="5638800"/>
              <a:ext cx="1927225" cy="939800"/>
              <a:chOff x="808" y="3552"/>
              <a:chExt cx="1214" cy="592"/>
            </a:xfrm>
          </p:grpSpPr>
          <p:sp>
            <p:nvSpPr>
              <p:cNvPr id="24641" name="Text Box 12">
                <a:extLst>
                  <a:ext uri="{FF2B5EF4-FFF2-40B4-BE49-F238E27FC236}">
                    <a16:creationId xmlns:a16="http://schemas.microsoft.com/office/drawing/2014/main" id="{B0C61D89-17F0-B8E0-B1DA-B3A246F5C84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08" y="3936"/>
                <a:ext cx="359" cy="2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s-ES_tradnl" sz="1400">
                    <a:latin typeface="Arial" panose="020B0604020202020204" pitchFamily="34" charset="0"/>
                  </a:rPr>
                  <a:t>ABA</a:t>
                </a:r>
              </a:p>
            </p:txBody>
          </p:sp>
          <p:sp>
            <p:nvSpPr>
              <p:cNvPr id="24642" name="Line 21">
                <a:extLst>
                  <a:ext uri="{FF2B5EF4-FFF2-40B4-BE49-F238E27FC236}">
                    <a16:creationId xmlns:a16="http://schemas.microsoft.com/office/drawing/2014/main" id="{025BAE1F-9C6A-27EA-3C73-BC528C8E894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962" y="3552"/>
                <a:ext cx="75" cy="3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24643" name="Line 21">
                <a:extLst>
                  <a:ext uri="{FF2B5EF4-FFF2-40B4-BE49-F238E27FC236}">
                    <a16:creationId xmlns:a16="http://schemas.microsoft.com/office/drawing/2014/main" id="{5E791E0B-D30E-ACF9-5DA4-5DBF643686B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3" y="3552"/>
                <a:ext cx="116" cy="3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24644" name="Text Box 12">
                <a:extLst>
                  <a:ext uri="{FF2B5EF4-FFF2-40B4-BE49-F238E27FC236}">
                    <a16:creationId xmlns:a16="http://schemas.microsoft.com/office/drawing/2014/main" id="{F545A5F5-57F9-76B9-9C9C-1BF5035EFA7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52" y="3936"/>
                <a:ext cx="870" cy="2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s-ES_tradnl" sz="1400">
                    <a:latin typeface="Arial" panose="020B0604020202020204" pitchFamily="34" charset="0"/>
                  </a:rPr>
                  <a:t>Strigolactones</a:t>
                </a:r>
              </a:p>
            </p:txBody>
          </p:sp>
        </p:grpSp>
        <p:sp>
          <p:nvSpPr>
            <p:cNvPr id="24639" name="Line 31">
              <a:extLst>
                <a:ext uri="{FF2B5EF4-FFF2-40B4-BE49-F238E27FC236}">
                  <a16:creationId xmlns:a16="http://schemas.microsoft.com/office/drawing/2014/main" id="{105933E1-48E8-9838-8A9E-0560BE54DDC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356495" y="4119888"/>
              <a:ext cx="5290" cy="22489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24640" name="Text Box 6">
              <a:extLst>
                <a:ext uri="{FF2B5EF4-FFF2-40B4-BE49-F238E27FC236}">
                  <a16:creationId xmlns:a16="http://schemas.microsoft.com/office/drawing/2014/main" id="{A552E0A8-F55A-3DF8-18A2-2750BE65318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2889" y="3723456"/>
              <a:ext cx="1859975" cy="496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2400" dirty="0" err="1">
                  <a:solidFill>
                    <a:srgbClr val="FFC000"/>
                  </a:solidFill>
                  <a:latin typeface="Arial" panose="020B0604020202020204" pitchFamily="34" charset="0"/>
                </a:rPr>
                <a:t>phytofluene</a:t>
              </a:r>
              <a:endParaRPr lang="es-ES_tradnl" altLang="es-ES_tradnl" sz="2400" dirty="0">
                <a:solidFill>
                  <a:srgbClr val="FFC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4" name="Text Box 26">
              <a:extLst>
                <a:ext uri="{FF2B5EF4-FFF2-40B4-BE49-F238E27FC236}">
                  <a16:creationId xmlns:a16="http://schemas.microsoft.com/office/drawing/2014/main" id="{F096246F-A10F-1DCC-AE86-1945B05F2E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82620" y="4202965"/>
              <a:ext cx="1110418" cy="330745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chemeClr val="bg1"/>
                  </a:solidFill>
                  <a:latin typeface="Arial" panose="020B0604020202020204" pitchFamily="34" charset="0"/>
                </a:rPr>
                <a:t>ZDS/CLB5</a:t>
              </a:r>
            </a:p>
          </p:txBody>
        </p:sp>
      </p:grpSp>
      <p:grpSp>
        <p:nvGrpSpPr>
          <p:cNvPr id="73" name="Agrupar 2">
            <a:extLst>
              <a:ext uri="{FF2B5EF4-FFF2-40B4-BE49-F238E27FC236}">
                <a16:creationId xmlns:a16="http://schemas.microsoft.com/office/drawing/2014/main" id="{AF174159-7D15-7E11-8CE0-6D10149B8AF7}"/>
              </a:ext>
            </a:extLst>
          </p:cNvPr>
          <p:cNvGrpSpPr>
            <a:grpSpLocks/>
          </p:cNvGrpSpPr>
          <p:nvPr/>
        </p:nvGrpSpPr>
        <p:grpSpPr bwMode="auto">
          <a:xfrm>
            <a:off x="5163341" y="3182211"/>
            <a:ext cx="3198159" cy="3509930"/>
            <a:chOff x="5259389" y="3062073"/>
            <a:chExt cx="3477611" cy="3565291"/>
          </a:xfrm>
        </p:grpSpPr>
        <p:grpSp>
          <p:nvGrpSpPr>
            <p:cNvPr id="24603" name="Group 3">
              <a:extLst>
                <a:ext uri="{FF2B5EF4-FFF2-40B4-BE49-F238E27FC236}">
                  <a16:creationId xmlns:a16="http://schemas.microsoft.com/office/drawing/2014/main" id="{E5955C29-5EEB-BCEE-B4C9-9C9A0F28DFB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59389" y="3552825"/>
              <a:ext cx="2499787" cy="2606675"/>
              <a:chOff x="5708379" y="3357404"/>
              <a:chExt cx="3404700" cy="2867025"/>
            </a:xfrm>
          </p:grpSpPr>
          <p:sp>
            <p:nvSpPr>
              <p:cNvPr id="24608" name="Text Box 74">
                <a:extLst>
                  <a:ext uri="{FF2B5EF4-FFF2-40B4-BE49-F238E27FC236}">
                    <a16:creationId xmlns:a16="http://schemas.microsoft.com/office/drawing/2014/main" id="{D5009D19-DA0F-5F64-C8C6-EC1849B04A4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81975" y="3503613"/>
                <a:ext cx="745930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>
                    <a:latin typeface="Arial" panose="020B0604020202020204" pitchFamily="34" charset="0"/>
                  </a:rPr>
                  <a:t>WT</a:t>
                </a:r>
              </a:p>
            </p:txBody>
          </p:sp>
          <p:sp>
            <p:nvSpPr>
              <p:cNvPr id="24609" name="Text Box 75">
                <a:extLst>
                  <a:ext uri="{FF2B5EF4-FFF2-40B4-BE49-F238E27FC236}">
                    <a16:creationId xmlns:a16="http://schemas.microsoft.com/office/drawing/2014/main" id="{DBC660A3-9F57-907A-D247-E925217805A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81976" y="4191000"/>
                <a:ext cx="829021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 i="1">
                    <a:latin typeface="Arial" panose="020B0604020202020204" pitchFamily="34" charset="0"/>
                  </a:rPr>
                  <a:t>clb6</a:t>
                </a:r>
              </a:p>
            </p:txBody>
          </p:sp>
          <p:sp>
            <p:nvSpPr>
              <p:cNvPr id="24610" name="Text Box 75">
                <a:extLst>
                  <a:ext uri="{FF2B5EF4-FFF2-40B4-BE49-F238E27FC236}">
                    <a16:creationId xmlns:a16="http://schemas.microsoft.com/office/drawing/2014/main" id="{960AE15E-50CB-3816-55B3-9665EB23033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81974" y="4953000"/>
                <a:ext cx="931105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 i="1">
                    <a:latin typeface="Arial" panose="020B0604020202020204" pitchFamily="34" charset="0"/>
                  </a:rPr>
                  <a:t>pds3</a:t>
                </a:r>
              </a:p>
            </p:txBody>
          </p:sp>
          <p:sp>
            <p:nvSpPr>
              <p:cNvPr id="24611" name="Text Box 75">
                <a:extLst>
                  <a:ext uri="{FF2B5EF4-FFF2-40B4-BE49-F238E27FC236}">
                    <a16:creationId xmlns:a16="http://schemas.microsoft.com/office/drawing/2014/main" id="{2D043133-D6E4-BE00-972B-BFCC6AD1F9E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97783" y="5688910"/>
                <a:ext cx="829021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 i="1">
                    <a:latin typeface="Arial" panose="020B0604020202020204" pitchFamily="34" charset="0"/>
                  </a:rPr>
                  <a:t>clb5</a:t>
                </a:r>
              </a:p>
            </p:txBody>
          </p:sp>
          <p:pic>
            <p:nvPicPr>
              <p:cNvPr id="24612" name="Imagen 56">
                <a:extLst>
                  <a:ext uri="{FF2B5EF4-FFF2-40B4-BE49-F238E27FC236}">
                    <a16:creationId xmlns:a16="http://schemas.microsoft.com/office/drawing/2014/main" id="{3928E2ED-F21F-C336-10FD-169C2F387F3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08379" y="3357404"/>
                <a:ext cx="2373331" cy="28670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04" name="Group 1">
              <a:extLst>
                <a:ext uri="{FF2B5EF4-FFF2-40B4-BE49-F238E27FC236}">
                  <a16:creationId xmlns:a16="http://schemas.microsoft.com/office/drawing/2014/main" id="{D1849EDA-8714-6E45-D505-B34EC1B77C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51990" y="5958806"/>
              <a:ext cx="2485010" cy="668558"/>
              <a:chOff x="7117394" y="6086481"/>
              <a:chExt cx="2483861" cy="668560"/>
            </a:xfrm>
          </p:grpSpPr>
          <p:sp>
            <p:nvSpPr>
              <p:cNvPr id="24606" name="CuadroTexto 52">
                <a:extLst>
                  <a:ext uri="{FF2B5EF4-FFF2-40B4-BE49-F238E27FC236}">
                    <a16:creationId xmlns:a16="http://schemas.microsoft.com/office/drawing/2014/main" id="{E8FAF380-F08B-D188-8FAB-E810E8160B0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569423" y="6348619"/>
                <a:ext cx="2031832" cy="4064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2000">
                    <a:solidFill>
                      <a:srgbClr val="660066"/>
                    </a:solidFill>
                    <a:latin typeface="Arial" panose="020B0604020202020204" pitchFamily="34" charset="0"/>
                  </a:rPr>
                  <a:t>Radialized leaf</a:t>
                </a:r>
              </a:p>
            </p:txBody>
          </p:sp>
          <p:cxnSp>
            <p:nvCxnSpPr>
              <p:cNvPr id="24607" name="Straight Arrow Connector 2">
                <a:extLst>
                  <a:ext uri="{FF2B5EF4-FFF2-40B4-BE49-F238E27FC236}">
                    <a16:creationId xmlns:a16="http://schemas.microsoft.com/office/drawing/2014/main" id="{B517A7B2-6762-3EAC-C936-9D3A63EB1EEA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 flipV="1">
                <a:off x="7117394" y="6086481"/>
                <a:ext cx="904057" cy="238070"/>
              </a:xfrm>
              <a:prstGeom prst="straightConnector1">
                <a:avLst/>
              </a:prstGeom>
              <a:noFill/>
              <a:ln w="38100">
                <a:solidFill>
                  <a:srgbClr val="FF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24605" name="TextBox 4">
              <a:extLst>
                <a:ext uri="{FF2B5EF4-FFF2-40B4-BE49-F238E27FC236}">
                  <a16:creationId xmlns:a16="http://schemas.microsoft.com/office/drawing/2014/main" id="{F70866AD-ECB2-F938-25D3-8361CB37E9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93257" y="3062073"/>
              <a:ext cx="1401251" cy="343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>
                  <a:latin typeface="Comic Sans MS" panose="030F0902030302020204" pitchFamily="66" charset="0"/>
                </a:rPr>
                <a:t>Leaf shape </a:t>
              </a:r>
            </a:p>
          </p:txBody>
        </p:sp>
      </p:grpSp>
      <p:sp>
        <p:nvSpPr>
          <p:cNvPr id="88" name="Text Box 44">
            <a:extLst>
              <a:ext uri="{FF2B5EF4-FFF2-40B4-BE49-F238E27FC236}">
                <a16:creationId xmlns:a16="http://schemas.microsoft.com/office/drawing/2014/main" id="{982ED38F-69E9-84E6-4511-6E77E6EC30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6101" y="4038600"/>
            <a:ext cx="4556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s-ES_tradnl" altLang="en-US" sz="4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</a:p>
        </p:txBody>
      </p:sp>
      <p:cxnSp>
        <p:nvCxnSpPr>
          <p:cNvPr id="89" name="Conector recto 93">
            <a:extLst>
              <a:ext uri="{FF2B5EF4-FFF2-40B4-BE49-F238E27FC236}">
                <a16:creationId xmlns:a16="http://schemas.microsoft.com/office/drawing/2014/main" id="{37A0EEE7-25E0-DFE7-59DC-7E99E9218416}"/>
              </a:ext>
            </a:extLst>
          </p:cNvPr>
          <p:cNvCxnSpPr/>
          <p:nvPr/>
        </p:nvCxnSpPr>
        <p:spPr bwMode="auto">
          <a:xfrm>
            <a:off x="1426900" y="4340042"/>
            <a:ext cx="488950" cy="0"/>
          </a:xfrm>
          <a:prstGeom prst="lin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4583" name="Grupo 1">
            <a:extLst>
              <a:ext uri="{FF2B5EF4-FFF2-40B4-BE49-F238E27FC236}">
                <a16:creationId xmlns:a16="http://schemas.microsoft.com/office/drawing/2014/main" id="{3CC07CA4-9ECB-DFF3-875C-90921A186F4F}"/>
              </a:ext>
            </a:extLst>
          </p:cNvPr>
          <p:cNvGrpSpPr>
            <a:grpSpLocks/>
          </p:cNvGrpSpPr>
          <p:nvPr/>
        </p:nvGrpSpPr>
        <p:grpSpPr bwMode="auto">
          <a:xfrm>
            <a:off x="3911601" y="1371600"/>
            <a:ext cx="5478463" cy="1555750"/>
            <a:chOff x="3276600" y="1284288"/>
            <a:chExt cx="5478463" cy="1556373"/>
          </a:xfrm>
        </p:grpSpPr>
        <p:grpSp>
          <p:nvGrpSpPr>
            <p:cNvPr id="24588" name="Agrupar 40">
              <a:extLst>
                <a:ext uri="{FF2B5EF4-FFF2-40B4-BE49-F238E27FC236}">
                  <a16:creationId xmlns:a16="http://schemas.microsoft.com/office/drawing/2014/main" id="{3E0F6B7C-6B25-8348-4224-05D1D0F691F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76600" y="1295400"/>
              <a:ext cx="5478463" cy="1545261"/>
              <a:chOff x="2858017" y="2362200"/>
              <a:chExt cx="5904983" cy="1752601"/>
            </a:xfrm>
          </p:grpSpPr>
          <p:pic>
            <p:nvPicPr>
              <p:cNvPr id="24599" name="Picture 35">
                <a:extLst>
                  <a:ext uri="{FF2B5EF4-FFF2-40B4-BE49-F238E27FC236}">
                    <a16:creationId xmlns:a16="http://schemas.microsoft.com/office/drawing/2014/main" id="{4F3BF4AF-B338-7A5A-9C7D-5F995CCB313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883" t="31627" r="7323" b="35864"/>
              <a:stretch>
                <a:fillRect/>
              </a:stretch>
            </p:blipFill>
            <p:spPr bwMode="auto">
              <a:xfrm rot="10779825">
                <a:off x="2858017" y="2366963"/>
                <a:ext cx="5864225" cy="17478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4600" name="Line 36">
                <a:extLst>
                  <a:ext uri="{FF2B5EF4-FFF2-40B4-BE49-F238E27FC236}">
                    <a16:creationId xmlns:a16="http://schemas.microsoft.com/office/drawing/2014/main" id="{5AB057BE-7451-AD81-994E-B006A25B040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124200" y="3960813"/>
                <a:ext cx="525463" cy="1588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24601" name="Rectangle 37">
                <a:extLst>
                  <a:ext uri="{FF2B5EF4-FFF2-40B4-BE49-F238E27FC236}">
                    <a16:creationId xmlns:a16="http://schemas.microsoft.com/office/drawing/2014/main" id="{013DD87B-711F-9E71-A29A-65E146D99C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95600" y="2362200"/>
                <a:ext cx="5867400" cy="1752600"/>
              </a:xfrm>
              <a:prstGeom prst="rect">
                <a:avLst/>
              </a:prstGeom>
              <a:noFill/>
              <a:ln w="101600">
                <a:solidFill>
                  <a:schemeClr val="bg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s-ES" altLang="en-US" sz="1200">
                  <a:latin typeface="Arial" panose="020B0604020202020204" pitchFamily="34" charset="0"/>
                </a:endParaRPr>
              </a:p>
            </p:txBody>
          </p:sp>
          <p:sp>
            <p:nvSpPr>
              <p:cNvPr id="24602" name="Text Box 38">
                <a:extLst>
                  <a:ext uri="{FF2B5EF4-FFF2-40B4-BE49-F238E27FC236}">
                    <a16:creationId xmlns:a16="http://schemas.microsoft.com/office/drawing/2014/main" id="{33776B70-8877-F720-2D30-4417DCE2229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395325" y="2362200"/>
                <a:ext cx="5360990" cy="41905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800" i="1">
                    <a:solidFill>
                      <a:schemeClr val="bg1"/>
                    </a:solidFill>
                    <a:latin typeface="Arial" panose="020B0604020202020204" pitchFamily="34" charset="0"/>
                  </a:rPr>
                  <a:t>WT            cla               clb6        pds3      clb5</a:t>
                </a:r>
              </a:p>
            </p:txBody>
          </p:sp>
        </p:grpSp>
        <p:sp>
          <p:nvSpPr>
            <p:cNvPr id="24589" name="Line 54">
              <a:extLst>
                <a:ext uri="{FF2B5EF4-FFF2-40B4-BE49-F238E27FC236}">
                  <a16:creationId xmlns:a16="http://schemas.microsoft.com/office/drawing/2014/main" id="{901021D2-0BF3-06A1-DC13-2749DA84319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7989888" y="1284288"/>
              <a:ext cx="314325" cy="228600"/>
            </a:xfrm>
            <a:prstGeom prst="line">
              <a:avLst/>
            </a:prstGeom>
            <a:noFill/>
            <a:ln w="38100">
              <a:solidFill>
                <a:srgbClr val="FFFF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grpSp>
          <p:nvGrpSpPr>
            <p:cNvPr id="24590" name="Agrupar 1">
              <a:extLst>
                <a:ext uri="{FF2B5EF4-FFF2-40B4-BE49-F238E27FC236}">
                  <a16:creationId xmlns:a16="http://schemas.microsoft.com/office/drawing/2014/main" id="{7F98CC43-94C1-D5EB-E49E-E604288E5F9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8388" y="1295400"/>
              <a:ext cx="3811587" cy="522288"/>
              <a:chOff x="3443519" y="520252"/>
              <a:chExt cx="3811526" cy="522486"/>
            </a:xfrm>
          </p:grpSpPr>
          <p:sp>
            <p:nvSpPr>
              <p:cNvPr id="92" name="CuadroTexto 91">
                <a:extLst>
                  <a:ext uri="{FF2B5EF4-FFF2-40B4-BE49-F238E27FC236}">
                    <a16:creationId xmlns:a16="http://schemas.microsoft.com/office/drawing/2014/main" id="{D205F6B7-B496-A608-E24D-49DEAE476D4F}"/>
                  </a:ext>
                </a:extLst>
              </p:cNvPr>
              <p:cNvSpPr txBox="1"/>
              <p:nvPr/>
            </p:nvSpPr>
            <p:spPr>
              <a:xfrm>
                <a:off x="3443519" y="625114"/>
                <a:ext cx="660389" cy="308215"/>
              </a:xfrm>
              <a:prstGeom prst="rect">
                <a:avLst/>
              </a:prstGeom>
              <a:gradFill flip="none" rotWithShape="1">
                <a:gsLst>
                  <a:gs pos="0">
                    <a:srgbClr val="90F065"/>
                  </a:gs>
                  <a:gs pos="100000">
                    <a:srgbClr val="4B802F"/>
                  </a:gs>
                </a:gsLst>
                <a:lin ang="0" scaled="1"/>
                <a:tileRect/>
              </a:gra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lvl1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37931725" indent="-37474525"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algn="ctr">
                  <a:defRPr/>
                </a:pPr>
                <a:r>
                  <a:rPr lang="en-US" sz="1400">
                    <a:latin typeface="Times" charset="0"/>
                  </a:rPr>
                  <a:t>DXS</a:t>
                </a:r>
              </a:p>
            </p:txBody>
          </p:sp>
          <p:sp>
            <p:nvSpPr>
              <p:cNvPr id="93" name="CuadroTexto 92">
                <a:extLst>
                  <a:ext uri="{FF2B5EF4-FFF2-40B4-BE49-F238E27FC236}">
                    <a16:creationId xmlns:a16="http://schemas.microsoft.com/office/drawing/2014/main" id="{E74FF9DF-35E2-6DFB-D613-1D2BE85FCFDC}"/>
                  </a:ext>
                </a:extLst>
              </p:cNvPr>
              <p:cNvSpPr txBox="1"/>
              <p:nvPr/>
            </p:nvSpPr>
            <p:spPr>
              <a:xfrm>
                <a:off x="4654762" y="625114"/>
                <a:ext cx="695314" cy="308215"/>
              </a:xfrm>
              <a:prstGeom prst="rect">
                <a:avLst/>
              </a:prstGeom>
              <a:gradFill flip="none" rotWithShape="1">
                <a:gsLst>
                  <a:gs pos="0">
                    <a:srgbClr val="90F065"/>
                  </a:gs>
                  <a:gs pos="100000">
                    <a:srgbClr val="4B802F"/>
                  </a:gs>
                </a:gsLst>
                <a:lin ang="0" scaled="1"/>
                <a:tileRect/>
              </a:gra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lvl1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37931725" indent="-37474525"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algn="ctr">
                  <a:defRPr/>
                </a:pPr>
                <a:r>
                  <a:rPr lang="en-US" sz="1400">
                    <a:latin typeface="Times" charset="0"/>
                  </a:rPr>
                  <a:t>HDR</a:t>
                </a:r>
              </a:p>
            </p:txBody>
          </p:sp>
          <p:sp>
            <p:nvSpPr>
              <p:cNvPr id="94" name="CuadroTexto 93">
                <a:extLst>
                  <a:ext uri="{FF2B5EF4-FFF2-40B4-BE49-F238E27FC236}">
                    <a16:creationId xmlns:a16="http://schemas.microsoft.com/office/drawing/2014/main" id="{C97B3394-3AEB-BF64-F605-AE285352D37F}"/>
                  </a:ext>
                </a:extLst>
              </p:cNvPr>
              <p:cNvSpPr txBox="1"/>
              <p:nvPr/>
            </p:nvSpPr>
            <p:spPr>
              <a:xfrm>
                <a:off x="5624709" y="625114"/>
                <a:ext cx="715951" cy="308215"/>
              </a:xfrm>
              <a:prstGeom prst="rect">
                <a:avLst/>
              </a:prstGeom>
              <a:gradFill flip="none" rotWithShape="1">
                <a:gsLst>
                  <a:gs pos="0">
                    <a:srgbClr val="90F065"/>
                  </a:gs>
                  <a:gs pos="100000">
                    <a:srgbClr val="4B802F"/>
                  </a:gs>
                </a:gsLst>
                <a:lin ang="0" scaled="1"/>
                <a:tileRect/>
              </a:gra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lvl1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37931725" indent="-37474525"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algn="ctr">
                  <a:defRPr/>
                </a:pPr>
                <a:r>
                  <a:rPr lang="en-US" sz="1400">
                    <a:latin typeface="Times" charset="0"/>
                  </a:rPr>
                  <a:t>PDS</a:t>
                </a:r>
              </a:p>
            </p:txBody>
          </p:sp>
          <p:sp>
            <p:nvSpPr>
              <p:cNvPr id="95" name="CuadroTexto 94">
                <a:extLst>
                  <a:ext uri="{FF2B5EF4-FFF2-40B4-BE49-F238E27FC236}">
                    <a16:creationId xmlns:a16="http://schemas.microsoft.com/office/drawing/2014/main" id="{FA0AA213-DE7A-A8CC-19F6-B9B90E916B83}"/>
                  </a:ext>
                </a:extLst>
              </p:cNvPr>
              <p:cNvSpPr txBox="1"/>
              <p:nvPr/>
            </p:nvSpPr>
            <p:spPr>
              <a:xfrm>
                <a:off x="6567669" y="625114"/>
                <a:ext cx="665151" cy="308215"/>
              </a:xfrm>
              <a:prstGeom prst="rect">
                <a:avLst/>
              </a:prstGeom>
              <a:gradFill flip="none" rotWithShape="1">
                <a:gsLst>
                  <a:gs pos="0">
                    <a:srgbClr val="90F065"/>
                  </a:gs>
                  <a:gs pos="100000">
                    <a:srgbClr val="4B802F"/>
                  </a:gs>
                </a:gsLst>
                <a:lin ang="0" scaled="1"/>
                <a:tileRect/>
              </a:gra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lvl1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37931725" indent="-37474525"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pPr algn="ctr">
                  <a:defRPr/>
                </a:pPr>
                <a:r>
                  <a:rPr lang="en-US" sz="1400">
                    <a:latin typeface="Times" charset="0"/>
                  </a:rPr>
                  <a:t>ZDS</a:t>
                </a:r>
              </a:p>
            </p:txBody>
          </p:sp>
          <p:cxnSp>
            <p:nvCxnSpPr>
              <p:cNvPr id="96" name="Conector recto 95">
                <a:extLst>
                  <a:ext uri="{FF2B5EF4-FFF2-40B4-BE49-F238E27FC236}">
                    <a16:creationId xmlns:a16="http://schemas.microsoft.com/office/drawing/2014/main" id="{ABF88B7A-D479-62F8-FCCE-2837EDD0C027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443519" y="523434"/>
                <a:ext cx="534978" cy="470266"/>
              </a:xfrm>
              <a:prstGeom prst="line">
                <a:avLst/>
              </a:prstGeom>
              <a:noFill/>
              <a:ln w="25400">
                <a:solidFill>
                  <a:schemeClr val="accent2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</p:spPr>
          </p:cxnSp>
          <p:cxnSp>
            <p:nvCxnSpPr>
              <p:cNvPr id="97" name="Conector recto 96">
                <a:extLst>
                  <a:ext uri="{FF2B5EF4-FFF2-40B4-BE49-F238E27FC236}">
                    <a16:creationId xmlns:a16="http://schemas.microsoft.com/office/drawing/2014/main" id="{30BCC28D-0330-4A05-2301-0EDA0EC0EE68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4815097" y="574274"/>
                <a:ext cx="534978" cy="468677"/>
              </a:xfrm>
              <a:prstGeom prst="line">
                <a:avLst/>
              </a:prstGeom>
              <a:noFill/>
              <a:ln w="25400">
                <a:solidFill>
                  <a:schemeClr val="accent2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</p:spPr>
          </p:cxnSp>
          <p:cxnSp>
            <p:nvCxnSpPr>
              <p:cNvPr id="98" name="Conector recto 97">
                <a:extLst>
                  <a:ext uri="{FF2B5EF4-FFF2-40B4-BE49-F238E27FC236}">
                    <a16:creationId xmlns:a16="http://schemas.microsoft.com/office/drawing/2014/main" id="{8BD425E8-1F35-EABC-76CA-74DB63B6FF43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5677095" y="542499"/>
                <a:ext cx="536566" cy="470266"/>
              </a:xfrm>
              <a:prstGeom prst="line">
                <a:avLst/>
              </a:prstGeom>
              <a:noFill/>
              <a:ln w="25400">
                <a:solidFill>
                  <a:schemeClr val="accent2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</p:spPr>
          </p:cxnSp>
          <p:cxnSp>
            <p:nvCxnSpPr>
              <p:cNvPr id="99" name="Conector recto 98">
                <a:extLst>
                  <a:ext uri="{FF2B5EF4-FFF2-40B4-BE49-F238E27FC236}">
                    <a16:creationId xmlns:a16="http://schemas.microsoft.com/office/drawing/2014/main" id="{2E3D809F-617F-D6F4-C303-CBBF8E75AE9A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720067" y="520257"/>
                <a:ext cx="534978" cy="470266"/>
              </a:xfrm>
              <a:prstGeom prst="line">
                <a:avLst/>
              </a:prstGeom>
              <a:noFill/>
              <a:ln w="25400">
                <a:solidFill>
                  <a:schemeClr val="accent2"/>
                </a:solidFill>
                <a:round/>
                <a:headEnd/>
                <a:tailEnd/>
              </a:ln>
              <a:effectLst>
                <a:outerShdw blurRad="40000" dist="20000" dir="5400000" rotWithShape="0">
                  <a:srgbClr val="808080">
                    <a:alpha val="37999"/>
                  </a:srgbClr>
                </a:outerShdw>
              </a:effectLst>
            </p:spPr>
          </p:cxnSp>
        </p:grpSp>
      </p:grpSp>
      <p:sp>
        <p:nvSpPr>
          <p:cNvPr id="100" name="Text Box 7">
            <a:extLst>
              <a:ext uri="{FF2B5EF4-FFF2-40B4-BE49-F238E27FC236}">
                <a16:creationId xmlns:a16="http://schemas.microsoft.com/office/drawing/2014/main" id="{82545837-36B0-2746-9C5A-3101E10EB3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8588" y="152400"/>
            <a:ext cx="9296401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defRPr/>
            </a:pP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Mutant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in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the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ZDS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involved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in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carotenoid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biosynthesis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affects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leaf</a:t>
            </a:r>
            <a:r>
              <a:rPr lang="es-ES_tradnl" altLang="es-ES_tradnl" sz="2800" b="0" dirty="0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 </a:t>
            </a:r>
            <a:r>
              <a:rPr lang="es-ES_tradnl" altLang="es-ES_tradnl" sz="2800" b="0" dirty="0" err="1">
                <a:solidFill>
                  <a:srgbClr val="8D031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 Bold" charset="0"/>
              </a:rPr>
              <a:t>development</a:t>
            </a:r>
            <a:endParaRPr lang="es-ES_tradnl" altLang="es-ES_tradnl" sz="2800" b="0" dirty="0">
              <a:solidFill>
                <a:srgbClr val="8D0317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 Bold" charset="0"/>
            </a:endParaRPr>
          </a:p>
        </p:txBody>
      </p:sp>
      <p:pic>
        <p:nvPicPr>
          <p:cNvPr id="24585" name="Imagen 1">
            <a:extLst>
              <a:ext uri="{FF2B5EF4-FFF2-40B4-BE49-F238E27FC236}">
                <a16:creationId xmlns:a16="http://schemas.microsoft.com/office/drawing/2014/main" id="{544E91C1-6404-7A54-6122-A82A1819CB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9601" y="1447801"/>
            <a:ext cx="1177925" cy="140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6" name="Rectángulo 1">
            <a:extLst>
              <a:ext uri="{FF2B5EF4-FFF2-40B4-BE49-F238E27FC236}">
                <a16:creationId xmlns:a16="http://schemas.microsoft.com/office/drawing/2014/main" id="{E98B0CFE-430E-6448-0F16-013281036D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7400" y="1066800"/>
            <a:ext cx="76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ES_tradnl" altLang="en-US" sz="1800" i="1">
                <a:latin typeface="Arial" panose="020B0604020202020204" pitchFamily="34" charset="0"/>
              </a:rPr>
              <a:t>clb5</a:t>
            </a:r>
          </a:p>
        </p:txBody>
      </p:sp>
      <p:sp>
        <p:nvSpPr>
          <p:cNvPr id="24587" name="Rectángulo 1">
            <a:extLst>
              <a:ext uri="{FF2B5EF4-FFF2-40B4-BE49-F238E27FC236}">
                <a16:creationId xmlns:a16="http://schemas.microsoft.com/office/drawing/2014/main" id="{7A3E6A99-B353-CD87-1A50-E5427100E2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57" y="6474884"/>
            <a:ext cx="20574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ES_tradnl" altLang="en-US" sz="1200" dirty="0">
                <a:latin typeface="Arial" panose="020B0604020202020204" pitchFamily="34" charset="0"/>
              </a:rPr>
              <a:t>Avendaño et al. 2014 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AE50402-1755-B335-75D0-5F1856781FF8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E5F2FF">
                <a:tint val="45000"/>
                <a:satMod val="400000"/>
              </a:srgbClr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hotocopy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78003" y="3849881"/>
            <a:ext cx="3602614" cy="207273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 Box 44">
            <a:extLst>
              <a:ext uri="{FF2B5EF4-FFF2-40B4-BE49-F238E27FC236}">
                <a16:creationId xmlns:a16="http://schemas.microsoft.com/office/drawing/2014/main" id="{9EF12D2B-6C29-4F74-E5F2-3C7A08B872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5978" y="3520696"/>
            <a:ext cx="4556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s-ES_tradnl" altLang="en-US" sz="4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4">
            <a:extLst>
              <a:ext uri="{FF2B5EF4-FFF2-40B4-BE49-F238E27FC236}">
                <a16:creationId xmlns:a16="http://schemas.microsoft.com/office/drawing/2014/main" id="{4BAA6764-8F22-8BB2-43CD-5122563B5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94" y="43656"/>
            <a:ext cx="519112" cy="57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6" name="Text Box 6">
            <a:extLst>
              <a:ext uri="{FF2B5EF4-FFF2-40B4-BE49-F238E27FC236}">
                <a16:creationId xmlns:a16="http://schemas.microsoft.com/office/drawing/2014/main" id="{309F0523-15FF-5BDE-D168-3FC85C8873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5988" y="0"/>
            <a:ext cx="75676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accumulation of the </a:t>
            </a:r>
            <a:r>
              <a:rPr lang="en-US" sz="2800" b="0" i="1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cis</a:t>
            </a:r>
            <a:r>
              <a:rPr lang="en-US" sz="2800" b="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carotenes are responsible of the </a:t>
            </a:r>
            <a:r>
              <a:rPr lang="en-US" sz="2800" b="0" i="1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clb5</a:t>
            </a:r>
            <a:r>
              <a:rPr lang="en-US" sz="2800" b="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phenotype</a:t>
            </a:r>
          </a:p>
        </p:txBody>
      </p:sp>
      <p:pic>
        <p:nvPicPr>
          <p:cNvPr id="72" name="Picture 21">
            <a:extLst>
              <a:ext uri="{FF2B5EF4-FFF2-40B4-BE49-F238E27FC236}">
                <a16:creationId xmlns:a16="http://schemas.microsoft.com/office/drawing/2014/main" id="{FE6C890E-8A04-17DB-28D5-88F38F10C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10647" y="101600"/>
            <a:ext cx="4706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88D1C875-F6A8-5712-E5AC-44DEBC9321B6}"/>
              </a:ext>
            </a:extLst>
          </p:cNvPr>
          <p:cNvGrpSpPr/>
          <p:nvPr/>
        </p:nvGrpSpPr>
        <p:grpSpPr>
          <a:xfrm>
            <a:off x="3581334" y="1057060"/>
            <a:ext cx="4858383" cy="3506399"/>
            <a:chOff x="5260401" y="985840"/>
            <a:chExt cx="3940927" cy="2982017"/>
          </a:xfrm>
        </p:grpSpPr>
        <p:sp>
          <p:nvSpPr>
            <p:cNvPr id="18440" name="CuadroTexto 4">
              <a:extLst>
                <a:ext uri="{FF2B5EF4-FFF2-40B4-BE49-F238E27FC236}">
                  <a16:creationId xmlns:a16="http://schemas.microsoft.com/office/drawing/2014/main" id="{30CE88B5-C48C-E9DE-88F7-B545C94540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35688" y="985840"/>
              <a:ext cx="3065640" cy="314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MX" sz="1800" dirty="0">
                  <a:latin typeface="Arial" panose="020B0604020202020204" pitchFamily="34" charset="0"/>
                  <a:cs typeface="Arial" panose="020B0604020202020204" pitchFamily="34" charset="0"/>
                </a:rPr>
                <a:t>Partial recuperation</a:t>
              </a:r>
            </a:p>
          </p:txBody>
        </p:sp>
        <p:grpSp>
          <p:nvGrpSpPr>
            <p:cNvPr id="18446" name="Agrupar 97">
              <a:extLst>
                <a:ext uri="{FF2B5EF4-FFF2-40B4-BE49-F238E27FC236}">
                  <a16:creationId xmlns:a16="http://schemas.microsoft.com/office/drawing/2014/main" id="{A5FEA974-7075-F113-78EE-F716A30C80F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60401" y="1164332"/>
              <a:ext cx="3535363" cy="2803525"/>
              <a:chOff x="4093201" y="935825"/>
              <a:chExt cx="4559196" cy="3272565"/>
            </a:xfrm>
          </p:grpSpPr>
          <p:grpSp>
            <p:nvGrpSpPr>
              <p:cNvPr id="18470" name="Agrupar 74">
                <a:extLst>
                  <a:ext uri="{FF2B5EF4-FFF2-40B4-BE49-F238E27FC236}">
                    <a16:creationId xmlns:a16="http://schemas.microsoft.com/office/drawing/2014/main" id="{67BADDA7-806C-6778-05D7-CA17E543E89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154457" y="935825"/>
                <a:ext cx="4497940" cy="3272565"/>
                <a:chOff x="4941606" y="4279911"/>
                <a:chExt cx="4145914" cy="2837131"/>
              </a:xfrm>
            </p:grpSpPr>
            <p:sp>
              <p:nvSpPr>
                <p:cNvPr id="18472" name="Rectangle 73">
                  <a:extLst>
                    <a:ext uri="{FF2B5EF4-FFF2-40B4-BE49-F238E27FC236}">
                      <a16:creationId xmlns:a16="http://schemas.microsoft.com/office/drawing/2014/main" id="{2AAC8CCF-4681-6889-4B1F-F0AD54F5090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941606" y="6152054"/>
                  <a:ext cx="842836" cy="317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s-MX" sz="1800" i="1" dirty="0">
                      <a:solidFill>
                        <a:srgbClr val="00000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clb5</a:t>
                  </a:r>
                </a:p>
              </p:txBody>
            </p:sp>
            <p:sp>
              <p:nvSpPr>
                <p:cNvPr id="18473" name="Rectangle 75">
                  <a:extLst>
                    <a:ext uri="{FF2B5EF4-FFF2-40B4-BE49-F238E27FC236}">
                      <a16:creationId xmlns:a16="http://schemas.microsoft.com/office/drawing/2014/main" id="{4F6CB1C6-CB9B-7CBE-1086-0787F3BDE21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98763" y="4279911"/>
                  <a:ext cx="310556" cy="34435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s-MX" sz="2000" dirty="0">
                      <a:solidFill>
                        <a:srgbClr val="00000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-</a:t>
                  </a:r>
                </a:p>
              </p:txBody>
            </p:sp>
            <p:sp>
              <p:nvSpPr>
                <p:cNvPr id="18474" name="Rectangle 76">
                  <a:extLst>
                    <a:ext uri="{FF2B5EF4-FFF2-40B4-BE49-F238E27FC236}">
                      <a16:creationId xmlns:a16="http://schemas.microsoft.com/office/drawing/2014/main" id="{B3E24A54-8CE1-9448-09B9-43ACE942720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926261" y="4296435"/>
                  <a:ext cx="384061" cy="34435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s-MX" sz="2000" dirty="0">
                      <a:solidFill>
                        <a:srgbClr val="00000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+</a:t>
                  </a:r>
                </a:p>
              </p:txBody>
            </p:sp>
            <p:grpSp>
              <p:nvGrpSpPr>
                <p:cNvPr id="18475" name="Group 81">
                  <a:extLst>
                    <a:ext uri="{FF2B5EF4-FFF2-40B4-BE49-F238E27FC236}">
                      <a16:creationId xmlns:a16="http://schemas.microsoft.com/office/drawing/2014/main" id="{6A5500A6-7B2B-F711-1F7D-CF717B4BFBB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5072344" y="4630214"/>
                  <a:ext cx="4015176" cy="2486828"/>
                  <a:chOff x="3828" y="768"/>
                  <a:chExt cx="2185" cy="1505"/>
                </a:xfrm>
              </p:grpSpPr>
              <p:pic>
                <p:nvPicPr>
                  <p:cNvPr id="18476" name="Picture 71">
                    <a:extLst>
                      <a:ext uri="{FF2B5EF4-FFF2-40B4-BE49-F238E27FC236}">
                        <a16:creationId xmlns:a16="http://schemas.microsoft.com/office/drawing/2014/main" id="{5C75B7BF-8B86-4B58-5513-1C4DF22C14DF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276" y="1010"/>
                    <a:ext cx="1737" cy="126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sp>
                <p:nvSpPr>
                  <p:cNvPr id="18477" name="Rectangle 74">
                    <a:extLst>
                      <a:ext uri="{FF2B5EF4-FFF2-40B4-BE49-F238E27FC236}">
                        <a16:creationId xmlns:a16="http://schemas.microsoft.com/office/drawing/2014/main" id="{591D573B-6982-588B-7686-DA1773E749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828" y="1152"/>
                    <a:ext cx="350" cy="19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s-MX" sz="1800" dirty="0" err="1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Wt</a:t>
                    </a:r>
                    <a:endParaRPr lang="en-US" altLang="es-MX" sz="1800" dirty="0">
                      <a:solidFill>
                        <a:srgbClr val="00000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8478" name="Rectangle 77">
                    <a:extLst>
                      <a:ext uri="{FF2B5EF4-FFF2-40B4-BE49-F238E27FC236}">
                        <a16:creationId xmlns:a16="http://schemas.microsoft.com/office/drawing/2014/main" id="{4E0234EC-6914-290D-CDFC-36FEEE632A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35" y="790"/>
                    <a:ext cx="187" cy="17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s-MX" sz="160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1</a:t>
                    </a:r>
                  </a:p>
                </p:txBody>
              </p:sp>
              <p:sp>
                <p:nvSpPr>
                  <p:cNvPr id="18479" name="Rectangle 78">
                    <a:extLst>
                      <a:ext uri="{FF2B5EF4-FFF2-40B4-BE49-F238E27FC236}">
                        <a16:creationId xmlns:a16="http://schemas.microsoft.com/office/drawing/2014/main" id="{C3C5532B-B136-EF82-ABDE-EC86ACB3ED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252" y="790"/>
                    <a:ext cx="187" cy="17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s-MX" sz="160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1</a:t>
                    </a:r>
                  </a:p>
                </p:txBody>
              </p:sp>
              <p:sp>
                <p:nvSpPr>
                  <p:cNvPr id="18480" name="Rectangle 79">
                    <a:extLst>
                      <a:ext uri="{FF2B5EF4-FFF2-40B4-BE49-F238E27FC236}">
                        <a16:creationId xmlns:a16="http://schemas.microsoft.com/office/drawing/2014/main" id="{299642A6-6DCA-8FAE-A8E7-A219C0B02A4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650" y="790"/>
                    <a:ext cx="187" cy="17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s-MX" sz="160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3</a:t>
                    </a:r>
                  </a:p>
                </p:txBody>
              </p:sp>
              <p:sp>
                <p:nvSpPr>
                  <p:cNvPr id="18481" name="Line 80">
                    <a:extLst>
                      <a:ext uri="{FF2B5EF4-FFF2-40B4-BE49-F238E27FC236}">
                        <a16:creationId xmlns:a16="http://schemas.microsoft.com/office/drawing/2014/main" id="{A8B6B2B9-32B0-4ACA-D81B-737C02F10555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992" y="768"/>
                    <a:ext cx="770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 dirty="0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</p:grpSp>
          <p:sp>
            <p:nvSpPr>
              <p:cNvPr id="18471" name="CuadroTexto 85">
                <a:extLst>
                  <a:ext uri="{FF2B5EF4-FFF2-40B4-BE49-F238E27FC236}">
                    <a16:creationId xmlns:a16="http://schemas.microsoft.com/office/drawing/2014/main" id="{8A1BA19E-C061-6A30-DB99-5A80AFD38B4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093201" y="1023137"/>
                <a:ext cx="1199286" cy="3666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800" dirty="0" err="1">
                    <a:solidFill>
                      <a:srgbClr val="00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Fluridone</a:t>
                </a:r>
                <a:endParaRPr lang="en-US" altLang="es-MX" sz="180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grpSp>
        <p:nvGrpSpPr>
          <p:cNvPr id="6" name="Grupo 5">
            <a:extLst>
              <a:ext uri="{FF2B5EF4-FFF2-40B4-BE49-F238E27FC236}">
                <a16:creationId xmlns:a16="http://schemas.microsoft.com/office/drawing/2014/main" id="{0C55E8DE-9460-88AC-B0DF-7A0EC30FDA8D}"/>
              </a:ext>
            </a:extLst>
          </p:cNvPr>
          <p:cNvGrpSpPr/>
          <p:nvPr/>
        </p:nvGrpSpPr>
        <p:grpSpPr>
          <a:xfrm>
            <a:off x="4660391" y="4797740"/>
            <a:ext cx="7136466" cy="1778897"/>
            <a:chOff x="4644298" y="5304691"/>
            <a:chExt cx="5809437" cy="1307249"/>
          </a:xfrm>
        </p:grpSpPr>
        <p:grpSp>
          <p:nvGrpSpPr>
            <p:cNvPr id="18447" name="Agrupar 87">
              <a:extLst>
                <a:ext uri="{FF2B5EF4-FFF2-40B4-BE49-F238E27FC236}">
                  <a16:creationId xmlns:a16="http://schemas.microsoft.com/office/drawing/2014/main" id="{2620B694-9A33-E51E-3BE6-6798000C4A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44298" y="5304691"/>
              <a:ext cx="2855053" cy="1307249"/>
              <a:chOff x="-46534" y="1479952"/>
              <a:chExt cx="4883645" cy="1984568"/>
            </a:xfrm>
          </p:grpSpPr>
          <p:pic>
            <p:nvPicPr>
              <p:cNvPr id="18463" name="Imagen 89">
                <a:extLst>
                  <a:ext uri="{FF2B5EF4-FFF2-40B4-BE49-F238E27FC236}">
                    <a16:creationId xmlns:a16="http://schemas.microsoft.com/office/drawing/2014/main" id="{0DA69051-42A1-3AB2-89FF-ACBEF36544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95543" y="2230784"/>
                <a:ext cx="3841568" cy="12337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464" name="CuadroTexto 9">
                <a:extLst>
                  <a:ext uri="{FF2B5EF4-FFF2-40B4-BE49-F238E27FC236}">
                    <a16:creationId xmlns:a16="http://schemas.microsoft.com/office/drawing/2014/main" id="{93705D8A-69C7-9D9F-C5FE-ECB5F7E237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82026" y="1479952"/>
                <a:ext cx="607580" cy="3776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6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Wt</a:t>
                </a:r>
                <a:endParaRPr lang="en-US" altLang="es-MX" sz="16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465" name="CuadroTexto 11">
                <a:extLst>
                  <a:ext uri="{FF2B5EF4-FFF2-40B4-BE49-F238E27FC236}">
                    <a16:creationId xmlns:a16="http://schemas.microsoft.com/office/drawing/2014/main" id="{E242E577-2014-0D0C-FAB2-2D53803950B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48000" y="1479952"/>
                <a:ext cx="1033912" cy="3776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clb5-1</a:t>
                </a:r>
              </a:p>
            </p:txBody>
          </p:sp>
          <p:sp>
            <p:nvSpPr>
              <p:cNvPr id="18466" name="CuadroTexto 9">
                <a:extLst>
                  <a:ext uri="{FF2B5EF4-FFF2-40B4-BE49-F238E27FC236}">
                    <a16:creationId xmlns:a16="http://schemas.microsoft.com/office/drawing/2014/main" id="{DDC09348-A5B1-21C3-4C1D-37E8CFBFB7F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97367" y="1845352"/>
                <a:ext cx="375442" cy="44637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18467" name="CuadroTexto 9">
                <a:extLst>
                  <a:ext uri="{FF2B5EF4-FFF2-40B4-BE49-F238E27FC236}">
                    <a16:creationId xmlns:a16="http://schemas.microsoft.com/office/drawing/2014/main" id="{B83C5392-8EF7-C556-D3CC-EC8D2ED95FD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6200" y="1845352"/>
                <a:ext cx="464726" cy="44637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18468" name="Line 80">
                <a:extLst>
                  <a:ext uri="{FF2B5EF4-FFF2-40B4-BE49-F238E27FC236}">
                    <a16:creationId xmlns:a16="http://schemas.microsoft.com/office/drawing/2014/main" id="{26ED7A79-D7E3-C2E1-9F3D-1EE46062AA1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386792" y="1860514"/>
                <a:ext cx="2424606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469" name="CuadroTexto 9">
                <a:extLst>
                  <a:ext uri="{FF2B5EF4-FFF2-40B4-BE49-F238E27FC236}">
                    <a16:creationId xmlns:a16="http://schemas.microsoft.com/office/drawing/2014/main" id="{03A2E58E-66F6-52B1-AF11-4B72FCDAF58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46534" y="2524843"/>
                <a:ext cx="721418" cy="4120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8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FIL</a:t>
                </a:r>
              </a:p>
            </p:txBody>
          </p:sp>
        </p:grpSp>
        <p:sp>
          <p:nvSpPr>
            <p:cNvPr id="18448" name="CuadroTexto 85">
              <a:extLst>
                <a:ext uri="{FF2B5EF4-FFF2-40B4-BE49-F238E27FC236}">
                  <a16:creationId xmlns:a16="http://schemas.microsoft.com/office/drawing/2014/main" id="{7AD0030E-43E9-C287-B3BD-80BB98412F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31198" y="5931337"/>
              <a:ext cx="2522537" cy="2487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MX" sz="1600" dirty="0">
                  <a:latin typeface="Arial" panose="020B0604020202020204" pitchFamily="34" charset="0"/>
                  <a:cs typeface="Arial" panose="020B0604020202020204" pitchFamily="34" charset="0"/>
                </a:rPr>
                <a:t> Leaf marker genes</a:t>
              </a:r>
            </a:p>
          </p:txBody>
        </p:sp>
      </p:grpSp>
      <p:grpSp>
        <p:nvGrpSpPr>
          <p:cNvPr id="5" name="Grupo 4">
            <a:extLst>
              <a:ext uri="{FF2B5EF4-FFF2-40B4-BE49-F238E27FC236}">
                <a16:creationId xmlns:a16="http://schemas.microsoft.com/office/drawing/2014/main" id="{AA11C96B-2C1A-B738-C55D-7A9663E16D5F}"/>
              </a:ext>
            </a:extLst>
          </p:cNvPr>
          <p:cNvGrpSpPr/>
          <p:nvPr/>
        </p:nvGrpSpPr>
        <p:grpSpPr>
          <a:xfrm>
            <a:off x="8462161" y="972006"/>
            <a:ext cx="3390718" cy="3818810"/>
            <a:chOff x="8110600" y="3873500"/>
            <a:chExt cx="2777521" cy="2805907"/>
          </a:xfrm>
        </p:grpSpPr>
        <p:sp>
          <p:nvSpPr>
            <p:cNvPr id="18441" name="CuadroTexto 86">
              <a:extLst>
                <a:ext uri="{FF2B5EF4-FFF2-40B4-BE49-F238E27FC236}">
                  <a16:creationId xmlns:a16="http://schemas.microsoft.com/office/drawing/2014/main" id="{8811DC2A-8FC8-5199-15D8-A25980AE56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927558" y="3873500"/>
              <a:ext cx="1960563" cy="248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MX" sz="1600" dirty="0">
                  <a:latin typeface="Arial" panose="020B0604020202020204" pitchFamily="34" charset="0"/>
                  <a:cs typeface="Arial" panose="020B0604020202020204" pitchFamily="34" charset="0"/>
                </a:rPr>
                <a:t>Gene expression</a:t>
              </a:r>
            </a:p>
          </p:txBody>
        </p:sp>
        <p:grpSp>
          <p:nvGrpSpPr>
            <p:cNvPr id="18449" name="Agrupar 1">
              <a:extLst>
                <a:ext uri="{FF2B5EF4-FFF2-40B4-BE49-F238E27FC236}">
                  <a16:creationId xmlns:a16="http://schemas.microsoft.com/office/drawing/2014/main" id="{2ADDC249-3015-AA64-C259-3E8C96BEBC9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110600" y="4042569"/>
              <a:ext cx="2542039" cy="2636838"/>
              <a:chOff x="4931537" y="1431925"/>
              <a:chExt cx="2541151" cy="3267075"/>
            </a:xfrm>
          </p:grpSpPr>
          <p:sp>
            <p:nvSpPr>
              <p:cNvPr id="18450" name="Text Box 65">
                <a:extLst>
                  <a:ext uri="{FF2B5EF4-FFF2-40B4-BE49-F238E27FC236}">
                    <a16:creationId xmlns:a16="http://schemas.microsoft.com/office/drawing/2014/main" id="{CF2D4635-219A-ABB8-0FB5-84EB5A8EC7D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12680" y="3916363"/>
                <a:ext cx="479379" cy="25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r">
                  <a:spcBef>
                    <a:spcPct val="0"/>
                  </a:spcBef>
                  <a:buFontTx/>
                  <a:buNone/>
                </a:pPr>
                <a:r>
                  <a:rPr lang="en-US" altLang="en-US" sz="1200" i="1" dirty="0">
                    <a:solidFill>
                      <a:srgbClr val="403FC4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DXS1</a:t>
                </a:r>
              </a:p>
            </p:txBody>
          </p:sp>
          <p:sp>
            <p:nvSpPr>
              <p:cNvPr id="18451" name="Text Box 66">
                <a:extLst>
                  <a:ext uri="{FF2B5EF4-FFF2-40B4-BE49-F238E27FC236}">
                    <a16:creationId xmlns:a16="http://schemas.microsoft.com/office/drawing/2014/main" id="{59D9E76E-D648-CB22-83AF-2450BF4A14B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974437" y="4343400"/>
                <a:ext cx="617622" cy="2801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r">
                  <a:spcBef>
                    <a:spcPct val="50000"/>
                  </a:spcBef>
                  <a:buFontTx/>
                  <a:buNone/>
                </a:pPr>
                <a:r>
                  <a:rPr lang="en-US" altLang="en-US" sz="1400" dirty="0">
                    <a:solidFill>
                      <a:srgbClr val="403FC4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25S</a:t>
                </a:r>
              </a:p>
            </p:txBody>
          </p:sp>
          <p:sp>
            <p:nvSpPr>
              <p:cNvPr id="18452" name="Text Box 67">
                <a:extLst>
                  <a:ext uri="{FF2B5EF4-FFF2-40B4-BE49-F238E27FC236}">
                    <a16:creationId xmlns:a16="http://schemas.microsoft.com/office/drawing/2014/main" id="{7BC0E5C4-35E1-28F0-B5EB-3B7C8C1B98B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601330" y="1782762"/>
                <a:ext cx="881050" cy="2381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100" dirty="0" err="1">
                    <a:solidFill>
                      <a:srgbClr val="313097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Wt</a:t>
                </a:r>
                <a:r>
                  <a:rPr lang="en-US" altLang="en-US" sz="1100" dirty="0">
                    <a:solidFill>
                      <a:srgbClr val="313097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r>
                  <a:rPr lang="en-US" altLang="en-US" sz="1100" i="1" dirty="0">
                    <a:solidFill>
                      <a:srgbClr val="313097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clb5  pds3</a:t>
                </a:r>
              </a:p>
            </p:txBody>
          </p:sp>
          <p:sp>
            <p:nvSpPr>
              <p:cNvPr id="18453" name="Text Box 68">
                <a:extLst>
                  <a:ext uri="{FF2B5EF4-FFF2-40B4-BE49-F238E27FC236}">
                    <a16:creationId xmlns:a16="http://schemas.microsoft.com/office/drawing/2014/main" id="{1EC296FD-9A59-DA35-7222-ABDB6B476CF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591638" y="1801814"/>
                <a:ext cx="881050" cy="2381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100" dirty="0" err="1">
                    <a:solidFill>
                      <a:srgbClr val="313097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Wt</a:t>
                </a:r>
                <a:r>
                  <a:rPr lang="en-US" altLang="en-US" sz="1100" dirty="0">
                    <a:solidFill>
                      <a:srgbClr val="313097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r>
                  <a:rPr lang="en-US" altLang="en-US" sz="1100" i="1" dirty="0">
                    <a:solidFill>
                      <a:srgbClr val="313097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clb5  pds3</a:t>
                </a:r>
              </a:p>
            </p:txBody>
          </p:sp>
          <p:sp>
            <p:nvSpPr>
              <p:cNvPr id="18454" name="Text Box 71">
                <a:extLst>
                  <a:ext uri="{FF2B5EF4-FFF2-40B4-BE49-F238E27FC236}">
                    <a16:creationId xmlns:a16="http://schemas.microsoft.com/office/drawing/2014/main" id="{F485D4F6-CD55-3ED1-7BC9-AAB8B435FC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43600" y="1431925"/>
                <a:ext cx="220788" cy="3642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2000" dirty="0">
                    <a:solidFill>
                      <a:srgbClr val="4544D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18455" name="Text Box 72">
                <a:extLst>
                  <a:ext uri="{FF2B5EF4-FFF2-40B4-BE49-F238E27FC236}">
                    <a16:creationId xmlns:a16="http://schemas.microsoft.com/office/drawing/2014/main" id="{32406F8C-6FEA-15FA-6B25-D2842EA6BCE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858000" y="1431925"/>
                <a:ext cx="273294" cy="3642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2000" dirty="0">
                    <a:solidFill>
                      <a:srgbClr val="4544D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18456" name="Line 75">
                <a:extLst>
                  <a:ext uri="{FF2B5EF4-FFF2-40B4-BE49-F238E27FC236}">
                    <a16:creationId xmlns:a16="http://schemas.microsoft.com/office/drawing/2014/main" id="{2C021322-9390-62B3-8D88-F0C10BE3B95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592763" y="1773238"/>
                <a:ext cx="914400" cy="0"/>
              </a:xfrm>
              <a:prstGeom prst="line">
                <a:avLst/>
              </a:prstGeom>
              <a:noFill/>
              <a:ln w="38100">
                <a:solidFill>
                  <a:srgbClr val="5F76DE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457" name="Line 76">
                <a:extLst>
                  <a:ext uri="{FF2B5EF4-FFF2-40B4-BE49-F238E27FC236}">
                    <a16:creationId xmlns:a16="http://schemas.microsoft.com/office/drawing/2014/main" id="{FD2DA626-023A-E148-1D9C-401E5E948D8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629400" y="1782763"/>
                <a:ext cx="838200" cy="0"/>
              </a:xfrm>
              <a:prstGeom prst="line">
                <a:avLst/>
              </a:prstGeom>
              <a:noFill/>
              <a:ln w="38100">
                <a:solidFill>
                  <a:srgbClr val="5F76DE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18458" name="Picture 78">
                <a:extLst>
                  <a:ext uri="{FF2B5EF4-FFF2-40B4-BE49-F238E27FC236}">
                    <a16:creationId xmlns:a16="http://schemas.microsoft.com/office/drawing/2014/main" id="{1A1DD442-7076-2F66-98A4-97CB3826BD3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62600" y="2046288"/>
                <a:ext cx="1895475" cy="26527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459" name="Text Box 65">
                <a:extLst>
                  <a:ext uri="{FF2B5EF4-FFF2-40B4-BE49-F238E27FC236}">
                    <a16:creationId xmlns:a16="http://schemas.microsoft.com/office/drawing/2014/main" id="{0BB11391-9C56-CFCA-0D49-7F038CCDE7E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91680" y="3429000"/>
                <a:ext cx="500381" cy="25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r">
                  <a:spcBef>
                    <a:spcPct val="0"/>
                  </a:spcBef>
                  <a:buFontTx/>
                  <a:buNone/>
                </a:pPr>
                <a:r>
                  <a:rPr lang="en-US" altLang="en-US" sz="1200" i="1" dirty="0">
                    <a:solidFill>
                      <a:srgbClr val="403FC4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RBCS</a:t>
                </a:r>
              </a:p>
            </p:txBody>
          </p:sp>
          <p:sp>
            <p:nvSpPr>
              <p:cNvPr id="18460" name="Text Box 65">
                <a:extLst>
                  <a:ext uri="{FF2B5EF4-FFF2-40B4-BE49-F238E27FC236}">
                    <a16:creationId xmlns:a16="http://schemas.microsoft.com/office/drawing/2014/main" id="{536488BD-FC8F-2B5B-BF0A-D42FAC40A47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931537" y="3048000"/>
                <a:ext cx="660524" cy="25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r">
                  <a:spcBef>
                    <a:spcPct val="0"/>
                  </a:spcBef>
                  <a:buFontTx/>
                  <a:buNone/>
                </a:pPr>
                <a:r>
                  <a:rPr lang="en-US" altLang="en-US" sz="1200" i="1" dirty="0">
                    <a:solidFill>
                      <a:srgbClr val="403FC4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LHCB1.3</a:t>
                </a:r>
              </a:p>
            </p:txBody>
          </p:sp>
          <p:sp>
            <p:nvSpPr>
              <p:cNvPr id="18461" name="Text Box 65">
                <a:extLst>
                  <a:ext uri="{FF2B5EF4-FFF2-40B4-BE49-F238E27FC236}">
                    <a16:creationId xmlns:a16="http://schemas.microsoft.com/office/drawing/2014/main" id="{39D8145A-3366-3DAA-A83D-D56D3122870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69126" y="2590800"/>
                <a:ext cx="422935" cy="25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r">
                  <a:spcBef>
                    <a:spcPct val="0"/>
                  </a:spcBef>
                  <a:buFontTx/>
                  <a:buNone/>
                </a:pPr>
                <a:r>
                  <a:rPr lang="en-US" altLang="en-US" sz="1200" i="1" dirty="0" err="1">
                    <a:solidFill>
                      <a:srgbClr val="403FC4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rpoC</a:t>
                </a:r>
                <a:endParaRPr lang="en-US" altLang="en-US" sz="1200" i="1" dirty="0">
                  <a:solidFill>
                    <a:srgbClr val="403FC4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462" name="Text Box 65">
                <a:extLst>
                  <a:ext uri="{FF2B5EF4-FFF2-40B4-BE49-F238E27FC236}">
                    <a16:creationId xmlns:a16="http://schemas.microsoft.com/office/drawing/2014/main" id="{902C019E-85EB-A1FB-1E17-00A5E27AAB5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27121" y="2163762"/>
                <a:ext cx="464940" cy="25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r">
                  <a:spcBef>
                    <a:spcPct val="0"/>
                  </a:spcBef>
                  <a:buFontTx/>
                  <a:buNone/>
                </a:pPr>
                <a:r>
                  <a:rPr lang="en-US" altLang="en-US" sz="1200" i="1" dirty="0">
                    <a:solidFill>
                      <a:srgbClr val="403FC4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clpP1</a:t>
                </a:r>
              </a:p>
            </p:txBody>
          </p:sp>
        </p:grpSp>
      </p:grpSp>
      <p:grpSp>
        <p:nvGrpSpPr>
          <p:cNvPr id="3" name="Grupo 2">
            <a:extLst>
              <a:ext uri="{FF2B5EF4-FFF2-40B4-BE49-F238E27FC236}">
                <a16:creationId xmlns:a16="http://schemas.microsoft.com/office/drawing/2014/main" id="{05B10366-F581-25A6-FE30-3699A78927D3}"/>
              </a:ext>
            </a:extLst>
          </p:cNvPr>
          <p:cNvGrpSpPr/>
          <p:nvPr/>
        </p:nvGrpSpPr>
        <p:grpSpPr>
          <a:xfrm>
            <a:off x="375148" y="1315396"/>
            <a:ext cx="3414347" cy="5166009"/>
            <a:chOff x="1614489" y="1601789"/>
            <a:chExt cx="3414347" cy="5166009"/>
          </a:xfrm>
        </p:grpSpPr>
        <p:grpSp>
          <p:nvGrpSpPr>
            <p:cNvPr id="18438" name="Agrupar 3">
              <a:extLst>
                <a:ext uri="{FF2B5EF4-FFF2-40B4-BE49-F238E27FC236}">
                  <a16:creationId xmlns:a16="http://schemas.microsoft.com/office/drawing/2014/main" id="{E7902278-DEE7-D373-E748-39EB09E592C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14489" y="1601789"/>
              <a:ext cx="3414347" cy="5166009"/>
              <a:chOff x="444500" y="1329227"/>
              <a:chExt cx="3594099" cy="5082786"/>
            </a:xfrm>
          </p:grpSpPr>
          <p:sp>
            <p:nvSpPr>
              <p:cNvPr id="18484" name="Text Box 9">
                <a:extLst>
                  <a:ext uri="{FF2B5EF4-FFF2-40B4-BE49-F238E27FC236}">
                    <a16:creationId xmlns:a16="http://schemas.microsoft.com/office/drawing/2014/main" id="{3F952DB7-3FED-8694-2FA5-28C7BFCC466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4500" y="5572654"/>
                <a:ext cx="845722" cy="2422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latin typeface="Arial" panose="020B0604020202020204" pitchFamily="34" charset="0"/>
                    <a:sym typeface="Symbol" pitchFamily="2" charset="2"/>
                  </a:rPr>
                  <a:t>-carotene</a:t>
                </a:r>
                <a:endParaRPr lang="en-US" altLang="es-MX" sz="1000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18485" name="Text Box 10">
                <a:extLst>
                  <a:ext uri="{FF2B5EF4-FFF2-40B4-BE49-F238E27FC236}">
                    <a16:creationId xmlns:a16="http://schemas.microsoft.com/office/drawing/2014/main" id="{2D7D05DC-E443-4B51-1927-952314CE372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84493" y="5296606"/>
                <a:ext cx="835598" cy="2422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latin typeface="Arial" panose="020B0604020202020204" pitchFamily="34" charset="0"/>
                    <a:sym typeface="Symbol" pitchFamily="2" charset="2"/>
                  </a:rPr>
                  <a:t>-carotene</a:t>
                </a:r>
                <a:endParaRPr lang="en-US" altLang="es-MX" sz="1000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18486" name="Line 18">
                <a:extLst>
                  <a:ext uri="{FF2B5EF4-FFF2-40B4-BE49-F238E27FC236}">
                    <a16:creationId xmlns:a16="http://schemas.microsoft.com/office/drawing/2014/main" id="{C296DEE2-36C4-F7E7-A1D1-65750FC4859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8885" y="5158581"/>
                <a:ext cx="0" cy="41407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487" name="Line 19">
                <a:extLst>
                  <a:ext uri="{FF2B5EF4-FFF2-40B4-BE49-F238E27FC236}">
                    <a16:creationId xmlns:a16="http://schemas.microsoft.com/office/drawing/2014/main" id="{A33286E0-28BD-4905-5600-B87B0213C0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88390" y="5089569"/>
                <a:ext cx="0" cy="2760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488" name="Oval 54">
                <a:extLst>
                  <a:ext uri="{FF2B5EF4-FFF2-40B4-BE49-F238E27FC236}">
                    <a16:creationId xmlns:a16="http://schemas.microsoft.com/office/drawing/2014/main" id="{D81D5A19-E165-1246-DBB1-C426916CBE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19106" y="3592305"/>
                <a:ext cx="1419493" cy="724628"/>
              </a:xfrm>
              <a:prstGeom prst="ellipse">
                <a:avLst/>
              </a:prstGeom>
              <a:gradFill rotWithShape="0">
                <a:gsLst>
                  <a:gs pos="0">
                    <a:srgbClr val="93C4E3"/>
                  </a:gs>
                  <a:gs pos="50000">
                    <a:srgbClr val="FFF4D9"/>
                  </a:gs>
                  <a:gs pos="100000">
                    <a:srgbClr val="93C4E3"/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US" altLang="es-MX" sz="1400" dirty="0"/>
              </a:p>
            </p:txBody>
          </p:sp>
          <p:sp>
            <p:nvSpPr>
              <p:cNvPr id="18489" name="Text Box 2">
                <a:extLst>
                  <a:ext uri="{FF2B5EF4-FFF2-40B4-BE49-F238E27FC236}">
                    <a16:creationId xmlns:a16="http://schemas.microsoft.com/office/drawing/2014/main" id="{762DCB6B-C3E1-3283-527E-1E2C7F87DE4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51817" y="1329227"/>
                <a:ext cx="786663" cy="2725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 err="1">
                    <a:latin typeface="Arial" panose="020B0604020202020204" pitchFamily="34" charset="0"/>
                  </a:rPr>
                  <a:t>Piruvate</a:t>
                </a:r>
                <a:endParaRPr lang="en-US" altLang="es-MX" sz="1200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18490" name="Text Box 3">
                <a:extLst>
                  <a:ext uri="{FF2B5EF4-FFF2-40B4-BE49-F238E27FC236}">
                    <a16:creationId xmlns:a16="http://schemas.microsoft.com/office/drawing/2014/main" id="{DC964843-1EDD-5EC8-E5B2-6750B1BF389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11319" y="1329227"/>
                <a:ext cx="518368" cy="2725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>
                    <a:latin typeface="Arial" panose="020B0604020202020204" pitchFamily="34" charset="0"/>
                  </a:rPr>
                  <a:t>G3P</a:t>
                </a:r>
              </a:p>
            </p:txBody>
          </p:sp>
          <p:sp>
            <p:nvSpPr>
              <p:cNvPr id="18491" name="Text Box 4">
                <a:extLst>
                  <a:ext uri="{FF2B5EF4-FFF2-40B4-BE49-F238E27FC236}">
                    <a16:creationId xmlns:a16="http://schemas.microsoft.com/office/drawing/2014/main" id="{D3C0B030-0FDA-7203-CE85-BDBA800D041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50835" y="2193378"/>
                <a:ext cx="455935" cy="2725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>
                    <a:latin typeface="Arial" panose="020B0604020202020204" pitchFamily="34" charset="0"/>
                  </a:rPr>
                  <a:t>IPP</a:t>
                </a:r>
              </a:p>
            </p:txBody>
          </p:sp>
          <p:sp>
            <p:nvSpPr>
              <p:cNvPr id="18492" name="Text Box 5">
                <a:extLst>
                  <a:ext uri="{FF2B5EF4-FFF2-40B4-BE49-F238E27FC236}">
                    <a16:creationId xmlns:a16="http://schemas.microsoft.com/office/drawing/2014/main" id="{AD5D3612-2C0E-08EE-784C-B508E6EF13C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42544" y="2584128"/>
                <a:ext cx="663484" cy="2725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>
                    <a:latin typeface="Arial" panose="020B0604020202020204" pitchFamily="34" charset="0"/>
                  </a:rPr>
                  <a:t>GGPP</a:t>
                </a:r>
              </a:p>
            </p:txBody>
          </p:sp>
          <p:sp>
            <p:nvSpPr>
              <p:cNvPr id="18493" name="Text Box 6">
                <a:extLst>
                  <a:ext uri="{FF2B5EF4-FFF2-40B4-BE49-F238E27FC236}">
                    <a16:creationId xmlns:a16="http://schemas.microsoft.com/office/drawing/2014/main" id="{9C55B5DA-648A-9419-7191-91081A5AB60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85471" y="2944191"/>
                <a:ext cx="968903" cy="30281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400" dirty="0">
                    <a:latin typeface="Arial" panose="020B0604020202020204" pitchFamily="34" charset="0"/>
                  </a:rPr>
                  <a:t>phytoene</a:t>
                </a:r>
              </a:p>
            </p:txBody>
          </p:sp>
          <p:sp>
            <p:nvSpPr>
              <p:cNvPr id="18494" name="Text Box 7">
                <a:extLst>
                  <a:ext uri="{FF2B5EF4-FFF2-40B4-BE49-F238E27FC236}">
                    <a16:creationId xmlns:a16="http://schemas.microsoft.com/office/drawing/2014/main" id="{2BB4C3AC-E2E4-F29A-C63C-83ECEAD9B1D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64009" y="4066389"/>
                <a:ext cx="1213575" cy="3331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600" dirty="0">
                    <a:solidFill>
                      <a:srgbClr val="FE8B2A"/>
                    </a:solidFill>
                    <a:latin typeface="Arial" panose="020B0604020202020204" pitchFamily="34" charset="0"/>
                    <a:sym typeface="Symbol" pitchFamily="2" charset="2"/>
                  </a:rPr>
                  <a:t>-carotene</a:t>
                </a:r>
                <a:endParaRPr lang="en-US" altLang="es-MX" sz="1600" dirty="0">
                  <a:solidFill>
                    <a:srgbClr val="FE8B2A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18495" name="Text Box 8">
                <a:extLst>
                  <a:ext uri="{FF2B5EF4-FFF2-40B4-BE49-F238E27FC236}">
                    <a16:creationId xmlns:a16="http://schemas.microsoft.com/office/drawing/2014/main" id="{F960F994-4BF2-E87D-9C7F-10FD506C365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89861" y="4882533"/>
                <a:ext cx="1075207" cy="2422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latin typeface="Arial" panose="020B0604020202020204" pitchFamily="34" charset="0"/>
                  </a:rPr>
                  <a:t>trans-lycopene</a:t>
                </a:r>
              </a:p>
            </p:txBody>
          </p:sp>
          <p:sp>
            <p:nvSpPr>
              <p:cNvPr id="18496" name="Line 13">
                <a:extLst>
                  <a:ext uri="{FF2B5EF4-FFF2-40B4-BE49-F238E27FC236}">
                    <a16:creationId xmlns:a16="http://schemas.microsoft.com/office/drawing/2014/main" id="{D8505BAF-2BA9-EEDF-C36B-8A130DBC683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40102" y="1536263"/>
                <a:ext cx="115608" cy="6901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497" name="Line 14">
                <a:extLst>
                  <a:ext uri="{FF2B5EF4-FFF2-40B4-BE49-F238E27FC236}">
                    <a16:creationId xmlns:a16="http://schemas.microsoft.com/office/drawing/2014/main" id="{7213978E-9B01-7D13-CC42-B5C5B0925F4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155710" y="1536263"/>
                <a:ext cx="115608" cy="6901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498" name="Line 15">
                <a:extLst>
                  <a:ext uri="{FF2B5EF4-FFF2-40B4-BE49-F238E27FC236}">
                    <a16:creationId xmlns:a16="http://schemas.microsoft.com/office/drawing/2014/main" id="{382CA470-B88D-D2F6-FBA1-6872EB5EE9C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48393" y="1617277"/>
                <a:ext cx="0" cy="61510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499" name="Line 16">
                <a:extLst>
                  <a:ext uri="{FF2B5EF4-FFF2-40B4-BE49-F238E27FC236}">
                    <a16:creationId xmlns:a16="http://schemas.microsoft.com/office/drawing/2014/main" id="{67D0F445-8752-8DD4-F9FC-1F327186516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6686" y="2440103"/>
                <a:ext cx="0" cy="2055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00" name="Line 17">
                <a:extLst>
                  <a:ext uri="{FF2B5EF4-FFF2-40B4-BE49-F238E27FC236}">
                    <a16:creationId xmlns:a16="http://schemas.microsoft.com/office/drawing/2014/main" id="{2727DCAF-CBD2-02A5-9DE9-D1CEA78804C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6686" y="2800166"/>
                <a:ext cx="0" cy="2070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01" name="Text Box 22">
                <a:extLst>
                  <a:ext uri="{FF2B5EF4-FFF2-40B4-BE49-F238E27FC236}">
                    <a16:creationId xmlns:a16="http://schemas.microsoft.com/office/drawing/2014/main" id="{60C73C9A-9C73-A0F0-41F8-F9D7AF3B1F9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62538" y="1689291"/>
                <a:ext cx="857550" cy="246043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DXS/CLA1</a:t>
                </a:r>
              </a:p>
            </p:txBody>
          </p:sp>
          <p:sp>
            <p:nvSpPr>
              <p:cNvPr id="18502" name="Text Box 23">
                <a:extLst>
                  <a:ext uri="{FF2B5EF4-FFF2-40B4-BE49-F238E27FC236}">
                    <a16:creationId xmlns:a16="http://schemas.microsoft.com/office/drawing/2014/main" id="{B79784F8-8BE4-A588-F73F-1F5EF855A0F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81562" y="1992343"/>
                <a:ext cx="919012" cy="246043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HDR/CLB6</a:t>
                </a:r>
              </a:p>
            </p:txBody>
          </p:sp>
          <p:sp>
            <p:nvSpPr>
              <p:cNvPr id="18503" name="Text Box 25">
                <a:extLst>
                  <a:ext uri="{FF2B5EF4-FFF2-40B4-BE49-F238E27FC236}">
                    <a16:creationId xmlns:a16="http://schemas.microsoft.com/office/drawing/2014/main" id="{563BCCD1-38DE-2C03-D007-6F584C8FFE7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34590" y="3232242"/>
                <a:ext cx="584176" cy="302819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MX" sz="14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PDS</a:t>
                </a:r>
              </a:p>
            </p:txBody>
          </p:sp>
          <p:sp>
            <p:nvSpPr>
              <p:cNvPr id="18504" name="Text Box 26">
                <a:extLst>
                  <a:ext uri="{FF2B5EF4-FFF2-40B4-BE49-F238E27FC236}">
                    <a16:creationId xmlns:a16="http://schemas.microsoft.com/office/drawing/2014/main" id="{C9B143A9-8876-7E00-A476-0A22E17F288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49853" y="4536354"/>
                <a:ext cx="1056647" cy="302819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ZDS/</a:t>
                </a:r>
                <a:r>
                  <a:rPr lang="en-US" altLang="es-MX" sz="14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CLB5</a:t>
                </a:r>
              </a:p>
            </p:txBody>
          </p:sp>
          <p:sp>
            <p:nvSpPr>
              <p:cNvPr id="18505" name="Line 31">
                <a:extLst>
                  <a:ext uri="{FF2B5EF4-FFF2-40B4-BE49-F238E27FC236}">
                    <a16:creationId xmlns:a16="http://schemas.microsoft.com/office/drawing/2014/main" id="{D6F346D7-7D4B-127A-E576-0A11A56F978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48393" y="3160229"/>
                <a:ext cx="7317" cy="3690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06" name="Line 32">
                <a:extLst>
                  <a:ext uri="{FF2B5EF4-FFF2-40B4-BE49-F238E27FC236}">
                    <a16:creationId xmlns:a16="http://schemas.microsoft.com/office/drawing/2014/main" id="{9640187C-C99E-FF97-366C-ED28561BA63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48393" y="4352939"/>
                <a:ext cx="4390" cy="52959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07" name="Text Box 25">
                <a:extLst>
                  <a:ext uri="{FF2B5EF4-FFF2-40B4-BE49-F238E27FC236}">
                    <a16:creationId xmlns:a16="http://schemas.microsoft.com/office/drawing/2014/main" id="{06DA6C5D-D648-B742-47A1-C6B4CC817ED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61580" y="3852300"/>
                <a:ext cx="673608" cy="272537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 Z-ISO</a:t>
                </a:r>
              </a:p>
            </p:txBody>
          </p:sp>
          <p:sp>
            <p:nvSpPr>
              <p:cNvPr id="18508" name="Text Box 25">
                <a:extLst>
                  <a:ext uri="{FF2B5EF4-FFF2-40B4-BE49-F238E27FC236}">
                    <a16:creationId xmlns:a16="http://schemas.microsoft.com/office/drawing/2014/main" id="{3F5C5609-3802-6F5F-AEA5-E3FC41DB943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38957" y="2747657"/>
                <a:ext cx="518368" cy="272537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MX" sz="1200" dirty="0">
                    <a:solidFill>
                      <a:schemeClr val="bg1"/>
                    </a:solidFill>
                    <a:latin typeface="Arial" panose="020B0604020202020204" pitchFamily="34" charset="0"/>
                  </a:rPr>
                  <a:t>PSY</a:t>
                </a:r>
              </a:p>
            </p:txBody>
          </p:sp>
          <p:sp>
            <p:nvSpPr>
              <p:cNvPr id="18509" name="Line 51">
                <a:extLst>
                  <a:ext uri="{FF2B5EF4-FFF2-40B4-BE49-F238E27FC236}">
                    <a16:creationId xmlns:a16="http://schemas.microsoft.com/office/drawing/2014/main" id="{D2B7CE07-1438-DC45-9654-9E6F54E8ADE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98137" y="3736331"/>
                <a:ext cx="513652" cy="0"/>
              </a:xfrm>
              <a:prstGeom prst="line">
                <a:avLst/>
              </a:prstGeom>
              <a:noFill/>
              <a:ln w="38100">
                <a:solidFill>
                  <a:srgbClr val="4D68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10" name="Line 52">
                <a:extLst>
                  <a:ext uri="{FF2B5EF4-FFF2-40B4-BE49-F238E27FC236}">
                    <a16:creationId xmlns:a16="http://schemas.microsoft.com/office/drawing/2014/main" id="{4F0B8F42-EB51-381C-F0DF-66A02D6A06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105454" y="4240420"/>
                <a:ext cx="513652" cy="0"/>
              </a:xfrm>
              <a:prstGeom prst="line">
                <a:avLst/>
              </a:prstGeom>
              <a:noFill/>
              <a:ln w="38100">
                <a:solidFill>
                  <a:srgbClr val="4D68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11" name="Text Box 53">
                <a:extLst>
                  <a:ext uri="{FF2B5EF4-FFF2-40B4-BE49-F238E27FC236}">
                    <a16:creationId xmlns:a16="http://schemas.microsoft.com/office/drawing/2014/main" id="{738E50CA-85B1-F342-8004-CD0F0D72DF9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52274" y="3730330"/>
                <a:ext cx="1277696" cy="45422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2400" dirty="0">
                    <a:solidFill>
                      <a:srgbClr val="B1061F"/>
                    </a:solidFill>
                    <a:latin typeface="Comic Sans MS Bold" pitchFamily="4" charset="0"/>
                  </a:rPr>
                  <a:t>Signal?</a:t>
                </a:r>
              </a:p>
            </p:txBody>
          </p:sp>
          <p:sp>
            <p:nvSpPr>
              <p:cNvPr id="18512" name="Line 31">
                <a:extLst>
                  <a:ext uri="{FF2B5EF4-FFF2-40B4-BE49-F238E27FC236}">
                    <a16:creationId xmlns:a16="http://schemas.microsoft.com/office/drawing/2014/main" id="{BCE1C020-5C9A-6165-9CD0-3DA1C1740FE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46930" y="3799342"/>
                <a:ext cx="7317" cy="3690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13" name="Text Box 7">
                <a:extLst>
                  <a:ext uri="{FF2B5EF4-FFF2-40B4-BE49-F238E27FC236}">
                    <a16:creationId xmlns:a16="http://schemas.microsoft.com/office/drawing/2014/main" id="{E69765F9-58E0-AC12-EB13-9D40DDF2D07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15717" y="3520293"/>
                <a:ext cx="1309756" cy="3331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600" dirty="0" err="1">
                    <a:solidFill>
                      <a:srgbClr val="EEBE35"/>
                    </a:solidFill>
                    <a:latin typeface="Arial" panose="020B0604020202020204" pitchFamily="34" charset="0"/>
                    <a:sym typeface="Symbol" pitchFamily="2" charset="2"/>
                  </a:rPr>
                  <a:t>phytofluene</a:t>
                </a:r>
                <a:endParaRPr lang="en-US" altLang="es-MX" sz="1600" dirty="0">
                  <a:solidFill>
                    <a:srgbClr val="EEBE35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18514" name="Line 18">
                <a:extLst>
                  <a:ext uri="{FF2B5EF4-FFF2-40B4-BE49-F238E27FC236}">
                    <a16:creationId xmlns:a16="http://schemas.microsoft.com/office/drawing/2014/main" id="{81222879-A679-4F69-E052-6AAA93217E2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5958" y="5770689"/>
                <a:ext cx="0" cy="41407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15" name="Line 19">
                <a:extLst>
                  <a:ext uri="{FF2B5EF4-FFF2-40B4-BE49-F238E27FC236}">
                    <a16:creationId xmlns:a16="http://schemas.microsoft.com/office/drawing/2014/main" id="{873BEEF4-E81F-A33F-C1FA-CBE0E50A0E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85463" y="5536648"/>
                <a:ext cx="0" cy="2760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16" name="Text Box 9">
                <a:extLst>
                  <a:ext uri="{FF2B5EF4-FFF2-40B4-BE49-F238E27FC236}">
                    <a16:creationId xmlns:a16="http://schemas.microsoft.com/office/drawing/2014/main" id="{8D29753E-5340-C836-F6C6-DC1C45B287B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4500" y="6169759"/>
                <a:ext cx="514992" cy="2422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latin typeface="Arial" panose="020B0604020202020204" pitchFamily="34" charset="0"/>
                    <a:sym typeface="Symbol" pitchFamily="2" charset="2"/>
                  </a:rPr>
                  <a:t>lutein</a:t>
                </a:r>
                <a:endParaRPr lang="en-US" altLang="es-MX" sz="1000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18517" name="Text Box 9">
                <a:extLst>
                  <a:ext uri="{FF2B5EF4-FFF2-40B4-BE49-F238E27FC236}">
                    <a16:creationId xmlns:a16="http://schemas.microsoft.com/office/drawing/2014/main" id="{0239327A-6048-FA04-1FAB-9CB9175EA3A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51320" y="5896711"/>
                <a:ext cx="462684" cy="2422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>
                    <a:latin typeface="Arial" panose="020B0604020202020204" pitchFamily="34" charset="0"/>
                    <a:sym typeface="Symbol" pitchFamily="2" charset="2"/>
                  </a:rPr>
                  <a:t>ABA</a:t>
                </a:r>
                <a:endParaRPr lang="en-US" altLang="es-MX" sz="1000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18518" name="Line 19">
                <a:extLst>
                  <a:ext uri="{FF2B5EF4-FFF2-40B4-BE49-F238E27FC236}">
                    <a16:creationId xmlns:a16="http://schemas.microsoft.com/office/drawing/2014/main" id="{6E56CF76-0FA9-F3C0-811B-6F8CB6EC4D3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25949" y="5476637"/>
                <a:ext cx="171217" cy="2730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8519" name="Text Box 9">
                <a:extLst>
                  <a:ext uri="{FF2B5EF4-FFF2-40B4-BE49-F238E27FC236}">
                    <a16:creationId xmlns:a16="http://schemas.microsoft.com/office/drawing/2014/main" id="{EEFFF282-4759-1948-66B4-3E7948A01F6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80095" y="5752686"/>
                <a:ext cx="977339" cy="2422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000" dirty="0" err="1">
                    <a:latin typeface="Arial" panose="020B0604020202020204" pitchFamily="34" charset="0"/>
                    <a:sym typeface="Symbol" pitchFamily="2" charset="2"/>
                  </a:rPr>
                  <a:t>Strigolactone</a:t>
                </a:r>
                <a:endParaRPr lang="en-US" altLang="es-MX" sz="1000" dirty="0">
                  <a:latin typeface="Arial" panose="020B0604020202020204" pitchFamily="34" charset="0"/>
                </a:endParaRPr>
              </a:p>
            </p:txBody>
          </p:sp>
          <p:cxnSp>
            <p:nvCxnSpPr>
              <p:cNvPr id="18520" name="Conector recto 89">
                <a:extLst>
                  <a:ext uri="{FF2B5EF4-FFF2-40B4-BE49-F238E27FC236}">
                    <a16:creationId xmlns:a16="http://schemas.microsoft.com/office/drawing/2014/main" id="{D4EDD32C-5E5E-28AF-0313-02F8EDA91DDD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10800000" flipV="1">
                <a:off x="463550" y="3581400"/>
                <a:ext cx="1588" cy="215900"/>
              </a:xfrm>
              <a:prstGeom prst="line">
                <a:avLst/>
              </a:prstGeom>
              <a:noFill/>
              <a:ln w="28575">
                <a:solidFill>
                  <a:srgbClr val="E1C341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8521" name="Conector recto 90">
                <a:extLst>
                  <a:ext uri="{FF2B5EF4-FFF2-40B4-BE49-F238E27FC236}">
                    <a16:creationId xmlns:a16="http://schemas.microsoft.com/office/drawing/2014/main" id="{DE7FE7DD-1F92-54D9-3B8F-5EB73DDCDDC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10800000" flipV="1">
                <a:off x="457200" y="4127500"/>
                <a:ext cx="1588" cy="215900"/>
              </a:xfrm>
              <a:prstGeom prst="line">
                <a:avLst/>
              </a:prstGeom>
              <a:noFill/>
              <a:ln w="28575">
                <a:solidFill>
                  <a:srgbClr val="E1790C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148" name="Agrupar 1">
              <a:extLst>
                <a:ext uri="{FF2B5EF4-FFF2-40B4-BE49-F238E27FC236}">
                  <a16:creationId xmlns:a16="http://schemas.microsoft.com/office/drawing/2014/main" id="{D1F9EB26-03D4-C613-2B0E-DF15991FD4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2400" y="3525838"/>
              <a:ext cx="2325688" cy="1808162"/>
              <a:chOff x="1549916" y="2915255"/>
              <a:chExt cx="2324816" cy="1809498"/>
            </a:xfrm>
          </p:grpSpPr>
          <p:sp>
            <p:nvSpPr>
              <p:cNvPr id="149" name="Text Box 45">
                <a:extLst>
                  <a:ext uri="{FF2B5EF4-FFF2-40B4-BE49-F238E27FC236}">
                    <a16:creationId xmlns:a16="http://schemas.microsoft.com/office/drawing/2014/main" id="{3AD45DCB-DA84-7CE5-7FEC-967E7752647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49916" y="4078164"/>
                <a:ext cx="491940" cy="64658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r>
                  <a:rPr lang="en-US" altLang="es-MX" sz="3600" dirty="0">
                    <a:solidFill>
                      <a:srgbClr val="D50523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Arial" panose="020B0604020202020204" pitchFamily="34" charset="0"/>
                  </a:rPr>
                  <a:t>X</a:t>
                </a:r>
              </a:p>
            </p:txBody>
          </p:sp>
          <p:sp>
            <p:nvSpPr>
              <p:cNvPr id="18483" name="Text Box 46">
                <a:extLst>
                  <a:ext uri="{FF2B5EF4-FFF2-40B4-BE49-F238E27FC236}">
                    <a16:creationId xmlns:a16="http://schemas.microsoft.com/office/drawing/2014/main" id="{CDAEDEC5-02A5-FD9E-9C2F-F7E8DCABBC9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83859" y="2915255"/>
                <a:ext cx="1190873" cy="36945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s-MX" sz="1800" dirty="0" err="1">
                    <a:latin typeface="Comic Sans MS Bold" pitchFamily="4" charset="0"/>
                  </a:rPr>
                  <a:t>Fluridone</a:t>
                </a:r>
                <a:endParaRPr lang="en-US" altLang="es-MX" sz="1800" dirty="0">
                  <a:latin typeface="Comic Sans MS Bold" pitchFamily="4" charset="0"/>
                </a:endParaRPr>
              </a:p>
            </p:txBody>
          </p:sp>
        </p:grpSp>
        <p:grpSp>
          <p:nvGrpSpPr>
            <p:cNvPr id="18443" name="Grupo 1">
              <a:extLst>
                <a:ext uri="{FF2B5EF4-FFF2-40B4-BE49-F238E27FC236}">
                  <a16:creationId xmlns:a16="http://schemas.microsoft.com/office/drawing/2014/main" id="{26747B66-988E-DCD8-C5C1-7601FF3FAC8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73425" y="3556000"/>
              <a:ext cx="533400" cy="298450"/>
              <a:chOff x="1949450" y="2895600"/>
              <a:chExt cx="533400" cy="298450"/>
            </a:xfrm>
          </p:grpSpPr>
          <p:cxnSp>
            <p:nvCxnSpPr>
              <p:cNvPr id="18444" name="Conector recto 7">
                <a:extLst>
                  <a:ext uri="{FF2B5EF4-FFF2-40B4-BE49-F238E27FC236}">
                    <a16:creationId xmlns:a16="http://schemas.microsoft.com/office/drawing/2014/main" id="{5138F4DC-38FC-8D44-EFF0-61B31A404F02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1949450" y="3022252"/>
                <a:ext cx="53340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8445" name="Conector recto 11">
                <a:extLst>
                  <a:ext uri="{FF2B5EF4-FFF2-40B4-BE49-F238E27FC236}">
                    <a16:creationId xmlns:a16="http://schemas.microsoft.com/office/drawing/2014/main" id="{A4843A7B-8A5D-2B6B-28ED-F2FE317934C4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1949450" y="2895600"/>
                <a:ext cx="0" cy="29845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</p:grpSp>
      <p:sp>
        <p:nvSpPr>
          <p:cNvPr id="2" name="CuadroTexto 1">
            <a:extLst>
              <a:ext uri="{FF2B5EF4-FFF2-40B4-BE49-F238E27FC236}">
                <a16:creationId xmlns:a16="http://schemas.microsoft.com/office/drawing/2014/main" id="{648DB0B0-D21A-21B5-1B39-AAFEF01D0386}"/>
              </a:ext>
            </a:extLst>
          </p:cNvPr>
          <p:cNvSpPr txBox="1"/>
          <p:nvPr/>
        </p:nvSpPr>
        <p:spPr>
          <a:xfrm>
            <a:off x="8702956" y="1174775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s-MX" sz="1800" dirty="0">
                <a:solidFill>
                  <a:srgbClr val="000000"/>
                </a:solidFill>
                <a:latin typeface="Comic Sans MS" panose="030F0902030302020204" pitchFamily="66" charset="0"/>
              </a:rPr>
              <a:t>Flu</a:t>
            </a:r>
          </a:p>
        </p:txBody>
      </p:sp>
      <p:sp>
        <p:nvSpPr>
          <p:cNvPr id="7" name="Rectángulo 1">
            <a:extLst>
              <a:ext uri="{FF2B5EF4-FFF2-40B4-BE49-F238E27FC236}">
                <a16:creationId xmlns:a16="http://schemas.microsoft.com/office/drawing/2014/main" id="{F96B399E-A494-7CB2-6FBF-4559A555A7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4080" y="6524655"/>
            <a:ext cx="20574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dirty="0" err="1">
                <a:latin typeface="Arial" panose="020B0604020202020204" pitchFamily="34" charset="0"/>
              </a:rPr>
              <a:t>Avendaño</a:t>
            </a:r>
            <a:r>
              <a:rPr lang="en-US" altLang="en-US" sz="1200" dirty="0">
                <a:latin typeface="Arial" panose="020B0604020202020204" pitchFamily="34" charset="0"/>
              </a:rPr>
              <a:t> et al. 2014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1">
            <a:extLst>
              <a:ext uri="{FF2B5EF4-FFF2-40B4-BE49-F238E27FC236}">
                <a16:creationId xmlns:a16="http://schemas.microsoft.com/office/drawing/2014/main" id="{D6416B21-67EB-E13D-DBB4-1FC6717A1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366619" y="93175"/>
            <a:ext cx="531655" cy="5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9" name="Text Box 6">
            <a:extLst>
              <a:ext uri="{FF2B5EF4-FFF2-40B4-BE49-F238E27FC236}">
                <a16:creationId xmlns:a16="http://schemas.microsoft.com/office/drawing/2014/main" id="{1B32E3DC-6232-9B1F-18F9-F8CE44B4D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483" y="609600"/>
            <a:ext cx="528696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Carotenoids are source of signaling molecules, many derived from enzymatic or non-enzymatic cleavage APOCAROTENOIDS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E4A84533-38F4-F257-2DE4-0BC908DDBE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037" y="0"/>
            <a:ext cx="5286963" cy="6858000"/>
          </a:xfrm>
          <a:prstGeom prst="rect">
            <a:avLst/>
          </a:prstGeom>
        </p:spPr>
      </p:pic>
      <p:grpSp>
        <p:nvGrpSpPr>
          <p:cNvPr id="5" name="Group 163">
            <a:extLst>
              <a:ext uri="{FF2B5EF4-FFF2-40B4-BE49-F238E27FC236}">
                <a16:creationId xmlns:a16="http://schemas.microsoft.com/office/drawing/2014/main" id="{E14D9CC1-1986-6F81-9AC8-E93806999436}"/>
              </a:ext>
            </a:extLst>
          </p:cNvPr>
          <p:cNvGrpSpPr>
            <a:grpSpLocks/>
          </p:cNvGrpSpPr>
          <p:nvPr/>
        </p:nvGrpSpPr>
        <p:grpSpPr bwMode="auto">
          <a:xfrm>
            <a:off x="6963608" y="4632760"/>
            <a:ext cx="4753224" cy="1368978"/>
            <a:chOff x="4086225" y="5027535"/>
            <a:chExt cx="4751607" cy="1368433"/>
          </a:xfrm>
        </p:grpSpPr>
        <p:sp>
          <p:nvSpPr>
            <p:cNvPr id="6" name="Rectángulo 1">
              <a:extLst>
                <a:ext uri="{FF2B5EF4-FFF2-40B4-BE49-F238E27FC236}">
                  <a16:creationId xmlns:a16="http://schemas.microsoft.com/office/drawing/2014/main" id="{6157ED68-524F-3C54-A41B-2656E9E868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4849" y="5027535"/>
              <a:ext cx="4254845" cy="369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660066"/>
                  </a:solidFill>
                  <a:latin typeface="Comic Sans MS" panose="030F0902030302020204" pitchFamily="66" charset="0"/>
                </a:rPr>
                <a:t>Hormones</a:t>
              </a:r>
              <a:r>
                <a:rPr lang="en-US" altLang="en-US" sz="1800">
                  <a:latin typeface="Comic Sans MS" panose="030F0902030302020204" pitchFamily="66" charset="0"/>
                </a:rPr>
                <a:t> </a:t>
              </a:r>
              <a:r>
                <a:rPr lang="en-US" altLang="en-US" sz="1800">
                  <a:solidFill>
                    <a:srgbClr val="355B21"/>
                  </a:solidFill>
                  <a:latin typeface="Comic Sans MS" panose="030F0902030302020204" pitchFamily="66" charset="0"/>
                </a:rPr>
                <a:t>(ABA and Stringolactones) </a:t>
              </a:r>
              <a:endParaRPr lang="es-ES" altLang="en-US" sz="1800">
                <a:solidFill>
                  <a:srgbClr val="355B21"/>
                </a:solidFill>
                <a:latin typeface="Comic Sans MS" panose="030F0902030302020204" pitchFamily="66" charset="0"/>
              </a:endParaRPr>
            </a:p>
          </p:txBody>
        </p:sp>
        <p:sp>
          <p:nvSpPr>
            <p:cNvPr id="8" name="Rectángulo 16">
              <a:extLst>
                <a:ext uri="{FF2B5EF4-FFF2-40B4-BE49-F238E27FC236}">
                  <a16:creationId xmlns:a16="http://schemas.microsoft.com/office/drawing/2014/main" id="{08375574-3BFA-7F07-06BC-9B2135A303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6225" y="6026783"/>
              <a:ext cx="4667250" cy="369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660066"/>
                  </a:solidFill>
                  <a:latin typeface="Comic Sans MS" panose="030F0902030302020204" pitchFamily="66" charset="0"/>
                </a:rPr>
                <a:t>Interaction signals </a:t>
              </a:r>
              <a:r>
                <a:rPr lang="en-US" altLang="en-US" sz="1800">
                  <a:solidFill>
                    <a:srgbClr val="355B21"/>
                  </a:solidFill>
                  <a:latin typeface="Comic Sans MS" panose="030F0902030302020204" pitchFamily="66" charset="0"/>
                </a:rPr>
                <a:t>(mycorrhizin)</a:t>
              </a:r>
              <a:endParaRPr lang="es-ES" altLang="en-US" sz="1800">
                <a:solidFill>
                  <a:srgbClr val="355B21"/>
                </a:solidFill>
                <a:latin typeface="Comic Sans MS" panose="030F0902030302020204" pitchFamily="66" charset="0"/>
              </a:endParaRPr>
            </a:p>
          </p:txBody>
        </p:sp>
        <p:sp>
          <p:nvSpPr>
            <p:cNvPr id="10" name="Rectángulo 1">
              <a:extLst>
                <a:ext uri="{FF2B5EF4-FFF2-40B4-BE49-F238E27FC236}">
                  <a16:creationId xmlns:a16="http://schemas.microsoft.com/office/drawing/2014/main" id="{439DAE98-8F33-0B61-F48A-15E129673E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6225" y="5509244"/>
              <a:ext cx="4751607" cy="369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660066"/>
                  </a:solidFill>
                  <a:latin typeface="Comic Sans MS" panose="030F0902030302020204" pitchFamily="66" charset="0"/>
                </a:rPr>
                <a:t>Photoxidative stress signals </a:t>
              </a:r>
              <a:r>
                <a:rPr lang="en-US" altLang="en-US" sz="1800">
                  <a:solidFill>
                    <a:srgbClr val="0A7334"/>
                  </a:solidFill>
                  <a:latin typeface="Comic Sans MS" panose="030F0902030302020204" pitchFamily="66" charset="0"/>
                </a:rPr>
                <a:t>(ß-cyclocitral)</a:t>
              </a:r>
              <a:endParaRPr lang="es-ES" altLang="en-US" sz="1800">
                <a:solidFill>
                  <a:srgbClr val="0A7334"/>
                </a:solidFill>
                <a:latin typeface="Comic Sans MS" panose="030F0902030302020204" pitchFamily="66" charset="0"/>
              </a:endParaRPr>
            </a:p>
          </p:txBody>
        </p:sp>
      </p:grpSp>
      <p:sp>
        <p:nvSpPr>
          <p:cNvPr id="2" name="CuadroTexto 1">
            <a:extLst>
              <a:ext uri="{FF2B5EF4-FFF2-40B4-BE49-F238E27FC236}">
                <a16:creationId xmlns:a16="http://schemas.microsoft.com/office/drawing/2014/main" id="{532C40B1-F546-CF03-325F-771B2B45FA65}"/>
              </a:ext>
            </a:extLst>
          </p:cNvPr>
          <p:cNvSpPr txBox="1"/>
          <p:nvPr/>
        </p:nvSpPr>
        <p:spPr>
          <a:xfrm>
            <a:off x="1177637" y="5632406"/>
            <a:ext cx="1001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Enzymes</a:t>
            </a:r>
          </a:p>
        </p:txBody>
      </p:sp>
    </p:spTree>
    <p:extLst>
      <p:ext uri="{BB962C8B-B14F-4D97-AF65-F5344CB8AC3E}">
        <p14:creationId xmlns:p14="http://schemas.microsoft.com/office/powerpoint/2010/main" val="1293571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6" name="CuadroTexto 125">
            <a:extLst>
              <a:ext uri="{FF2B5EF4-FFF2-40B4-BE49-F238E27FC236}">
                <a16:creationId xmlns:a16="http://schemas.microsoft.com/office/drawing/2014/main" id="{B64883FD-30BD-20A2-8C7E-7E678BB44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65842" y="3607098"/>
            <a:ext cx="237741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600" dirty="0" err="1">
                <a:latin typeface="Arial" panose="020B0604020202020204" pitchFamily="34" charset="0"/>
              </a:rPr>
              <a:t>Patial</a:t>
            </a:r>
            <a:r>
              <a:rPr lang="en-US" altLang="es-ES_tradnl" sz="1600" dirty="0">
                <a:latin typeface="Arial" panose="020B0604020202020204" pitchFamily="34" charset="0"/>
              </a:rPr>
              <a:t> recuperation of the phenotype</a:t>
            </a: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F026BD47-3757-C3AD-DB1F-741AE25823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753" y="76201"/>
            <a:ext cx="111745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  <a:t>ACS1 is an apocarotenoid and CCD4 participates in its synthesis </a:t>
            </a:r>
          </a:p>
        </p:txBody>
      </p:sp>
      <p:pic>
        <p:nvPicPr>
          <p:cNvPr id="4" name="Picture 21">
            <a:extLst>
              <a:ext uri="{FF2B5EF4-FFF2-40B4-BE49-F238E27FC236}">
                <a16:creationId xmlns:a16="http://schemas.microsoft.com/office/drawing/2014/main" id="{246C3569-823C-1635-FA27-DF88DE13E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748247" y="76201"/>
            <a:ext cx="381000" cy="370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107" name="CuadroTexto 106">
            <a:extLst>
              <a:ext uri="{FF2B5EF4-FFF2-40B4-BE49-F238E27FC236}">
                <a16:creationId xmlns:a16="http://schemas.microsoft.com/office/drawing/2014/main" id="{69B2AEC2-D7BA-D92B-E2C4-FD15CF7F3B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6982" y="806912"/>
            <a:ext cx="488210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2000" dirty="0">
                <a:latin typeface="Chalkboard" panose="03050602040202020205" pitchFamily="66" charset="77"/>
              </a:rPr>
              <a:t>Carotenoid Cleavage </a:t>
            </a:r>
            <a:r>
              <a:rPr lang="en-US" altLang="es-ES_tradnl" sz="2000" dirty="0" err="1">
                <a:latin typeface="Chalkboard" panose="03050602040202020205" pitchFamily="66" charset="77"/>
              </a:rPr>
              <a:t>Dioxigenases</a:t>
            </a:r>
            <a:r>
              <a:rPr lang="en-US" altLang="es-ES_tradnl" sz="2000" dirty="0">
                <a:latin typeface="Chalkboard" panose="03050602040202020205" pitchFamily="66" charset="77"/>
              </a:rPr>
              <a:t> (CCDs)</a:t>
            </a:r>
          </a:p>
        </p:txBody>
      </p:sp>
      <p:sp>
        <p:nvSpPr>
          <p:cNvPr id="108" name="Rectángulo 107">
            <a:extLst>
              <a:ext uri="{FF2B5EF4-FFF2-40B4-BE49-F238E27FC236}">
                <a16:creationId xmlns:a16="http://schemas.microsoft.com/office/drawing/2014/main" id="{65ECA804-A83D-2434-5545-B72C961E0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219" y="1577130"/>
            <a:ext cx="5003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800" dirty="0">
                <a:latin typeface="Arial" panose="020B0604020202020204" pitchFamily="34" charset="0"/>
              </a:rPr>
              <a:t>Multigene family 9 members in </a:t>
            </a:r>
            <a:r>
              <a:rPr lang="en-US" altLang="es-ES_tradnl" sz="1800" i="1" dirty="0">
                <a:latin typeface="Arial" panose="020B0604020202020204" pitchFamily="34" charset="0"/>
              </a:rPr>
              <a:t>Arabidopsis </a:t>
            </a:r>
            <a:endParaRPr lang="en-US" altLang="es-ES_tradnl" sz="1800" dirty="0">
              <a:latin typeface="Arial" panose="020B0604020202020204" pitchFamily="34" charset="0"/>
            </a:endParaRP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B21385DD-463B-81B0-C0D6-5850248148D0}"/>
              </a:ext>
            </a:extLst>
          </p:cNvPr>
          <p:cNvGrpSpPr/>
          <p:nvPr/>
        </p:nvGrpSpPr>
        <p:grpSpPr>
          <a:xfrm>
            <a:off x="1097055" y="2331744"/>
            <a:ext cx="4272503" cy="4239399"/>
            <a:chOff x="1609818" y="1763951"/>
            <a:chExt cx="4272503" cy="4239399"/>
          </a:xfrm>
        </p:grpSpPr>
        <p:sp>
          <p:nvSpPr>
            <p:cNvPr id="20520" name="Text Box 9">
              <a:extLst>
                <a:ext uri="{FF2B5EF4-FFF2-40B4-BE49-F238E27FC236}">
                  <a16:creationId xmlns:a16="http://schemas.microsoft.com/office/drawing/2014/main" id="{763E4E03-1C45-6C40-2032-A9742CF0BE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09818" y="4550014"/>
              <a:ext cx="930063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latin typeface="Arial" panose="020B0604020202020204" pitchFamily="34" charset="0"/>
                  <a:sym typeface="Symbol" pitchFamily="2" charset="2"/>
                </a:rPr>
                <a:t>-carotene</a:t>
              </a:r>
              <a:endParaRPr lang="en-US" altLang="es-ES_tradnl" sz="1200" dirty="0">
                <a:latin typeface="Arial" panose="020B0604020202020204" pitchFamily="34" charset="0"/>
              </a:endParaRPr>
            </a:p>
          </p:txBody>
        </p:sp>
        <p:sp>
          <p:nvSpPr>
            <p:cNvPr id="20521" name="Text Box 11">
              <a:extLst>
                <a:ext uri="{FF2B5EF4-FFF2-40B4-BE49-F238E27FC236}">
                  <a16:creationId xmlns:a16="http://schemas.microsoft.com/office/drawing/2014/main" id="{C3F7AAD9-2C38-BABE-0209-53AD6ADE317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2059" y="5143739"/>
              <a:ext cx="601447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latin typeface="Arial" panose="020B0604020202020204" pitchFamily="34" charset="0"/>
                </a:rPr>
                <a:t>Lutein</a:t>
              </a:r>
            </a:p>
          </p:txBody>
        </p:sp>
        <p:sp>
          <p:nvSpPr>
            <p:cNvPr id="20522" name="Text Box 10">
              <a:extLst>
                <a:ext uri="{FF2B5EF4-FFF2-40B4-BE49-F238E27FC236}">
                  <a16:creationId xmlns:a16="http://schemas.microsoft.com/office/drawing/2014/main" id="{888805DB-556B-86C5-16CA-D088F391AD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38678" y="4546839"/>
              <a:ext cx="917239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latin typeface="Arial" panose="020B0604020202020204" pitchFamily="34" charset="0"/>
                  <a:sym typeface="Symbol" pitchFamily="2" charset="2"/>
                </a:rPr>
                <a:t>-carotene</a:t>
              </a:r>
              <a:endParaRPr lang="en-US" altLang="es-ES_tradnl" sz="1200" dirty="0">
                <a:latin typeface="Arial" panose="020B0604020202020204" pitchFamily="34" charset="0"/>
              </a:endParaRPr>
            </a:p>
          </p:txBody>
        </p:sp>
        <p:sp>
          <p:nvSpPr>
            <p:cNvPr id="20523" name="Text Box 12">
              <a:extLst>
                <a:ext uri="{FF2B5EF4-FFF2-40B4-BE49-F238E27FC236}">
                  <a16:creationId xmlns:a16="http://schemas.microsoft.com/office/drawing/2014/main" id="{F136C3C8-1AF9-1B8C-09AA-3962786437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64031" y="5726351"/>
              <a:ext cx="492443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latin typeface="Arial" panose="020B0604020202020204" pitchFamily="34" charset="0"/>
                </a:rPr>
                <a:t>ABA</a:t>
              </a:r>
            </a:p>
          </p:txBody>
        </p:sp>
        <p:sp>
          <p:nvSpPr>
            <p:cNvPr id="20524" name="Text Box 12">
              <a:extLst>
                <a:ext uri="{FF2B5EF4-FFF2-40B4-BE49-F238E27FC236}">
                  <a16:creationId xmlns:a16="http://schemas.microsoft.com/office/drawing/2014/main" id="{46D3AB7E-70C1-6791-33FD-FEB9260619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72095" y="5723177"/>
              <a:ext cx="1156086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 err="1">
                  <a:latin typeface="Arial" panose="020B0604020202020204" pitchFamily="34" charset="0"/>
                </a:rPr>
                <a:t>Strigolactones</a:t>
              </a:r>
              <a:endParaRPr lang="en-US" altLang="es-ES_tradnl" sz="1200" dirty="0">
                <a:latin typeface="Arial" panose="020B0604020202020204" pitchFamily="34" charset="0"/>
              </a:endParaRPr>
            </a:p>
          </p:txBody>
        </p:sp>
        <p:sp>
          <p:nvSpPr>
            <p:cNvPr id="20525" name="Text Box 6">
              <a:extLst>
                <a:ext uri="{FF2B5EF4-FFF2-40B4-BE49-F238E27FC236}">
                  <a16:creationId xmlns:a16="http://schemas.microsoft.com/office/drawing/2014/main" id="{FC8BE16B-2D49-DBE8-139B-D3EB5E8AE0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92528" y="2430701"/>
              <a:ext cx="814647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latin typeface="Arial" panose="020B0604020202020204" pitchFamily="34" charset="0"/>
                </a:rPr>
                <a:t>phytoene</a:t>
              </a:r>
            </a:p>
          </p:txBody>
        </p:sp>
        <p:sp>
          <p:nvSpPr>
            <p:cNvPr id="20526" name="Rectángulo 84">
              <a:extLst>
                <a:ext uri="{FF2B5EF4-FFF2-40B4-BE49-F238E27FC236}">
                  <a16:creationId xmlns:a16="http://schemas.microsoft.com/office/drawing/2014/main" id="{186C1809-0AF1-2D70-41A5-8525F81B5C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4590" y="3202226"/>
              <a:ext cx="949356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 err="1">
                  <a:latin typeface="Arial" panose="020B0604020202020204" pitchFamily="34" charset="0"/>
                </a:rPr>
                <a:t>ζ</a:t>
              </a:r>
              <a:r>
                <a:rPr lang="en-US" altLang="es-ES_tradnl" sz="1200" dirty="0">
                  <a:latin typeface="Arial" panose="020B0604020202020204" pitchFamily="34" charset="0"/>
                </a:rPr>
                <a:t>-carotene </a:t>
              </a:r>
            </a:p>
          </p:txBody>
        </p:sp>
        <p:sp>
          <p:nvSpPr>
            <p:cNvPr id="86" name="Rectángulo 85">
              <a:extLst>
                <a:ext uri="{FF2B5EF4-FFF2-40B4-BE49-F238E27FC236}">
                  <a16:creationId xmlns:a16="http://schemas.microsoft.com/office/drawing/2014/main" id="{93771F24-74AB-3E0E-FCDE-542BC25DAB87}"/>
                </a:ext>
              </a:extLst>
            </p:cNvPr>
            <p:cNvSpPr/>
            <p:nvPr/>
          </p:nvSpPr>
          <p:spPr bwMode="auto">
            <a:xfrm>
              <a:off x="3333843" y="3484801"/>
              <a:ext cx="593432" cy="369332"/>
            </a:xfrm>
            <a:prstGeom prst="rect">
              <a:avLst/>
            </a:prstGeom>
            <a:gradFill flip="none" rotWithShape="1">
              <a:gsLst>
                <a:gs pos="0">
                  <a:srgbClr val="90F065"/>
                </a:gs>
                <a:gs pos="100000">
                  <a:srgbClr val="4B802F"/>
                </a:gs>
              </a:gsLst>
              <a:lin ang="0" scaled="1"/>
              <a:tileRect/>
            </a:gra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ea typeface="ＭＳ Ｐゴシック" charset="0"/>
                  <a:cs typeface="ＭＳ Ｐゴシック" charset="0"/>
                </a:rPr>
                <a:t>ZDS </a:t>
              </a:r>
            </a:p>
          </p:txBody>
        </p:sp>
        <p:sp>
          <p:nvSpPr>
            <p:cNvPr id="20528" name="Rectángulo 86">
              <a:extLst>
                <a:ext uri="{FF2B5EF4-FFF2-40B4-BE49-F238E27FC236}">
                  <a16:creationId xmlns:a16="http://schemas.microsoft.com/office/drawing/2014/main" id="{4820F209-E65A-CDA1-E0C9-CC9C5C1313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9126" y="3891202"/>
              <a:ext cx="1428596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latin typeface="Arial" panose="020B0604020202020204" pitchFamily="34" charset="0"/>
                </a:rPr>
                <a:t>all-</a:t>
              </a:r>
              <a:r>
                <a:rPr lang="en-US" altLang="es-ES_tradnl" sz="1200" i="1" dirty="0">
                  <a:latin typeface="Arial" panose="020B0604020202020204" pitchFamily="34" charset="0"/>
                </a:rPr>
                <a:t>trans</a:t>
              </a:r>
              <a:r>
                <a:rPr lang="en-US" altLang="es-ES_tradnl" sz="1200" dirty="0">
                  <a:latin typeface="Arial" panose="020B0604020202020204" pitchFamily="34" charset="0"/>
                </a:rPr>
                <a:t> lycopene </a:t>
              </a:r>
            </a:p>
          </p:txBody>
        </p:sp>
        <p:sp>
          <p:nvSpPr>
            <p:cNvPr id="20529" name="Text Box 5">
              <a:extLst>
                <a:ext uri="{FF2B5EF4-FFF2-40B4-BE49-F238E27FC236}">
                  <a16:creationId xmlns:a16="http://schemas.microsoft.com/office/drawing/2014/main" id="{C9E09A98-CFC7-D1BE-E513-AC1030C37A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51235" y="1763951"/>
              <a:ext cx="1053943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200" dirty="0">
                  <a:solidFill>
                    <a:srgbClr val="17375E"/>
                  </a:solidFill>
                  <a:latin typeface="Arial" panose="020B0604020202020204" pitchFamily="34" charset="0"/>
                </a:rPr>
                <a:t>GGPP</a:t>
              </a:r>
              <a:r>
                <a:rPr lang="en-US" altLang="es-ES_tradnl" sz="1200" dirty="0">
                  <a:latin typeface="Arial" panose="020B0604020202020204" pitchFamily="34" charset="0"/>
                </a:rPr>
                <a:t> (20C)</a:t>
              </a:r>
            </a:p>
          </p:txBody>
        </p:sp>
        <p:sp>
          <p:nvSpPr>
            <p:cNvPr id="89" name="Text Box 6">
              <a:extLst>
                <a:ext uri="{FF2B5EF4-FFF2-40B4-BE49-F238E27FC236}">
                  <a16:creationId xmlns:a16="http://schemas.microsoft.com/office/drawing/2014/main" id="{EF7DF57C-4AF2-7F1D-C990-AA8EBB75CC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14793" y="2129076"/>
              <a:ext cx="474810" cy="276999"/>
            </a:xfrm>
            <a:prstGeom prst="rect">
              <a:avLst/>
            </a:prstGeom>
            <a:gradFill flip="none" rotWithShape="1">
              <a:gsLst>
                <a:gs pos="0">
                  <a:srgbClr val="90F065"/>
                </a:gs>
                <a:gs pos="100000">
                  <a:srgbClr val="4B802F"/>
                </a:gs>
              </a:gsLst>
              <a:lin ang="0" scaled="1"/>
              <a:tileRect/>
            </a:gra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latin typeface="Times" charset="0"/>
                </a:rPr>
                <a:t>PSY</a:t>
              </a:r>
            </a:p>
          </p:txBody>
        </p:sp>
        <p:sp>
          <p:nvSpPr>
            <p:cNvPr id="90" name="Text Box 6">
              <a:extLst>
                <a:ext uri="{FF2B5EF4-FFF2-40B4-BE49-F238E27FC236}">
                  <a16:creationId xmlns:a16="http://schemas.microsoft.com/office/drawing/2014/main" id="{4AE5A538-5E45-243C-3CCB-717B471275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54481" y="2783126"/>
              <a:ext cx="474810" cy="276999"/>
            </a:xfrm>
            <a:prstGeom prst="rect">
              <a:avLst/>
            </a:prstGeom>
            <a:gradFill flip="none" rotWithShape="1">
              <a:gsLst>
                <a:gs pos="0">
                  <a:srgbClr val="90F065"/>
                </a:gs>
                <a:gs pos="100000">
                  <a:srgbClr val="4B802F"/>
                </a:gs>
              </a:gsLst>
              <a:lin ang="0" scaled="1"/>
              <a:tileRect/>
            </a:gra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latin typeface="Times" charset="0"/>
                </a:rPr>
                <a:t>PDS</a:t>
              </a:r>
            </a:p>
          </p:txBody>
        </p:sp>
        <p:cxnSp>
          <p:nvCxnSpPr>
            <p:cNvPr id="91" name="Conector recto de flecha 90">
              <a:extLst>
                <a:ext uri="{FF2B5EF4-FFF2-40B4-BE49-F238E27FC236}">
                  <a16:creationId xmlns:a16="http://schemas.microsoft.com/office/drawing/2014/main" id="{51EAF09F-8866-7054-9137-248839C91AE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063968" y="2071926"/>
              <a:ext cx="9525" cy="360363"/>
            </a:xfrm>
            <a:prstGeom prst="straightConnector1">
              <a:avLst/>
            </a:prstGeom>
            <a:noFill/>
            <a:ln w="25400">
              <a:solidFill>
                <a:schemeClr val="accent2">
                  <a:lumMod val="75000"/>
                </a:schemeClr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cxnSp>
          <p:nvCxnSpPr>
            <p:cNvPr id="92" name="Conector recto de flecha 91">
              <a:extLst>
                <a:ext uri="{FF2B5EF4-FFF2-40B4-BE49-F238E27FC236}">
                  <a16:creationId xmlns:a16="http://schemas.microsoft.com/office/drawing/2014/main" id="{9A2BFBA3-1C76-ADDE-3F54-8F00EF09DC4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036856" y="4180126"/>
              <a:ext cx="333375" cy="366713"/>
            </a:xfrm>
            <a:prstGeom prst="straightConnector1">
              <a:avLst/>
            </a:prstGeom>
            <a:noFill/>
            <a:ln w="25400">
              <a:solidFill>
                <a:srgbClr val="002060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cxnSp>
          <p:nvCxnSpPr>
            <p:cNvPr id="93" name="Conector recto de flecha 92">
              <a:extLst>
                <a:ext uri="{FF2B5EF4-FFF2-40B4-BE49-F238E27FC236}">
                  <a16:creationId xmlns:a16="http://schemas.microsoft.com/office/drawing/2014/main" id="{54690742-252E-EBDA-8F5C-CA897451B70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529106" y="4169014"/>
              <a:ext cx="349250" cy="342900"/>
            </a:xfrm>
            <a:prstGeom prst="straightConnector1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arrow" w="med" len="med"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sp>
          <p:nvSpPr>
            <p:cNvPr id="94" name="Line 30">
              <a:extLst>
                <a:ext uri="{FF2B5EF4-FFF2-40B4-BE49-F238E27FC236}">
                  <a16:creationId xmlns:a16="http://schemas.microsoft.com/office/drawing/2014/main" id="{D8CFAF3E-B758-48D3-2E2A-EC5E0B7336E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65593" y="4875451"/>
              <a:ext cx="444500" cy="847725"/>
            </a:xfrm>
            <a:prstGeom prst="line">
              <a:avLst/>
            </a:prstGeom>
            <a:noFill/>
            <a:ln w="9525">
              <a:solidFill>
                <a:srgbClr val="002060"/>
              </a:solidFill>
              <a:prstDash val="dash"/>
              <a:round/>
              <a:headEnd/>
              <a:tailEnd type="triangle" w="med" len="med"/>
            </a:ln>
            <a:effectLst>
              <a:outerShdw blurRad="50800" dist="38100" dir="2700000" algn="tl" rotWithShape="0">
                <a:srgbClr val="808080">
                  <a:alpha val="39999"/>
                </a:srgb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highlight>
                  <a:srgbClr val="000080"/>
                </a:highlight>
              </a:endParaRPr>
            </a:p>
          </p:txBody>
        </p:sp>
        <p:sp>
          <p:nvSpPr>
            <p:cNvPr id="95" name="Line 30">
              <a:extLst>
                <a:ext uri="{FF2B5EF4-FFF2-40B4-BE49-F238E27FC236}">
                  <a16:creationId xmlns:a16="http://schemas.microsoft.com/office/drawing/2014/main" id="{23553981-4EE0-5D48-8CE5-82A3BA1281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13318" y="4892914"/>
              <a:ext cx="392113" cy="833437"/>
            </a:xfrm>
            <a:prstGeom prst="line">
              <a:avLst/>
            </a:prstGeom>
            <a:noFill/>
            <a:ln w="9525">
              <a:solidFill>
                <a:srgbClr val="002060"/>
              </a:solidFill>
              <a:prstDash val="dash"/>
              <a:round/>
              <a:headEnd/>
              <a:tailEnd type="triangle" w="med" len="med"/>
            </a:ln>
            <a:effectLst>
              <a:outerShdw blurRad="50800" dist="38100" dir="2700000" algn="tl" rotWithShape="0">
                <a:srgbClr val="808080">
                  <a:alpha val="39999"/>
                </a:srgb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highlight>
                  <a:srgbClr val="000080"/>
                </a:highlight>
              </a:endParaRPr>
            </a:p>
          </p:txBody>
        </p:sp>
        <p:sp>
          <p:nvSpPr>
            <p:cNvPr id="96" name="Line 30">
              <a:extLst>
                <a:ext uri="{FF2B5EF4-FFF2-40B4-BE49-F238E27FC236}">
                  <a16:creationId xmlns:a16="http://schemas.microsoft.com/office/drawing/2014/main" id="{34F1EBEF-355E-53F4-7C7B-CFC7E9406AF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055906" y="4797664"/>
              <a:ext cx="0" cy="360362"/>
            </a:xfrm>
            <a:prstGeom prst="line">
              <a:avLst/>
            </a:prstGeom>
            <a:noFill/>
            <a:ln w="9525">
              <a:solidFill>
                <a:srgbClr val="002060"/>
              </a:solidFill>
              <a:prstDash val="dash"/>
              <a:round/>
              <a:headEnd/>
              <a:tailEnd type="triangle" w="med" len="med"/>
            </a:ln>
            <a:effectLst>
              <a:outerShdw blurRad="50800" dist="38100" dir="2700000" algn="tl" rotWithShape="0">
                <a:srgbClr val="808080">
                  <a:alpha val="39999"/>
                </a:srgb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highlight>
                  <a:srgbClr val="000080"/>
                </a:highlight>
              </a:endParaRPr>
            </a:p>
          </p:txBody>
        </p:sp>
        <p:sp>
          <p:nvSpPr>
            <p:cNvPr id="100" name="Line 30">
              <a:extLst>
                <a:ext uri="{FF2B5EF4-FFF2-40B4-BE49-F238E27FC236}">
                  <a16:creationId xmlns:a16="http://schemas.microsoft.com/office/drawing/2014/main" id="{2891C8E6-5E82-93E4-5A83-D5CF536039F9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6200000" flipH="1">
              <a:off x="4253800" y="2628344"/>
              <a:ext cx="0" cy="1395413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prstDash val="dash"/>
              <a:round/>
              <a:headEnd/>
              <a:tailEnd type="triangle" w="med" len="med"/>
            </a:ln>
            <a:effectLst>
              <a:outerShdw blurRad="50800" dist="38100" dir="2700000" algn="tl" rotWithShape="0">
                <a:srgbClr val="808080">
                  <a:alpha val="39999"/>
                </a:srgb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101" name="Line 30">
              <a:extLst>
                <a:ext uri="{FF2B5EF4-FFF2-40B4-BE49-F238E27FC236}">
                  <a16:creationId xmlns:a16="http://schemas.microsoft.com/office/drawing/2014/main" id="{2F1E2B7E-93AD-082A-68F3-B250ACBFF2C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070318" y="3530839"/>
              <a:ext cx="0" cy="360362"/>
            </a:xfrm>
            <a:prstGeom prst="line">
              <a:avLst/>
            </a:prstGeom>
            <a:noFill/>
            <a:ln w="9525">
              <a:solidFill>
                <a:srgbClr val="002060"/>
              </a:solidFill>
              <a:prstDash val="dash"/>
              <a:round/>
              <a:headEnd/>
              <a:tailEnd type="triangle" w="med" len="med"/>
            </a:ln>
            <a:effectLst>
              <a:outerShdw blurRad="50800" dist="38100" dir="2700000" algn="tl" rotWithShape="0">
                <a:srgbClr val="808080">
                  <a:alpha val="39999"/>
                </a:srgb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highlight>
                  <a:srgbClr val="000080"/>
                </a:highlight>
              </a:endParaRPr>
            </a:p>
          </p:txBody>
        </p:sp>
        <p:sp>
          <p:nvSpPr>
            <p:cNvPr id="102" name="Line 30">
              <a:extLst>
                <a:ext uri="{FF2B5EF4-FFF2-40B4-BE49-F238E27FC236}">
                  <a16:creationId xmlns:a16="http://schemas.microsoft.com/office/drawing/2014/main" id="{F1BA7198-1030-D928-6D45-3F7D05AC3D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073493" y="2841864"/>
              <a:ext cx="0" cy="360362"/>
            </a:xfrm>
            <a:prstGeom prst="line">
              <a:avLst/>
            </a:prstGeom>
            <a:noFill/>
            <a:ln w="9525">
              <a:solidFill>
                <a:srgbClr val="002060"/>
              </a:solidFill>
              <a:prstDash val="dash"/>
              <a:round/>
              <a:headEnd/>
              <a:tailEnd type="triangle" w="med" len="med"/>
            </a:ln>
            <a:effectLst>
              <a:outerShdw blurRad="50800" dist="38100" dir="2700000" algn="tl" rotWithShape="0">
                <a:srgbClr val="808080">
                  <a:alpha val="39999"/>
                </a:srgbClr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highlight>
                  <a:srgbClr val="000080"/>
                </a:highlight>
              </a:endParaRPr>
            </a:p>
          </p:txBody>
        </p:sp>
        <p:sp>
          <p:nvSpPr>
            <p:cNvPr id="103" name="Text Box 6">
              <a:extLst>
                <a:ext uri="{FF2B5EF4-FFF2-40B4-BE49-F238E27FC236}">
                  <a16:creationId xmlns:a16="http://schemas.microsoft.com/office/drawing/2014/main" id="{73E89B83-9AD4-C465-2254-E6B5140EEE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4207115" y="2827983"/>
              <a:ext cx="593432" cy="276999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latin typeface="Times" charset="0"/>
                </a:rPr>
                <a:t>CCD?</a:t>
              </a:r>
            </a:p>
          </p:txBody>
        </p:sp>
        <p:sp>
          <p:nvSpPr>
            <p:cNvPr id="104" name="Text Box 6">
              <a:extLst>
                <a:ext uri="{FF2B5EF4-FFF2-40B4-BE49-F238E27FC236}">
                  <a16:creationId xmlns:a16="http://schemas.microsoft.com/office/drawing/2014/main" id="{D6C84CF3-516A-14B3-8E5A-D6FE110DA6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02243" y="4878626"/>
              <a:ext cx="593432" cy="276999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latin typeface="Times" charset="0"/>
                </a:rPr>
                <a:t>CCD7</a:t>
              </a:r>
            </a:p>
          </p:txBody>
        </p:sp>
        <p:sp>
          <p:nvSpPr>
            <p:cNvPr id="105" name="Text Box 6">
              <a:extLst>
                <a:ext uri="{FF2B5EF4-FFF2-40B4-BE49-F238E27FC236}">
                  <a16:creationId xmlns:a16="http://schemas.microsoft.com/office/drawing/2014/main" id="{BD308143-53F0-0119-35E0-42247D66A0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54643" y="5273914"/>
              <a:ext cx="593432" cy="276999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latin typeface="Times" charset="0"/>
                </a:rPr>
                <a:t>CCD8</a:t>
              </a:r>
            </a:p>
          </p:txBody>
        </p:sp>
        <p:sp>
          <p:nvSpPr>
            <p:cNvPr id="106" name="Text Box 6">
              <a:extLst>
                <a:ext uri="{FF2B5EF4-FFF2-40B4-BE49-F238E27FC236}">
                  <a16:creationId xmlns:a16="http://schemas.microsoft.com/office/drawing/2014/main" id="{BE0551CE-F075-CA38-BC3F-DE1E0C7781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1718" y="5031026"/>
              <a:ext cx="619080" cy="276999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>
                <a:defRPr/>
              </a:pPr>
              <a:r>
                <a:rPr lang="en-US" dirty="0">
                  <a:solidFill>
                    <a:srgbClr val="FFFFFF"/>
                  </a:solidFill>
                  <a:latin typeface="Times" charset="0"/>
                </a:rPr>
                <a:t>NCED</a:t>
              </a:r>
            </a:p>
          </p:txBody>
        </p:sp>
        <p:cxnSp>
          <p:nvCxnSpPr>
            <p:cNvPr id="123" name="Conector recto 122">
              <a:extLst>
                <a:ext uri="{FF2B5EF4-FFF2-40B4-BE49-F238E27FC236}">
                  <a16:creationId xmlns:a16="http://schemas.microsoft.com/office/drawing/2014/main" id="{92F9B536-3457-97F5-9A47-538062E32A5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251293" y="3626089"/>
              <a:ext cx="611188" cy="0"/>
            </a:xfrm>
            <a:prstGeom prst="line">
              <a:avLst/>
            </a:prstGeom>
            <a:noFill/>
            <a:ln w="25400">
              <a:solidFill>
                <a:srgbClr val="C00000"/>
              </a:solidFill>
              <a:round/>
              <a:headEnd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sp>
          <p:nvSpPr>
            <p:cNvPr id="20547" name="Text Box 10">
              <a:extLst>
                <a:ext uri="{FF2B5EF4-FFF2-40B4-BE49-F238E27FC236}">
                  <a16:creationId xmlns:a16="http://schemas.microsoft.com/office/drawing/2014/main" id="{D4768BAC-C2A8-6D46-E310-216C19D52A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82076" y="3105221"/>
              <a:ext cx="800245" cy="3693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800" dirty="0">
                  <a:solidFill>
                    <a:srgbClr val="C00000"/>
                  </a:solidFill>
                  <a:latin typeface="Arial" panose="020B0604020202020204" pitchFamily="34" charset="0"/>
                  <a:sym typeface="Symbol" pitchFamily="2" charset="2"/>
                </a:rPr>
                <a:t>ACS1</a:t>
              </a:r>
              <a:endParaRPr lang="en-US" altLang="es-ES_tradnl" sz="1800" dirty="0">
                <a:solidFill>
                  <a:srgbClr val="C00000"/>
                </a:solidFill>
                <a:latin typeface="Arial" panose="020B0604020202020204" pitchFamily="34" charset="0"/>
              </a:endParaRPr>
            </a:p>
          </p:txBody>
        </p:sp>
        <p:grpSp>
          <p:nvGrpSpPr>
            <p:cNvPr id="20489" name="Grupo 4">
              <a:extLst>
                <a:ext uri="{FF2B5EF4-FFF2-40B4-BE49-F238E27FC236}">
                  <a16:creationId xmlns:a16="http://schemas.microsoft.com/office/drawing/2014/main" id="{0DEF9076-B6C7-A74B-DC28-618857B5F7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310064" y="2754806"/>
              <a:ext cx="334963" cy="515938"/>
              <a:chOff x="2786062" y="2754805"/>
              <a:chExt cx="334963" cy="515938"/>
            </a:xfrm>
          </p:grpSpPr>
          <p:cxnSp>
            <p:nvCxnSpPr>
              <p:cNvPr id="124" name="Conector recto 123">
                <a:extLst>
                  <a:ext uri="{FF2B5EF4-FFF2-40B4-BE49-F238E27FC236}">
                    <a16:creationId xmlns:a16="http://schemas.microsoft.com/office/drawing/2014/main" id="{1419A27C-C24C-74CA-917C-1E4D85BA116B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2786062" y="2754313"/>
                <a:ext cx="334962" cy="515937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  <a:headEnd/>
                <a:tailEnd/>
              </a:ln>
              <a:effectLst>
                <a:outerShdw blurRad="40000" dist="23000" dir="5400000" rotWithShape="0">
                  <a:srgbClr val="808080">
                    <a:alpha val="34999"/>
                  </a:srgbClr>
                </a:outerShdw>
              </a:effectLst>
            </p:spPr>
          </p:cxnSp>
          <p:cxnSp>
            <p:nvCxnSpPr>
              <p:cNvPr id="125" name="Conector recto 124">
                <a:extLst>
                  <a:ext uri="{FF2B5EF4-FFF2-40B4-BE49-F238E27FC236}">
                    <a16:creationId xmlns:a16="http://schemas.microsoft.com/office/drawing/2014/main" id="{E1636802-C238-0CE1-6883-C3783AC36B7D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2786062" y="2754313"/>
                <a:ext cx="334962" cy="515937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  <a:headEnd/>
                <a:tailEnd/>
              </a:ln>
              <a:effectLst>
                <a:outerShdw blurRad="40000" dist="23000" dir="5400000" rotWithShape="0">
                  <a:srgbClr val="808080">
                    <a:alpha val="34999"/>
                  </a:srgbClr>
                </a:outerShdw>
              </a:effectLst>
            </p:spPr>
          </p:cxnSp>
        </p:grpSp>
      </p:grpSp>
      <p:grpSp>
        <p:nvGrpSpPr>
          <p:cNvPr id="20491" name="Group 50">
            <a:extLst>
              <a:ext uri="{FF2B5EF4-FFF2-40B4-BE49-F238E27FC236}">
                <a16:creationId xmlns:a16="http://schemas.microsoft.com/office/drawing/2014/main" id="{B2DA6648-05DE-F089-69D3-12FB2CE3D04D}"/>
              </a:ext>
            </a:extLst>
          </p:cNvPr>
          <p:cNvGrpSpPr>
            <a:grpSpLocks/>
          </p:cNvGrpSpPr>
          <p:nvPr/>
        </p:nvGrpSpPr>
        <p:grpSpPr bwMode="auto">
          <a:xfrm>
            <a:off x="6423087" y="543325"/>
            <a:ext cx="4708806" cy="4332556"/>
            <a:chOff x="0" y="1676400"/>
            <a:chExt cx="5029200" cy="4419600"/>
          </a:xfrm>
        </p:grpSpPr>
        <p:pic>
          <p:nvPicPr>
            <p:cNvPr id="20506" name="Imagen 5">
              <a:extLst>
                <a:ext uri="{FF2B5EF4-FFF2-40B4-BE49-F238E27FC236}">
                  <a16:creationId xmlns:a16="http://schemas.microsoft.com/office/drawing/2014/main" id="{8A2A70B9-77F8-F007-1BCE-C03EE9FAC43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00" y="1981200"/>
              <a:ext cx="4286250" cy="1219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07" name="Imagen 6">
              <a:extLst>
                <a:ext uri="{FF2B5EF4-FFF2-40B4-BE49-F238E27FC236}">
                  <a16:creationId xmlns:a16="http://schemas.microsoft.com/office/drawing/2014/main" id="{0A649921-D091-66B0-8C19-3DC0DD8DA2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00" y="3513138"/>
              <a:ext cx="4286250" cy="1211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08" name="Imagen 7">
              <a:extLst>
                <a:ext uri="{FF2B5EF4-FFF2-40B4-BE49-F238E27FC236}">
                  <a16:creationId xmlns:a16="http://schemas.microsoft.com/office/drawing/2014/main" id="{2B391556-9C15-6D7A-8D4E-B57BB8AC060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1092"/>
            <a:stretch/>
          </p:blipFill>
          <p:spPr bwMode="auto">
            <a:xfrm>
              <a:off x="76202" y="4953000"/>
              <a:ext cx="2953565" cy="1143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509" name="Rectangle 73">
              <a:extLst>
                <a:ext uri="{FF2B5EF4-FFF2-40B4-BE49-F238E27FC236}">
                  <a16:creationId xmlns:a16="http://schemas.microsoft.com/office/drawing/2014/main" id="{47679866-522D-1971-460C-9EA1F3A010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9000" y="1687513"/>
              <a:ext cx="70485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clb5</a:t>
              </a:r>
            </a:p>
          </p:txBody>
        </p:sp>
        <p:sp>
          <p:nvSpPr>
            <p:cNvPr id="20510" name="Rectangle 74">
              <a:extLst>
                <a:ext uri="{FF2B5EF4-FFF2-40B4-BE49-F238E27FC236}">
                  <a16:creationId xmlns:a16="http://schemas.microsoft.com/office/drawing/2014/main" id="{4E448CA9-5E5F-F442-5624-83602A3CAE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3400" y="1687513"/>
              <a:ext cx="538164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dirty="0" err="1">
                  <a:solidFill>
                    <a:srgbClr val="000000"/>
                  </a:solidFill>
                  <a:latin typeface="Arial" panose="020B0604020202020204" pitchFamily="34" charset="0"/>
                </a:rPr>
                <a:t>Wt</a:t>
              </a:r>
              <a:endParaRPr lang="en-US" altLang="en-US" sz="12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0511" name="Rectangle 73">
              <a:extLst>
                <a:ext uri="{FF2B5EF4-FFF2-40B4-BE49-F238E27FC236}">
                  <a16:creationId xmlns:a16="http://schemas.microsoft.com/office/drawing/2014/main" id="{FCAFAB47-CDE3-F432-79C5-7FBDDECA5C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8800" y="1676400"/>
              <a:ext cx="70485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ccd4</a:t>
              </a:r>
            </a:p>
          </p:txBody>
        </p:sp>
        <p:sp>
          <p:nvSpPr>
            <p:cNvPr id="20512" name="Rectangle 73">
              <a:extLst>
                <a:ext uri="{FF2B5EF4-FFF2-40B4-BE49-F238E27FC236}">
                  <a16:creationId xmlns:a16="http://schemas.microsoft.com/office/drawing/2014/main" id="{F1F51666-C803-E110-24BB-DA5DE7FDBD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3167063"/>
              <a:ext cx="160020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ccd4 clb5-1</a:t>
              </a:r>
            </a:p>
          </p:txBody>
        </p:sp>
        <p:sp>
          <p:nvSpPr>
            <p:cNvPr id="20513" name="Rectangle 73">
              <a:extLst>
                <a:ext uri="{FF2B5EF4-FFF2-40B4-BE49-F238E27FC236}">
                  <a16:creationId xmlns:a16="http://schemas.microsoft.com/office/drawing/2014/main" id="{33E61882-0163-F737-130A-50981F915C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9201" y="3167063"/>
              <a:ext cx="205740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ccd7/max3 clb5-1</a:t>
              </a:r>
            </a:p>
          </p:txBody>
        </p:sp>
        <p:sp>
          <p:nvSpPr>
            <p:cNvPr id="20514" name="Rectangle 73">
              <a:extLst>
                <a:ext uri="{FF2B5EF4-FFF2-40B4-BE49-F238E27FC236}">
                  <a16:creationId xmlns:a16="http://schemas.microsoft.com/office/drawing/2014/main" id="{A12D583B-61F3-74A9-6070-BC158B5A57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1800" y="3167063"/>
              <a:ext cx="205740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ccd8/max4 clb5-1</a:t>
              </a:r>
            </a:p>
          </p:txBody>
        </p:sp>
        <p:sp>
          <p:nvSpPr>
            <p:cNvPr id="20515" name="Rectangle 73">
              <a:extLst>
                <a:ext uri="{FF2B5EF4-FFF2-40B4-BE49-F238E27FC236}">
                  <a16:creationId xmlns:a16="http://schemas.microsoft.com/office/drawing/2014/main" id="{7714D216-75AE-2D8E-CCCF-08655ACA21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7200" y="4691063"/>
              <a:ext cx="70485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clb5</a:t>
              </a:r>
            </a:p>
          </p:txBody>
        </p:sp>
        <p:sp>
          <p:nvSpPr>
            <p:cNvPr id="20516" name="Rectangle 73">
              <a:extLst>
                <a:ext uri="{FF2B5EF4-FFF2-40B4-BE49-F238E27FC236}">
                  <a16:creationId xmlns:a16="http://schemas.microsoft.com/office/drawing/2014/main" id="{8619A9EE-80E2-3EF8-4A38-CF49DE99B1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76400" y="4691063"/>
              <a:ext cx="1600200" cy="282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200" i="1" dirty="0">
                  <a:solidFill>
                    <a:srgbClr val="000000"/>
                  </a:solidFill>
                  <a:latin typeface="Arial" panose="020B0604020202020204" pitchFamily="34" charset="0"/>
                </a:rPr>
                <a:t>ccd4 clb5-1</a:t>
              </a:r>
            </a:p>
          </p:txBody>
        </p:sp>
      </p:grpSp>
      <p:grpSp>
        <p:nvGrpSpPr>
          <p:cNvPr id="20492" name="Group 4">
            <a:extLst>
              <a:ext uri="{FF2B5EF4-FFF2-40B4-BE49-F238E27FC236}">
                <a16:creationId xmlns:a16="http://schemas.microsoft.com/office/drawing/2014/main" id="{ADC3DE23-5DD7-FC40-1975-FBDDCC2B5CC6}"/>
              </a:ext>
            </a:extLst>
          </p:cNvPr>
          <p:cNvGrpSpPr>
            <a:grpSpLocks/>
          </p:cNvGrpSpPr>
          <p:nvPr/>
        </p:nvGrpSpPr>
        <p:grpSpPr bwMode="auto">
          <a:xfrm>
            <a:off x="6698073" y="4068764"/>
            <a:ext cx="3806064" cy="2682875"/>
            <a:chOff x="5085395" y="4445386"/>
            <a:chExt cx="3433775" cy="2427073"/>
          </a:xfrm>
        </p:grpSpPr>
        <p:grpSp>
          <p:nvGrpSpPr>
            <p:cNvPr id="20493" name="Agrupar 30">
              <a:extLst>
                <a:ext uri="{FF2B5EF4-FFF2-40B4-BE49-F238E27FC236}">
                  <a16:creationId xmlns:a16="http://schemas.microsoft.com/office/drawing/2014/main" id="{200FAC2E-CAD4-FF1D-3E80-0463D15235B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85395" y="4445386"/>
              <a:ext cx="3433775" cy="2427073"/>
              <a:chOff x="5146725" y="1424266"/>
              <a:chExt cx="3991933" cy="3293662"/>
            </a:xfrm>
          </p:grpSpPr>
          <p:pic>
            <p:nvPicPr>
              <p:cNvPr id="20496" name="Imagen 8">
                <a:extLst>
                  <a:ext uri="{FF2B5EF4-FFF2-40B4-BE49-F238E27FC236}">
                    <a16:creationId xmlns:a16="http://schemas.microsoft.com/office/drawing/2014/main" id="{00CC3B55-B023-8203-9E12-CF3947B6F72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46725" y="2931448"/>
                <a:ext cx="3921895" cy="1786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0497" name="CuadroTexto 20">
                <a:extLst>
                  <a:ext uri="{FF2B5EF4-FFF2-40B4-BE49-F238E27FC236}">
                    <a16:creationId xmlns:a16="http://schemas.microsoft.com/office/drawing/2014/main" id="{AA83FAA6-0CCB-979F-E9C6-D5202C840DF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5453659" y="2549977"/>
                <a:ext cx="805326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dirty="0" err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Wt</a:t>
                </a:r>
                <a:endParaRPr lang="en-US" altLang="en-US" sz="1000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498" name="CuadroTexto 22">
                <a:extLst>
                  <a:ext uri="{FF2B5EF4-FFF2-40B4-BE49-F238E27FC236}">
                    <a16:creationId xmlns:a16="http://schemas.microsoft.com/office/drawing/2014/main" id="{50F6C43B-66CE-E142-C774-ED0BD786C9A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5902385" y="2597822"/>
                <a:ext cx="690837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cla1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499" name="CuadroTexto 23">
                <a:extLst>
                  <a:ext uri="{FF2B5EF4-FFF2-40B4-BE49-F238E27FC236}">
                    <a16:creationId xmlns:a16="http://schemas.microsoft.com/office/drawing/2014/main" id="{F500E9CE-4407-5334-59E8-61E3E31ADB3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6207185" y="2597822"/>
                <a:ext cx="690837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clb6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500" name="CuadroTexto 24">
                <a:extLst>
                  <a:ext uri="{FF2B5EF4-FFF2-40B4-BE49-F238E27FC236}">
                    <a16:creationId xmlns:a16="http://schemas.microsoft.com/office/drawing/2014/main" id="{DD0A5DC2-3255-7DB9-C903-8EABB2B95AE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6588185" y="2597822"/>
                <a:ext cx="690837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pds3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501" name="CuadroTexto 25">
                <a:extLst>
                  <a:ext uri="{FF2B5EF4-FFF2-40B4-BE49-F238E27FC236}">
                    <a16:creationId xmlns:a16="http://schemas.microsoft.com/office/drawing/2014/main" id="{53C2CF98-78DB-C076-8938-45C21A0330D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6897645" y="2484937"/>
                <a:ext cx="960954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clb5-1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502" name="CuadroTexto 26">
                <a:extLst>
                  <a:ext uri="{FF2B5EF4-FFF2-40B4-BE49-F238E27FC236}">
                    <a16:creationId xmlns:a16="http://schemas.microsoft.com/office/drawing/2014/main" id="{6F93B793-1633-A125-B797-CA4ABB10FE6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7484984" y="2279491"/>
                <a:ext cx="1452557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ccd4 clb5-1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503" name="CuadroTexto 27">
                <a:extLst>
                  <a:ext uri="{FF2B5EF4-FFF2-40B4-BE49-F238E27FC236}">
                    <a16:creationId xmlns:a16="http://schemas.microsoft.com/office/drawing/2014/main" id="{4165DAC6-B625-6497-CC0D-B5F9256EB63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7279619" y="2436398"/>
                <a:ext cx="1077107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ccd4 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504" name="CuadroTexto 28">
                <a:extLst>
                  <a:ext uri="{FF2B5EF4-FFF2-40B4-BE49-F238E27FC236}">
                    <a16:creationId xmlns:a16="http://schemas.microsoft.com/office/drawing/2014/main" id="{07670CB2-625D-001E-FE6C-8DDC42AD3D2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7761681" y="2161996"/>
                <a:ext cx="1733706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ccd7/max3 clb5-1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  <p:sp>
            <p:nvSpPr>
              <p:cNvPr id="20505" name="CuadroTexto 29">
                <a:extLst>
                  <a:ext uri="{FF2B5EF4-FFF2-40B4-BE49-F238E27FC236}">
                    <a16:creationId xmlns:a16="http://schemas.microsoft.com/office/drawing/2014/main" id="{3F5DE158-8D61-66AB-9BE8-FDB1AFC3CFD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197916">
                <a:off x="8142682" y="2161997"/>
                <a:ext cx="1733707" cy="2582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0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ccd8/max4 clb5-1</a:t>
                </a:r>
                <a:endParaRPr lang="en-US" altLang="en-US" sz="1000" i="1" dirty="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132" name="Rectangle 1">
              <a:extLst>
                <a:ext uri="{FF2B5EF4-FFF2-40B4-BE49-F238E27FC236}">
                  <a16:creationId xmlns:a16="http://schemas.microsoft.com/office/drawing/2014/main" id="{232744A9-8E59-F78C-6D18-5614DDA8D949}"/>
                </a:ext>
              </a:extLst>
            </p:cNvPr>
            <p:cNvSpPr/>
            <p:nvPr/>
          </p:nvSpPr>
          <p:spPr bwMode="auto">
            <a:xfrm>
              <a:off x="7293192" y="5554951"/>
              <a:ext cx="325377" cy="1315920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sp>
          <p:nvSpPr>
            <p:cNvPr id="133" name="Rectangle 75">
              <a:extLst>
                <a:ext uri="{FF2B5EF4-FFF2-40B4-BE49-F238E27FC236}">
                  <a16:creationId xmlns:a16="http://schemas.microsoft.com/office/drawing/2014/main" id="{F9C340F0-79C4-0C45-021F-ABB7AABC23B4}"/>
                </a:ext>
              </a:extLst>
            </p:cNvPr>
            <p:cNvSpPr/>
            <p:nvPr/>
          </p:nvSpPr>
          <p:spPr bwMode="auto">
            <a:xfrm>
              <a:off x="6637678" y="5558125"/>
              <a:ext cx="277760" cy="1312746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</p:grpSp>
      <p:sp>
        <p:nvSpPr>
          <p:cNvPr id="5" name="CuadroTexto 4">
            <a:extLst>
              <a:ext uri="{FF2B5EF4-FFF2-40B4-BE49-F238E27FC236}">
                <a16:creationId xmlns:a16="http://schemas.microsoft.com/office/drawing/2014/main" id="{5472ACC7-0413-6D1D-DC77-CAB3E20D7451}"/>
              </a:ext>
            </a:extLst>
          </p:cNvPr>
          <p:cNvSpPr txBox="1"/>
          <p:nvPr/>
        </p:nvSpPr>
        <p:spPr>
          <a:xfrm>
            <a:off x="5261847" y="1493106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NCDE (5)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3782FA8D-3301-3504-43B3-2C88619EEB64}"/>
              </a:ext>
            </a:extLst>
          </p:cNvPr>
          <p:cNvSpPr txBox="1"/>
          <p:nvPr/>
        </p:nvSpPr>
        <p:spPr>
          <a:xfrm>
            <a:off x="5294331" y="1916876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CCDs (4)</a:t>
            </a:r>
          </a:p>
        </p:txBody>
      </p:sp>
      <p:sp>
        <p:nvSpPr>
          <p:cNvPr id="8" name="Abrir corchete 7">
            <a:extLst>
              <a:ext uri="{FF2B5EF4-FFF2-40B4-BE49-F238E27FC236}">
                <a16:creationId xmlns:a16="http://schemas.microsoft.com/office/drawing/2014/main" id="{6FAC5F4E-F2EC-77E1-29C0-6C75B18BDB55}"/>
              </a:ext>
            </a:extLst>
          </p:cNvPr>
          <p:cNvSpPr/>
          <p:nvPr/>
        </p:nvSpPr>
        <p:spPr>
          <a:xfrm>
            <a:off x="5173485" y="1425293"/>
            <a:ext cx="67312" cy="906534"/>
          </a:xfrm>
          <a:prstGeom prst="leftBracke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ángulo 1">
            <a:extLst>
              <a:ext uri="{FF2B5EF4-FFF2-40B4-BE49-F238E27FC236}">
                <a16:creationId xmlns:a16="http://schemas.microsoft.com/office/drawing/2014/main" id="{8918CC3B-526A-81DE-EAD2-5D4059DB10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324" y="6523261"/>
            <a:ext cx="20574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dirty="0" err="1">
                <a:latin typeface="Arial" panose="020B0604020202020204" pitchFamily="34" charset="0"/>
              </a:rPr>
              <a:t>Avendaño</a:t>
            </a:r>
            <a:r>
              <a:rPr lang="en-US" altLang="en-US" sz="1200" dirty="0">
                <a:latin typeface="Arial" panose="020B0604020202020204" pitchFamily="34" charset="0"/>
              </a:rPr>
              <a:t> et al. 2014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" grpId="0"/>
      <p:bldP spid="107" grpId="1"/>
      <p:bldP spid="108" grpId="0"/>
      <p:bldP spid="108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98" name="Agrupar 67">
            <a:extLst>
              <a:ext uri="{FF2B5EF4-FFF2-40B4-BE49-F238E27FC236}">
                <a16:creationId xmlns:a16="http://schemas.microsoft.com/office/drawing/2014/main" id="{B4B13795-82EB-ED6F-05DD-599E0F61BAAB}"/>
              </a:ext>
            </a:extLst>
          </p:cNvPr>
          <p:cNvGrpSpPr>
            <a:grpSpLocks/>
          </p:cNvGrpSpPr>
          <p:nvPr/>
        </p:nvGrpSpPr>
        <p:grpSpPr bwMode="auto">
          <a:xfrm>
            <a:off x="2880386" y="838563"/>
            <a:ext cx="2633576" cy="1548421"/>
            <a:chOff x="5562600" y="5112731"/>
            <a:chExt cx="2500385" cy="1422973"/>
          </a:xfrm>
        </p:grpSpPr>
        <p:pic>
          <p:nvPicPr>
            <p:cNvPr id="61501" name="Imagen 52">
              <a:extLst>
                <a:ext uri="{FF2B5EF4-FFF2-40B4-BE49-F238E27FC236}">
                  <a16:creationId xmlns:a16="http://schemas.microsoft.com/office/drawing/2014/main" id="{98957E9E-8FE1-D4E9-BC71-657B0F55F0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2600" y="5351494"/>
              <a:ext cx="2500385" cy="1184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02" name="CuadroTexto 64">
              <a:extLst>
                <a:ext uri="{FF2B5EF4-FFF2-40B4-BE49-F238E27FC236}">
                  <a16:creationId xmlns:a16="http://schemas.microsoft.com/office/drawing/2014/main" id="{56F08C1D-CED3-A6E3-FDF4-AA57EC666E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48649" y="5112731"/>
              <a:ext cx="765195" cy="3401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>
                  <a:latin typeface="Arial" panose="020B0604020202020204" pitchFamily="34" charset="0"/>
                </a:rPr>
                <a:t>Sp L </a:t>
              </a:r>
            </a:p>
          </p:txBody>
        </p:sp>
        <p:sp>
          <p:nvSpPr>
            <p:cNvPr id="61503" name="CuadroTexto 65">
              <a:extLst>
                <a:ext uri="{FF2B5EF4-FFF2-40B4-BE49-F238E27FC236}">
                  <a16:creationId xmlns:a16="http://schemas.microsoft.com/office/drawing/2014/main" id="{B08A077C-2D7D-C233-B08E-8FE232ABB7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24867" y="5112731"/>
              <a:ext cx="1038118" cy="3401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>
                  <a:latin typeface="Arial" panose="020B0604020202020204" pitchFamily="34" charset="0"/>
                </a:rPr>
                <a:t>Sp L L</a:t>
              </a:r>
            </a:p>
          </p:txBody>
        </p:sp>
      </p:grpSp>
      <p:sp>
        <p:nvSpPr>
          <p:cNvPr id="67" name="Text Box 6">
            <a:extLst>
              <a:ext uri="{FF2B5EF4-FFF2-40B4-BE49-F238E27FC236}">
                <a16:creationId xmlns:a16="http://schemas.microsoft.com/office/drawing/2014/main" id="{26CBE6D8-9057-7089-C2A0-93FB552B4F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54836" y="-3170"/>
            <a:ext cx="8515350" cy="52322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sz="2800" dirty="0">
                <a:solidFill>
                  <a:srgbClr val="B1061F"/>
                </a:solidFill>
                <a:latin typeface="Comic Sans MS" charset="0"/>
              </a:rPr>
              <a:t>Light is required to generate the ACS1s signal </a:t>
            </a:r>
            <a:endParaRPr lang="en-US" altLang="es-ES_tradnl" sz="2800" i="1" dirty="0">
              <a:solidFill>
                <a:srgbClr val="B1061F"/>
              </a:solidFill>
              <a:latin typeface="Comic Sans MS" charset="0"/>
            </a:endParaRPr>
          </a:p>
        </p:txBody>
      </p:sp>
      <p:grpSp>
        <p:nvGrpSpPr>
          <p:cNvPr id="61445" name="Agrupar 70">
            <a:extLst>
              <a:ext uri="{FF2B5EF4-FFF2-40B4-BE49-F238E27FC236}">
                <a16:creationId xmlns:a16="http://schemas.microsoft.com/office/drawing/2014/main" id="{5EDD89E1-B835-07BF-BBDE-651EF52B65E5}"/>
              </a:ext>
            </a:extLst>
          </p:cNvPr>
          <p:cNvGrpSpPr>
            <a:grpSpLocks/>
          </p:cNvGrpSpPr>
          <p:nvPr/>
        </p:nvGrpSpPr>
        <p:grpSpPr bwMode="auto">
          <a:xfrm>
            <a:off x="56122" y="804397"/>
            <a:ext cx="2824263" cy="1561821"/>
            <a:chOff x="4620993" y="533400"/>
            <a:chExt cx="2501738" cy="1543261"/>
          </a:xfrm>
        </p:grpSpPr>
        <p:pic>
          <p:nvPicPr>
            <p:cNvPr id="61497" name="Imagen 1">
              <a:extLst>
                <a:ext uri="{FF2B5EF4-FFF2-40B4-BE49-F238E27FC236}">
                  <a16:creationId xmlns:a16="http://schemas.microsoft.com/office/drawing/2014/main" id="{97B82EFE-265A-304E-E06F-62A5F02F68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0993" y="829247"/>
              <a:ext cx="2501738" cy="12474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499" name="CuadroTexto 54">
              <a:extLst>
                <a:ext uri="{FF2B5EF4-FFF2-40B4-BE49-F238E27FC236}">
                  <a16:creationId xmlns:a16="http://schemas.microsoft.com/office/drawing/2014/main" id="{893ACD93-B17B-E0CD-FFA1-430D4E4D48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86257" y="533400"/>
              <a:ext cx="692137" cy="3345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 i="1" dirty="0">
                  <a:latin typeface="Arial" panose="020B0604020202020204" pitchFamily="34" charset="0"/>
                </a:rPr>
                <a:t>clb5</a:t>
              </a:r>
              <a:r>
                <a:rPr lang="en-US" altLang="es-ES_tradnl" sz="1600" dirty="0">
                  <a:latin typeface="Arial" panose="020B0604020202020204" pitchFamily="34" charset="0"/>
                </a:rPr>
                <a:t> L </a:t>
              </a:r>
            </a:p>
          </p:txBody>
        </p:sp>
        <p:sp>
          <p:nvSpPr>
            <p:cNvPr id="61500" name="CuadroTexto 56">
              <a:extLst>
                <a:ext uri="{FF2B5EF4-FFF2-40B4-BE49-F238E27FC236}">
                  <a16:creationId xmlns:a16="http://schemas.microsoft.com/office/drawing/2014/main" id="{2D0FE4FF-8133-63C9-92BE-DF7144593E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01747" y="547962"/>
              <a:ext cx="764512" cy="3345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 i="1" dirty="0">
                  <a:latin typeface="Arial" panose="020B0604020202020204" pitchFamily="34" charset="0"/>
                </a:rPr>
                <a:t>clb5 </a:t>
              </a:r>
              <a:r>
                <a:rPr lang="en-US" altLang="es-ES_tradnl" sz="1600" dirty="0">
                  <a:latin typeface="Arial" panose="020B0604020202020204" pitchFamily="34" charset="0"/>
                </a:rPr>
                <a:t>LL </a:t>
              </a:r>
            </a:p>
          </p:txBody>
        </p:sp>
      </p:grpSp>
      <p:sp>
        <p:nvSpPr>
          <p:cNvPr id="6" name="CuadroTexto 5">
            <a:extLst>
              <a:ext uri="{FF2B5EF4-FFF2-40B4-BE49-F238E27FC236}">
                <a16:creationId xmlns:a16="http://schemas.microsoft.com/office/drawing/2014/main" id="{DC21FA95-6427-F6E1-AAD3-FF279D9F7851}"/>
              </a:ext>
            </a:extLst>
          </p:cNvPr>
          <p:cNvSpPr txBox="1"/>
          <p:nvPr/>
        </p:nvSpPr>
        <p:spPr>
          <a:xfrm>
            <a:off x="219309" y="6211669"/>
            <a:ext cx="32427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 err="1">
                <a:latin typeface="Arial" panose="020B0604020202020204" pitchFamily="34" charset="0"/>
                <a:cs typeface="Times New Roman" panose="02020603050405020304" pitchFamily="18" charset="0"/>
              </a:rPr>
              <a:t>McQuinn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 et al., 2023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Sierra et al., unpublished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6E1FBC6-92BE-C0EB-FF80-F87BBDB321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921767"/>
            <a:ext cx="5310153" cy="2105515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FEB4AEFB-337B-B541-EF42-321205D7AD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2096" y="2746611"/>
            <a:ext cx="4271866" cy="3237779"/>
          </a:xfrm>
          <a:prstGeom prst="rect">
            <a:avLst/>
          </a:prstGeom>
        </p:spPr>
      </p:pic>
      <p:pic>
        <p:nvPicPr>
          <p:cNvPr id="2" name="Imagen 6">
            <a:extLst>
              <a:ext uri="{FF2B5EF4-FFF2-40B4-BE49-F238E27FC236}">
                <a16:creationId xmlns:a16="http://schemas.microsoft.com/office/drawing/2014/main" id="{16CAEB0C-E46F-A6CF-F7BD-CEC5FF1BE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951" y="3369699"/>
            <a:ext cx="3242715" cy="284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1">
            <a:extLst>
              <a:ext uri="{FF2B5EF4-FFF2-40B4-BE49-F238E27FC236}">
                <a16:creationId xmlns:a16="http://schemas.microsoft.com/office/drawing/2014/main" id="{F83ACB30-77E6-C60E-7359-6499C3DCD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58115" y="159038"/>
            <a:ext cx="392757" cy="38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67204710-BFF0-20CE-4B82-141796D0D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135" y="2301289"/>
            <a:ext cx="5166679" cy="3183210"/>
          </a:xfrm>
          <a:prstGeom prst="rect">
            <a:avLst/>
          </a:prstGeom>
        </p:spPr>
      </p:pic>
      <p:sp>
        <p:nvSpPr>
          <p:cNvPr id="3" name="Text Box 6">
            <a:extLst>
              <a:ext uri="{FF2B5EF4-FFF2-40B4-BE49-F238E27FC236}">
                <a16:creationId xmlns:a16="http://schemas.microsoft.com/office/drawing/2014/main" id="{2406C659-B576-92A9-E417-FF9D066C94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2511" y="248943"/>
            <a:ext cx="770312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  <a:t>The ACS1 identification has been a difficult task</a:t>
            </a:r>
          </a:p>
          <a:p>
            <a:pPr algn="ctr">
              <a:defRPr/>
            </a:pPr>
            <a: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  <a:t>Major challenge</a:t>
            </a:r>
          </a:p>
        </p:txBody>
      </p:sp>
      <p:sp>
        <p:nvSpPr>
          <p:cNvPr id="16" name="Rectángulo 15">
            <a:extLst>
              <a:ext uri="{FF2B5EF4-FFF2-40B4-BE49-F238E27FC236}">
                <a16:creationId xmlns:a16="http://schemas.microsoft.com/office/drawing/2014/main" id="{EB155071-EFB3-9277-B793-98DD1E5C5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084" y="3013720"/>
            <a:ext cx="1159292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sz="1400" b="0" dirty="0" err="1"/>
              <a:t>phytofluene</a:t>
            </a:r>
            <a:r>
              <a:rPr lang="es-ES_tradnl" altLang="es-MX" sz="1400" b="0" dirty="0"/>
              <a:t> </a:t>
            </a:r>
            <a:endParaRPr lang="es-ES" altLang="es-MX" sz="1400" b="0" dirty="0"/>
          </a:p>
        </p:txBody>
      </p:sp>
      <p:pic>
        <p:nvPicPr>
          <p:cNvPr id="18" name="Imagen 17" descr="Captura de pantalla 2013-10-21 a la(s) 20.24.32.png">
            <a:extLst>
              <a:ext uri="{FF2B5EF4-FFF2-40B4-BE49-F238E27FC236}">
                <a16:creationId xmlns:a16="http://schemas.microsoft.com/office/drawing/2014/main" id="{4EF26087-3CC2-C5EA-5637-28C0C6359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788" y="1833830"/>
            <a:ext cx="17272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Imagen 18" descr="Captura de pantalla 2013-10-21 a la(s) 20.32.50.png">
            <a:extLst>
              <a:ext uri="{FF2B5EF4-FFF2-40B4-BE49-F238E27FC236}">
                <a16:creationId xmlns:a16="http://schemas.microsoft.com/office/drawing/2014/main" id="{4BF9CE5E-85AF-7D20-75B2-A275C119CE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188" y="3655563"/>
            <a:ext cx="1679575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Rectángulo 19">
            <a:extLst>
              <a:ext uri="{FF2B5EF4-FFF2-40B4-BE49-F238E27FC236}">
                <a16:creationId xmlns:a16="http://schemas.microsoft.com/office/drawing/2014/main" id="{57D51510-C2E8-6E4E-E470-78FAEA9B6A2F}"/>
              </a:ext>
            </a:extLst>
          </p:cNvPr>
          <p:cNvSpPr/>
          <p:nvPr/>
        </p:nvSpPr>
        <p:spPr>
          <a:xfrm>
            <a:off x="2378075" y="5344800"/>
            <a:ext cx="521297" cy="276999"/>
          </a:xfrm>
          <a:prstGeom prst="rect">
            <a:avLst/>
          </a:prstGeom>
          <a:gradFill flip="none" rotWithShape="1">
            <a:gsLst>
              <a:gs pos="0">
                <a:srgbClr val="90F065"/>
              </a:gs>
              <a:gs pos="100000">
                <a:srgbClr val="4B802F"/>
              </a:gs>
            </a:gsLst>
            <a:lin ang="0" scaled="1"/>
            <a:tileRect/>
          </a:gra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dirty="0">
                <a:latin typeface="Times" pitchFamily="2" charset="0"/>
              </a:rPr>
              <a:t>ZDS</a:t>
            </a:r>
            <a:r>
              <a:rPr lang="es-ES_tradnl" altLang="es-MX" dirty="0">
                <a:solidFill>
                  <a:srgbClr val="FFFFFF"/>
                </a:solidFill>
                <a:latin typeface="Times" pitchFamily="2" charset="0"/>
              </a:rPr>
              <a:t> </a:t>
            </a:r>
            <a:endParaRPr lang="es-ES" altLang="es-MX" dirty="0">
              <a:solidFill>
                <a:srgbClr val="FFFFFF"/>
              </a:solidFill>
              <a:latin typeface="Times" pitchFamily="2" charset="0"/>
            </a:endParaRPr>
          </a:p>
        </p:txBody>
      </p:sp>
      <p:sp>
        <p:nvSpPr>
          <p:cNvPr id="21" name="Rectángulo 20">
            <a:extLst>
              <a:ext uri="{FF2B5EF4-FFF2-40B4-BE49-F238E27FC236}">
                <a16:creationId xmlns:a16="http://schemas.microsoft.com/office/drawing/2014/main" id="{D6F4F3BB-14C3-ED74-B2EC-D465621ECCD8}"/>
              </a:ext>
            </a:extLst>
          </p:cNvPr>
          <p:cNvSpPr/>
          <p:nvPr/>
        </p:nvSpPr>
        <p:spPr>
          <a:xfrm>
            <a:off x="2309813" y="4262134"/>
            <a:ext cx="641522" cy="276999"/>
          </a:xfrm>
          <a:prstGeom prst="rect">
            <a:avLst/>
          </a:prstGeom>
          <a:gradFill flip="none" rotWithShape="1">
            <a:gsLst>
              <a:gs pos="0">
                <a:srgbClr val="90F065"/>
              </a:gs>
              <a:gs pos="100000">
                <a:srgbClr val="4B802F"/>
              </a:gs>
            </a:gsLst>
            <a:lin ang="0" scaled="1"/>
            <a:tileRect/>
          </a:gra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>
                <a:latin typeface="Times" pitchFamily="2" charset="0"/>
              </a:rPr>
              <a:t>Z-ISO </a:t>
            </a:r>
            <a:endParaRPr lang="es-ES" altLang="es-MX">
              <a:latin typeface="Times" pitchFamily="2" charset="0"/>
            </a:endParaRPr>
          </a:p>
        </p:txBody>
      </p:sp>
      <p:sp>
        <p:nvSpPr>
          <p:cNvPr id="22" name="Text Box 6">
            <a:extLst>
              <a:ext uri="{FF2B5EF4-FFF2-40B4-BE49-F238E27FC236}">
                <a16:creationId xmlns:a16="http://schemas.microsoft.com/office/drawing/2014/main" id="{E957FFE4-8C8D-3598-0610-6142BC623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378" y="2336681"/>
            <a:ext cx="474810" cy="276999"/>
          </a:xfrm>
          <a:prstGeom prst="rect">
            <a:avLst/>
          </a:prstGeom>
          <a:gradFill flip="none" rotWithShape="1">
            <a:gsLst>
              <a:gs pos="0">
                <a:srgbClr val="90F065"/>
              </a:gs>
              <a:gs pos="100000">
                <a:srgbClr val="4B802F"/>
              </a:gs>
            </a:gsLst>
            <a:lin ang="0" scaled="1"/>
            <a:tileRect/>
          </a:gradFill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dirty="0">
                <a:latin typeface="Times" pitchFamily="2" charset="0"/>
              </a:rPr>
              <a:t>PDS</a:t>
            </a:r>
          </a:p>
        </p:txBody>
      </p:sp>
      <p:sp>
        <p:nvSpPr>
          <p:cNvPr id="23" name="Text Box 6">
            <a:extLst>
              <a:ext uri="{FF2B5EF4-FFF2-40B4-BE49-F238E27FC236}">
                <a16:creationId xmlns:a16="http://schemas.microsoft.com/office/drawing/2014/main" id="{403DD6BD-BF8D-9BB1-460A-C4414EA719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8075" y="2946667"/>
            <a:ext cx="474810" cy="276999"/>
          </a:xfrm>
          <a:prstGeom prst="rect">
            <a:avLst/>
          </a:prstGeom>
          <a:gradFill flip="none" rotWithShape="1">
            <a:gsLst>
              <a:gs pos="0">
                <a:srgbClr val="90F065"/>
              </a:gs>
              <a:gs pos="100000">
                <a:srgbClr val="4B802F"/>
              </a:gs>
            </a:gsLst>
            <a:lin ang="0" scaled="1"/>
            <a:tileRect/>
          </a:gradFill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>
                <a:latin typeface="Times" pitchFamily="2" charset="0"/>
              </a:rPr>
              <a:t>PDS</a:t>
            </a:r>
          </a:p>
        </p:txBody>
      </p:sp>
      <p:grpSp>
        <p:nvGrpSpPr>
          <p:cNvPr id="37" name="Grupo 36">
            <a:extLst>
              <a:ext uri="{FF2B5EF4-FFF2-40B4-BE49-F238E27FC236}">
                <a16:creationId xmlns:a16="http://schemas.microsoft.com/office/drawing/2014/main" id="{78513D8B-39F8-FDED-5495-65510A08D5CE}"/>
              </a:ext>
            </a:extLst>
          </p:cNvPr>
          <p:cNvGrpSpPr/>
          <p:nvPr/>
        </p:nvGrpSpPr>
        <p:grpSpPr>
          <a:xfrm>
            <a:off x="1707442" y="2791372"/>
            <a:ext cx="1681162" cy="752475"/>
            <a:chOff x="1707442" y="2514278"/>
            <a:chExt cx="1681162" cy="752475"/>
          </a:xfrm>
        </p:grpSpPr>
        <p:pic>
          <p:nvPicPr>
            <p:cNvPr id="15" name="Imagen 14" descr="Captura de pantalla 2013-10-21 a la(s) 20.25.48.png">
              <a:extLst>
                <a:ext uri="{FF2B5EF4-FFF2-40B4-BE49-F238E27FC236}">
                  <a16:creationId xmlns:a16="http://schemas.microsoft.com/office/drawing/2014/main" id="{BE9BDF87-0481-A251-0816-6668A89EA5B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07442" y="2514278"/>
              <a:ext cx="1681162" cy="752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CuadroTexto 23">
              <a:extLst>
                <a:ext uri="{FF2B5EF4-FFF2-40B4-BE49-F238E27FC236}">
                  <a16:creationId xmlns:a16="http://schemas.microsoft.com/office/drawing/2014/main" id="{EEC629E9-B171-FBBF-97A9-5DC77457C4D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25675" y="2560905"/>
              <a:ext cx="27463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es-ES" altLang="es-MX" sz="1400">
                  <a:solidFill>
                    <a:srgbClr val="FF0000"/>
                  </a:solidFill>
                </a:rPr>
                <a:t>*</a:t>
              </a:r>
            </a:p>
          </p:txBody>
        </p:sp>
      </p:grpSp>
      <p:grpSp>
        <p:nvGrpSpPr>
          <p:cNvPr id="36" name="Grupo 35">
            <a:extLst>
              <a:ext uri="{FF2B5EF4-FFF2-40B4-BE49-F238E27FC236}">
                <a16:creationId xmlns:a16="http://schemas.microsoft.com/office/drawing/2014/main" id="{5EFF278B-A84F-744D-41D9-9D68A07558A6}"/>
              </a:ext>
            </a:extLst>
          </p:cNvPr>
          <p:cNvGrpSpPr/>
          <p:nvPr/>
        </p:nvGrpSpPr>
        <p:grpSpPr>
          <a:xfrm>
            <a:off x="1553821" y="4247694"/>
            <a:ext cx="1817688" cy="1362075"/>
            <a:chOff x="1528939" y="3821358"/>
            <a:chExt cx="1817688" cy="1362075"/>
          </a:xfrm>
        </p:grpSpPr>
        <p:pic>
          <p:nvPicPr>
            <p:cNvPr id="17" name="Imagen 16">
              <a:extLst>
                <a:ext uri="{FF2B5EF4-FFF2-40B4-BE49-F238E27FC236}">
                  <a16:creationId xmlns:a16="http://schemas.microsoft.com/office/drawing/2014/main" id="{01084B02-AF16-7097-80D7-CB64A562F70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8939" y="3821358"/>
              <a:ext cx="1817688" cy="136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CuadroTexto 24">
              <a:extLst>
                <a:ext uri="{FF2B5EF4-FFF2-40B4-BE49-F238E27FC236}">
                  <a16:creationId xmlns:a16="http://schemas.microsoft.com/office/drawing/2014/main" id="{77D5C844-6C75-5370-456C-81F0B98D66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46275" y="4297353"/>
              <a:ext cx="27443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37931725" indent="-37474525"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r>
                <a:rPr lang="es-ES" altLang="es-MX" sz="1800" dirty="0">
                  <a:solidFill>
                    <a:srgbClr val="FF0000"/>
                  </a:solidFill>
                </a:rPr>
                <a:t>*</a:t>
              </a:r>
            </a:p>
          </p:txBody>
        </p:sp>
      </p:grpSp>
      <p:sp>
        <p:nvSpPr>
          <p:cNvPr id="26" name="Text Box 6">
            <a:extLst>
              <a:ext uri="{FF2B5EF4-FFF2-40B4-BE49-F238E27FC236}">
                <a16:creationId xmlns:a16="http://schemas.microsoft.com/office/drawing/2014/main" id="{4A4CD9B4-041B-FD42-7650-6E3BF3C062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507" y="2123846"/>
            <a:ext cx="92044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sz="1400" b="0" dirty="0" err="1"/>
              <a:t>phytoene</a:t>
            </a:r>
            <a:endParaRPr lang="es-ES_tradnl" altLang="es-MX" sz="1400" b="0" dirty="0"/>
          </a:p>
        </p:txBody>
      </p:sp>
      <p:sp>
        <p:nvSpPr>
          <p:cNvPr id="27" name="Rectángulo 26">
            <a:extLst>
              <a:ext uri="{FF2B5EF4-FFF2-40B4-BE49-F238E27FC236}">
                <a16:creationId xmlns:a16="http://schemas.microsoft.com/office/drawing/2014/main" id="{43C730C1-46E4-7DD6-52E2-8996D41FF5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781" y="3775800"/>
            <a:ext cx="1555234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sz="1400" b="0" i="1" dirty="0"/>
              <a:t>tri-cis</a:t>
            </a:r>
            <a:r>
              <a:rPr lang="es-ES_tradnl" altLang="es-MX" sz="1400" b="0" dirty="0"/>
              <a:t>-</a:t>
            </a:r>
            <a:r>
              <a:rPr lang="es-ES_tradnl" altLang="es-MX" sz="1400" b="0" dirty="0" err="1"/>
              <a:t>ζ</a:t>
            </a:r>
            <a:r>
              <a:rPr lang="es-ES_tradnl" altLang="es-MX" sz="1400" b="0" dirty="0"/>
              <a:t>-</a:t>
            </a:r>
            <a:r>
              <a:rPr lang="es-ES_tradnl" altLang="es-MX" sz="1400" b="0" dirty="0" err="1"/>
              <a:t>carotene</a:t>
            </a:r>
            <a:r>
              <a:rPr lang="es-ES_tradnl" altLang="es-MX" sz="1400" b="0" dirty="0"/>
              <a:t> </a:t>
            </a:r>
            <a:endParaRPr lang="es-ES" altLang="es-MX" sz="1400" b="0" dirty="0"/>
          </a:p>
        </p:txBody>
      </p:sp>
      <p:sp>
        <p:nvSpPr>
          <p:cNvPr id="30" name="Rectángulo 29">
            <a:extLst>
              <a:ext uri="{FF2B5EF4-FFF2-40B4-BE49-F238E27FC236}">
                <a16:creationId xmlns:a16="http://schemas.microsoft.com/office/drawing/2014/main" id="{958631EB-C853-91CD-9AC8-38A17ECB0F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175" y="4819562"/>
            <a:ext cx="154561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sz="1400" b="0" i="1" dirty="0"/>
              <a:t>di-cis</a:t>
            </a:r>
            <a:r>
              <a:rPr lang="es-ES_tradnl" altLang="es-MX" sz="1400" b="0" dirty="0"/>
              <a:t>-</a:t>
            </a:r>
            <a:r>
              <a:rPr lang="es-ES_tradnl" altLang="es-MX" sz="1400" b="0" dirty="0" err="1"/>
              <a:t>ζ</a:t>
            </a:r>
            <a:r>
              <a:rPr lang="es-ES_tradnl" altLang="es-MX" sz="1400" b="0" dirty="0"/>
              <a:t>-</a:t>
            </a:r>
            <a:r>
              <a:rPr lang="es-ES_tradnl" altLang="es-MX" sz="1400" b="0" dirty="0" err="1"/>
              <a:t>carotene</a:t>
            </a:r>
            <a:r>
              <a:rPr lang="es-ES_tradnl" altLang="es-MX" sz="1400" b="0" dirty="0"/>
              <a:t> </a:t>
            </a:r>
            <a:endParaRPr lang="es-ES" altLang="es-MX" sz="1400" b="0" dirty="0"/>
          </a:p>
        </p:txBody>
      </p:sp>
      <p:sp>
        <p:nvSpPr>
          <p:cNvPr id="31" name="CuadroTexto 30">
            <a:extLst>
              <a:ext uri="{FF2B5EF4-FFF2-40B4-BE49-F238E27FC236}">
                <a16:creationId xmlns:a16="http://schemas.microsoft.com/office/drawing/2014/main" id="{7B16E39A-490E-D2A7-734F-D6E53E4991FF}"/>
              </a:ext>
            </a:extLst>
          </p:cNvPr>
          <p:cNvSpPr txBox="1"/>
          <p:nvPr/>
        </p:nvSpPr>
        <p:spPr>
          <a:xfrm>
            <a:off x="2422136" y="5189111"/>
            <a:ext cx="529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</p:txBody>
      </p:sp>
      <p:sp>
        <p:nvSpPr>
          <p:cNvPr id="35" name="CuadroTexto 34">
            <a:extLst>
              <a:ext uri="{FF2B5EF4-FFF2-40B4-BE49-F238E27FC236}">
                <a16:creationId xmlns:a16="http://schemas.microsoft.com/office/drawing/2014/main" id="{251281BE-F6B9-9D57-87F1-AB03267AFCC4}"/>
              </a:ext>
            </a:extLst>
          </p:cNvPr>
          <p:cNvSpPr txBox="1"/>
          <p:nvPr/>
        </p:nvSpPr>
        <p:spPr>
          <a:xfrm>
            <a:off x="4396999" y="3877961"/>
            <a:ext cx="856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2400" dirty="0"/>
              <a:t>CCD4</a:t>
            </a:r>
          </a:p>
        </p:txBody>
      </p:sp>
      <p:sp>
        <p:nvSpPr>
          <p:cNvPr id="38" name="Text Box 6">
            <a:extLst>
              <a:ext uri="{FF2B5EF4-FFF2-40B4-BE49-F238E27FC236}">
                <a16:creationId xmlns:a16="http://schemas.microsoft.com/office/drawing/2014/main" id="{015B8494-7920-ABCA-4B9A-9F424B0CC4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378" y="3375694"/>
            <a:ext cx="474810" cy="276999"/>
          </a:xfrm>
          <a:prstGeom prst="rect">
            <a:avLst/>
          </a:prstGeom>
          <a:gradFill flip="none" rotWithShape="1">
            <a:gsLst>
              <a:gs pos="0">
                <a:srgbClr val="90F065"/>
              </a:gs>
              <a:gs pos="100000">
                <a:srgbClr val="4B802F"/>
              </a:gs>
            </a:gsLst>
            <a:lin ang="0" scaled="1"/>
            <a:tileRect/>
          </a:gradFill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s-ES_tradnl" altLang="es-MX" dirty="0">
                <a:latin typeface="Times" pitchFamily="2" charset="0"/>
              </a:rPr>
              <a:t>PDS</a:t>
            </a:r>
          </a:p>
        </p:txBody>
      </p:sp>
      <p:cxnSp>
        <p:nvCxnSpPr>
          <p:cNvPr id="40" name="Conector recto de flecha 39">
            <a:extLst>
              <a:ext uri="{FF2B5EF4-FFF2-40B4-BE49-F238E27FC236}">
                <a16:creationId xmlns:a16="http://schemas.microsoft.com/office/drawing/2014/main" id="{54FBB510-9B38-A60A-DF5E-AD06FB01E0CD}"/>
              </a:ext>
            </a:extLst>
          </p:cNvPr>
          <p:cNvCxnSpPr/>
          <p:nvPr/>
        </p:nvCxnSpPr>
        <p:spPr>
          <a:xfrm>
            <a:off x="3713885" y="3039217"/>
            <a:ext cx="637309" cy="637309"/>
          </a:xfrm>
          <a:prstGeom prst="straightConnector1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1" name="Conector recto de flecha 40">
            <a:extLst>
              <a:ext uri="{FF2B5EF4-FFF2-40B4-BE49-F238E27FC236}">
                <a16:creationId xmlns:a16="http://schemas.microsoft.com/office/drawing/2014/main" id="{958E2719-F75A-F7E9-58EC-9BA29E475DB1}"/>
              </a:ext>
            </a:extLst>
          </p:cNvPr>
          <p:cNvCxnSpPr>
            <a:cxnSpLocks/>
          </p:cNvCxnSpPr>
          <p:nvPr/>
        </p:nvCxnSpPr>
        <p:spPr>
          <a:xfrm flipV="1">
            <a:off x="3684012" y="4210317"/>
            <a:ext cx="667182" cy="598367"/>
          </a:xfrm>
          <a:prstGeom prst="straightConnector1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4" name="Conector recto de flecha 43">
            <a:extLst>
              <a:ext uri="{FF2B5EF4-FFF2-40B4-BE49-F238E27FC236}">
                <a16:creationId xmlns:a16="http://schemas.microsoft.com/office/drawing/2014/main" id="{392C60BA-25E7-59E3-2BF9-36B86FCAEEAF}"/>
              </a:ext>
            </a:extLst>
          </p:cNvPr>
          <p:cNvCxnSpPr>
            <a:cxnSpLocks/>
          </p:cNvCxnSpPr>
          <p:nvPr/>
        </p:nvCxnSpPr>
        <p:spPr>
          <a:xfrm>
            <a:off x="3526073" y="3854456"/>
            <a:ext cx="818227" cy="0"/>
          </a:xfrm>
          <a:prstGeom prst="straightConnector1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Conector recto de flecha 45">
            <a:extLst>
              <a:ext uri="{FF2B5EF4-FFF2-40B4-BE49-F238E27FC236}">
                <a16:creationId xmlns:a16="http://schemas.microsoft.com/office/drawing/2014/main" id="{371400C6-06FA-567B-1DE0-850FE2493A32}"/>
              </a:ext>
            </a:extLst>
          </p:cNvPr>
          <p:cNvCxnSpPr>
            <a:cxnSpLocks/>
          </p:cNvCxnSpPr>
          <p:nvPr/>
        </p:nvCxnSpPr>
        <p:spPr>
          <a:xfrm>
            <a:off x="5834962" y="3929688"/>
            <a:ext cx="818227" cy="0"/>
          </a:xfrm>
          <a:prstGeom prst="straightConnector1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7" name="CuadroTexto 46">
            <a:extLst>
              <a:ext uri="{FF2B5EF4-FFF2-40B4-BE49-F238E27FC236}">
                <a16:creationId xmlns:a16="http://schemas.microsoft.com/office/drawing/2014/main" id="{B38624C2-C748-507A-72A1-344055F9784E}"/>
              </a:ext>
            </a:extLst>
          </p:cNvPr>
          <p:cNvSpPr txBox="1"/>
          <p:nvPr/>
        </p:nvSpPr>
        <p:spPr>
          <a:xfrm>
            <a:off x="5834962" y="3431228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2400" dirty="0"/>
              <a:t>?</a:t>
            </a:r>
          </a:p>
        </p:txBody>
      </p:sp>
      <p:sp>
        <p:nvSpPr>
          <p:cNvPr id="48" name="CuadroTexto 47">
            <a:extLst>
              <a:ext uri="{FF2B5EF4-FFF2-40B4-BE49-F238E27FC236}">
                <a16:creationId xmlns:a16="http://schemas.microsoft.com/office/drawing/2014/main" id="{DF2C724D-E434-DF67-CC7D-AABCCF2A4D1B}"/>
              </a:ext>
            </a:extLst>
          </p:cNvPr>
          <p:cNvSpPr txBox="1"/>
          <p:nvPr/>
        </p:nvSpPr>
        <p:spPr>
          <a:xfrm>
            <a:off x="3583844" y="3361189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2400" dirty="0"/>
              <a:t>?</a:t>
            </a:r>
          </a:p>
        </p:txBody>
      </p:sp>
      <p:cxnSp>
        <p:nvCxnSpPr>
          <p:cNvPr id="49" name="Conector recto de flecha 48">
            <a:extLst>
              <a:ext uri="{FF2B5EF4-FFF2-40B4-BE49-F238E27FC236}">
                <a16:creationId xmlns:a16="http://schemas.microsoft.com/office/drawing/2014/main" id="{67840B27-7313-8624-9D8B-014D826F9D5B}"/>
              </a:ext>
            </a:extLst>
          </p:cNvPr>
          <p:cNvCxnSpPr>
            <a:cxnSpLocks/>
          </p:cNvCxnSpPr>
          <p:nvPr/>
        </p:nvCxnSpPr>
        <p:spPr>
          <a:xfrm>
            <a:off x="5253324" y="3924685"/>
            <a:ext cx="456095" cy="0"/>
          </a:xfrm>
          <a:prstGeom prst="straightConnector1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1" name="CuadroTexto 50">
            <a:extLst>
              <a:ext uri="{FF2B5EF4-FFF2-40B4-BE49-F238E27FC236}">
                <a16:creationId xmlns:a16="http://schemas.microsoft.com/office/drawing/2014/main" id="{C7E7DB7A-BD0B-A50B-D3AE-5D7BCB95369E}"/>
              </a:ext>
            </a:extLst>
          </p:cNvPr>
          <p:cNvSpPr txBox="1"/>
          <p:nvPr/>
        </p:nvSpPr>
        <p:spPr>
          <a:xfrm>
            <a:off x="4421279" y="3461160"/>
            <a:ext cx="79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2400" dirty="0"/>
              <a:t>Light</a:t>
            </a:r>
          </a:p>
        </p:txBody>
      </p:sp>
      <p:sp>
        <p:nvSpPr>
          <p:cNvPr id="52" name="CuadroTexto 51">
            <a:extLst>
              <a:ext uri="{FF2B5EF4-FFF2-40B4-BE49-F238E27FC236}">
                <a16:creationId xmlns:a16="http://schemas.microsoft.com/office/drawing/2014/main" id="{EDD91B16-6BC7-C100-E50F-A7B620872455}"/>
              </a:ext>
            </a:extLst>
          </p:cNvPr>
          <p:cNvSpPr txBox="1"/>
          <p:nvPr/>
        </p:nvSpPr>
        <p:spPr>
          <a:xfrm>
            <a:off x="6096000" y="5867965"/>
            <a:ext cx="5880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600" dirty="0">
                <a:latin typeface="Arial" panose="020B0604020202020204" pitchFamily="34" charset="0"/>
                <a:cs typeface="Arial" panose="020B0604020202020204" pitchFamily="34" charset="0"/>
              </a:rPr>
              <a:t>19 different z-carotenoids, 4 previous identified</a:t>
            </a:r>
          </a:p>
          <a:p>
            <a:r>
              <a:rPr lang="es-MX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9,15,90-tri-cis-z-carotene,</a:t>
            </a:r>
          </a:p>
          <a:p>
            <a:r>
              <a:rPr lang="es-MX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9,9´-di-cis-f-carotene, 9-cis-z-carotene and all trans-z-carotene</a:t>
            </a:r>
          </a:p>
        </p:txBody>
      </p:sp>
      <p:sp>
        <p:nvSpPr>
          <p:cNvPr id="54" name="CuadroTexto 53">
            <a:extLst>
              <a:ext uri="{FF2B5EF4-FFF2-40B4-BE49-F238E27FC236}">
                <a16:creationId xmlns:a16="http://schemas.microsoft.com/office/drawing/2014/main" id="{4BD44CA7-F404-CB37-E0A0-A5DE87DD3AFD}"/>
              </a:ext>
            </a:extLst>
          </p:cNvPr>
          <p:cNvSpPr txBox="1"/>
          <p:nvPr/>
        </p:nvSpPr>
        <p:spPr>
          <a:xfrm>
            <a:off x="447157" y="6293629"/>
            <a:ext cx="3048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MX" sz="11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1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1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100" dirty="0" err="1">
                <a:latin typeface="Arial" panose="020B0604020202020204" pitchFamily="34" charset="0"/>
                <a:cs typeface="Times New Roman" panose="02020603050405020304" pitchFamily="18" charset="0"/>
              </a:rPr>
              <a:t>McQuinn</a:t>
            </a:r>
            <a:r>
              <a:rPr lang="en-US" altLang="es-MX" sz="1100" dirty="0">
                <a:latin typeface="Arial" panose="020B0604020202020204" pitchFamily="34" charset="0"/>
                <a:cs typeface="Times New Roman" panose="02020603050405020304" pitchFamily="18" charset="0"/>
              </a:rPr>
              <a:t> et al., 2023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0" grpId="0" animBg="1"/>
      <p:bldP spid="21" grpId="0" animBg="1"/>
      <p:bldP spid="22" grpId="0" animBg="1"/>
      <p:bldP spid="23" grpId="0" animBg="1"/>
      <p:bldP spid="24" grpId="0"/>
      <p:bldP spid="24" grpId="1"/>
      <p:bldP spid="25" grpId="0"/>
      <p:bldP spid="25" grpId="1"/>
      <p:bldP spid="26" grpId="0"/>
      <p:bldP spid="27" grpId="0"/>
      <p:bldP spid="30" grpId="0"/>
      <p:bldP spid="3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4" name="Rectangle 1">
            <a:extLst>
              <a:ext uri="{FF2B5EF4-FFF2-40B4-BE49-F238E27FC236}">
                <a16:creationId xmlns:a16="http://schemas.microsoft.com/office/drawing/2014/main" id="{7499514C-9D1A-A5B0-6058-8686BBFBDE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18" y="6190184"/>
            <a:ext cx="232191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 err="1">
                <a:latin typeface="Arial" panose="020B0604020202020204" pitchFamily="34" charset="0"/>
                <a:cs typeface="Times New Roman" panose="02020603050405020304" pitchFamily="18" charset="0"/>
              </a:rPr>
              <a:t>Avendaño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-Vázquez 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2014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Sierra 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2023</a:t>
            </a: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FC661CC8-19A6-BC07-BBC6-6A6B24C73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160" y="103850"/>
            <a:ext cx="103101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ACS1 affects the expression of many genes</a:t>
            </a: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E59C69B5-FD19-4874-772C-EB6DB78612BC}"/>
              </a:ext>
            </a:extLst>
          </p:cNvPr>
          <p:cNvGrpSpPr/>
          <p:nvPr/>
        </p:nvGrpSpPr>
        <p:grpSpPr>
          <a:xfrm>
            <a:off x="8913215" y="818018"/>
            <a:ext cx="3168174" cy="5028594"/>
            <a:chOff x="-35320" y="1099769"/>
            <a:chExt cx="3245866" cy="4622466"/>
          </a:xfrm>
        </p:grpSpPr>
        <p:sp>
          <p:nvSpPr>
            <p:cNvPr id="9" name="CuadroTexto 60">
              <a:extLst>
                <a:ext uri="{FF2B5EF4-FFF2-40B4-BE49-F238E27FC236}">
                  <a16:creationId xmlns:a16="http://schemas.microsoft.com/office/drawing/2014/main" id="{2470F66E-BD12-92D9-CA9A-4DC1EEC1A4FE}"/>
                </a:ext>
              </a:extLst>
            </p:cNvPr>
            <p:cNvSpPr txBox="1"/>
            <p:nvPr/>
          </p:nvSpPr>
          <p:spPr bwMode="auto">
            <a:xfrm>
              <a:off x="1235362" y="2617425"/>
              <a:ext cx="531813" cy="246063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60000"/>
              </a:schemeClr>
            </a:solidFill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1000" dirty="0"/>
                <a:t>CCD4</a:t>
              </a:r>
            </a:p>
          </p:txBody>
        </p:sp>
        <p:grpSp>
          <p:nvGrpSpPr>
            <p:cNvPr id="14" name="Agrupar 23">
              <a:extLst>
                <a:ext uri="{FF2B5EF4-FFF2-40B4-BE49-F238E27FC236}">
                  <a16:creationId xmlns:a16="http://schemas.microsoft.com/office/drawing/2014/main" id="{CF13768C-A816-C269-E8E0-2B7BE85D86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050038" y="3130121"/>
              <a:ext cx="350071" cy="291695"/>
              <a:chOff x="3103700" y="4221298"/>
              <a:chExt cx="350757" cy="678871"/>
            </a:xfrm>
          </p:grpSpPr>
          <p:cxnSp>
            <p:nvCxnSpPr>
              <p:cNvPr id="23" name="Conector recto 19">
                <a:extLst>
                  <a:ext uri="{FF2B5EF4-FFF2-40B4-BE49-F238E27FC236}">
                    <a16:creationId xmlns:a16="http://schemas.microsoft.com/office/drawing/2014/main" id="{8B4265AC-AD65-9C1F-A7A9-56F847CEC5D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279078" y="4221298"/>
                <a:ext cx="1" cy="678871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" name="Conector recto 21">
                <a:extLst>
                  <a:ext uri="{FF2B5EF4-FFF2-40B4-BE49-F238E27FC236}">
                    <a16:creationId xmlns:a16="http://schemas.microsoft.com/office/drawing/2014/main" id="{524C41E5-2E61-80B0-ADEA-BFCB3A8F52A1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103700" y="4900169"/>
                <a:ext cx="350757" cy="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6" name="CuadroTexto 2">
              <a:extLst>
                <a:ext uri="{FF2B5EF4-FFF2-40B4-BE49-F238E27FC236}">
                  <a16:creationId xmlns:a16="http://schemas.microsoft.com/office/drawing/2014/main" id="{7BFA30A4-0ED2-D6B5-B564-FF4D345B51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1374" y="5382732"/>
              <a:ext cx="1976031" cy="3395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dirty="0">
                  <a:latin typeface="Arial" panose="020B0604020202020204" pitchFamily="34" charset="0"/>
                </a:rPr>
                <a:t>DEVELOPMENT</a:t>
              </a:r>
            </a:p>
          </p:txBody>
        </p:sp>
        <p:sp>
          <p:nvSpPr>
            <p:cNvPr id="17" name="CuadroTexto 2">
              <a:extLst>
                <a:ext uri="{FF2B5EF4-FFF2-40B4-BE49-F238E27FC236}">
                  <a16:creationId xmlns:a16="http://schemas.microsoft.com/office/drawing/2014/main" id="{9DD4C8F8-9F9F-6DF3-F444-F3419BF94AE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69626" y="3510204"/>
              <a:ext cx="1497526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400" dirty="0" err="1">
                  <a:latin typeface="Arial" panose="020B0604020202020204" pitchFamily="34" charset="0"/>
                </a:rPr>
                <a:t>Chlororibosome</a:t>
              </a:r>
              <a:r>
                <a:rPr lang="en-US" altLang="en-US" sz="1400" dirty="0">
                  <a:latin typeface="Arial" panose="020B0604020202020204" pitchFamily="34" charset="0"/>
                </a:rPr>
                <a:t> 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400" dirty="0">
                  <a:latin typeface="Arial" panose="020B0604020202020204" pitchFamily="34" charset="0"/>
                </a:rPr>
                <a:t>proteins</a:t>
              </a:r>
            </a:p>
          </p:txBody>
        </p:sp>
        <p:sp>
          <p:nvSpPr>
            <p:cNvPr id="18" name="CuadroTexto 24">
              <a:extLst>
                <a:ext uri="{FF2B5EF4-FFF2-40B4-BE49-F238E27FC236}">
                  <a16:creationId xmlns:a16="http://schemas.microsoft.com/office/drawing/2014/main" id="{C68650F6-1232-4DB8-FDA5-10826190F7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12030" y="4481355"/>
              <a:ext cx="1598516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400" dirty="0">
                  <a:latin typeface="Arial" panose="020B0604020202020204" pitchFamily="34" charset="0"/>
                </a:rPr>
                <a:t>Plastid translation</a:t>
              </a:r>
            </a:p>
          </p:txBody>
        </p:sp>
        <p:grpSp>
          <p:nvGrpSpPr>
            <p:cNvPr id="54" name="Grupo 53">
              <a:extLst>
                <a:ext uri="{FF2B5EF4-FFF2-40B4-BE49-F238E27FC236}">
                  <a16:creationId xmlns:a16="http://schemas.microsoft.com/office/drawing/2014/main" id="{128201C1-BE03-A580-8041-F7061166A986}"/>
                </a:ext>
              </a:extLst>
            </p:cNvPr>
            <p:cNvGrpSpPr/>
            <p:nvPr/>
          </p:nvGrpSpPr>
          <p:grpSpPr>
            <a:xfrm>
              <a:off x="2134484" y="4022208"/>
              <a:ext cx="276804" cy="361756"/>
              <a:chOff x="2647929" y="4221569"/>
              <a:chExt cx="276804" cy="361756"/>
            </a:xfrm>
          </p:grpSpPr>
          <p:cxnSp>
            <p:nvCxnSpPr>
              <p:cNvPr id="19" name="Conector recto 19">
                <a:extLst>
                  <a:ext uri="{FF2B5EF4-FFF2-40B4-BE49-F238E27FC236}">
                    <a16:creationId xmlns:a16="http://schemas.microsoft.com/office/drawing/2014/main" id="{2F99D1B2-B433-C9CD-9615-5FE225E7DB93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2785705" y="4221569"/>
                <a:ext cx="0" cy="361756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" name="Conector recto 21">
                <a:extLst>
                  <a:ext uri="{FF2B5EF4-FFF2-40B4-BE49-F238E27FC236}">
                    <a16:creationId xmlns:a16="http://schemas.microsoft.com/office/drawing/2014/main" id="{2FAEAE41-3B67-1422-07B5-68DE096DDEE0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2647929" y="4583325"/>
                <a:ext cx="276804" cy="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44035" name="Grupo 44034">
              <a:extLst>
                <a:ext uri="{FF2B5EF4-FFF2-40B4-BE49-F238E27FC236}">
                  <a16:creationId xmlns:a16="http://schemas.microsoft.com/office/drawing/2014/main" id="{9E43E504-8A37-CF46-6012-3BDA58135F3C}"/>
                </a:ext>
              </a:extLst>
            </p:cNvPr>
            <p:cNvGrpSpPr/>
            <p:nvPr/>
          </p:nvGrpSpPr>
          <p:grpSpPr>
            <a:xfrm>
              <a:off x="-35320" y="1099769"/>
              <a:ext cx="2834990" cy="4146063"/>
              <a:chOff x="-161359" y="1238319"/>
              <a:chExt cx="3638751" cy="4523422"/>
            </a:xfrm>
          </p:grpSpPr>
          <p:pic>
            <p:nvPicPr>
              <p:cNvPr id="6" name="Imagen 78">
                <a:extLst>
                  <a:ext uri="{FF2B5EF4-FFF2-40B4-BE49-F238E27FC236}">
                    <a16:creationId xmlns:a16="http://schemas.microsoft.com/office/drawing/2014/main" id="{D55EE494-49AD-0E2F-83F7-931C2386B8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5289" t="6522" r="34354" b="38530"/>
              <a:stretch>
                <a:fillRect/>
              </a:stretch>
            </p:blipFill>
            <p:spPr bwMode="auto">
              <a:xfrm rot="5400000">
                <a:off x="-66709" y="1475734"/>
                <a:ext cx="827329" cy="10166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1" name="Imagen 6">
                <a:extLst>
                  <a:ext uri="{FF2B5EF4-FFF2-40B4-BE49-F238E27FC236}">
                    <a16:creationId xmlns:a16="http://schemas.microsoft.com/office/drawing/2014/main" id="{BC27DF0F-24A2-6FF1-A9B8-DE95DA81437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98545" y="3505600"/>
                <a:ext cx="924935" cy="75387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44034" name="Grupo 44033">
                <a:extLst>
                  <a:ext uri="{FF2B5EF4-FFF2-40B4-BE49-F238E27FC236}">
                    <a16:creationId xmlns:a16="http://schemas.microsoft.com/office/drawing/2014/main" id="{FBEFF579-3731-C796-9F8F-2ADA322DE9C8}"/>
                  </a:ext>
                </a:extLst>
              </p:cNvPr>
              <p:cNvGrpSpPr/>
              <p:nvPr/>
            </p:nvGrpSpPr>
            <p:grpSpPr>
              <a:xfrm>
                <a:off x="129612" y="1238319"/>
                <a:ext cx="3347780" cy="4523422"/>
                <a:chOff x="129612" y="1198563"/>
                <a:chExt cx="3347780" cy="4523422"/>
              </a:xfrm>
            </p:grpSpPr>
            <p:grpSp>
              <p:nvGrpSpPr>
                <p:cNvPr id="12" name="Agrupar 3">
                  <a:extLst>
                    <a:ext uri="{FF2B5EF4-FFF2-40B4-BE49-F238E27FC236}">
                      <a16:creationId xmlns:a16="http://schemas.microsoft.com/office/drawing/2014/main" id="{E5560C1F-A029-6A20-42C2-2CADD7EEF12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29612" y="1198563"/>
                  <a:ext cx="3347780" cy="3704399"/>
                  <a:chOff x="-114893" y="2296077"/>
                  <a:chExt cx="4242770" cy="3509868"/>
                </a:xfrm>
              </p:grpSpPr>
              <p:sp>
                <p:nvSpPr>
                  <p:cNvPr id="27" name="Text Box 9">
                    <a:extLst>
                      <a:ext uri="{FF2B5EF4-FFF2-40B4-BE49-F238E27FC236}">
                        <a16:creationId xmlns:a16="http://schemas.microsoft.com/office/drawing/2014/main" id="{0C0F8BE0-0468-9E8C-5A7E-41D3346C714E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38494" y="5572654"/>
                    <a:ext cx="1107601" cy="23329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00">
                        <a:latin typeface="Arial" panose="020B0604020202020204" pitchFamily="34" charset="0"/>
                        <a:sym typeface="Symbol" pitchFamily="2" charset="2"/>
                      </a:rPr>
                      <a:t>a-carotene</a:t>
                    </a:r>
                    <a:endParaRPr lang="en-US" altLang="en-US" sz="1000">
                      <a:latin typeface="Arial" panose="020B0604020202020204" pitchFamily="34" charset="0"/>
                    </a:endParaRPr>
                  </a:p>
                </p:txBody>
              </p:sp>
              <p:sp>
                <p:nvSpPr>
                  <p:cNvPr id="28" name="Text Box 10">
                    <a:extLst>
                      <a:ext uri="{FF2B5EF4-FFF2-40B4-BE49-F238E27FC236}">
                        <a16:creationId xmlns:a16="http://schemas.microsoft.com/office/drawing/2014/main" id="{1F52A4C1-02D0-D979-8BA9-4D2884562318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84493" y="5296606"/>
                    <a:ext cx="1016183" cy="23329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00" b="0">
                        <a:latin typeface="Arial" panose="020B0604020202020204" pitchFamily="34" charset="0"/>
                        <a:sym typeface="Symbol" pitchFamily="2" charset="2"/>
                      </a:rPr>
                      <a:t>ß</a:t>
                    </a:r>
                    <a:r>
                      <a:rPr lang="en-US" altLang="en-US" sz="1000">
                        <a:latin typeface="Arial" panose="020B0604020202020204" pitchFamily="34" charset="0"/>
                        <a:sym typeface="Symbol" pitchFamily="2" charset="2"/>
                      </a:rPr>
                      <a:t>-carotene</a:t>
                    </a:r>
                    <a:endParaRPr lang="en-US" altLang="en-US" sz="1000">
                      <a:latin typeface="Arial" panose="020B0604020202020204" pitchFamily="34" charset="0"/>
                    </a:endParaRPr>
                  </a:p>
                </p:txBody>
              </p:sp>
              <p:sp>
                <p:nvSpPr>
                  <p:cNvPr id="29" name="Line 18">
                    <a:extLst>
                      <a:ext uri="{FF2B5EF4-FFF2-40B4-BE49-F238E27FC236}">
                        <a16:creationId xmlns:a16="http://schemas.microsoft.com/office/drawing/2014/main" id="{3B040522-963A-A22E-8AC6-A518C589566C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868885" y="5158581"/>
                    <a:ext cx="0" cy="414073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prstDash val="dash"/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0" name="Line 19">
                    <a:extLst>
                      <a:ext uri="{FF2B5EF4-FFF2-40B4-BE49-F238E27FC236}">
                        <a16:creationId xmlns:a16="http://schemas.microsoft.com/office/drawing/2014/main" id="{44AF7F61-5EAA-1509-D5CA-19E2D1D38FB3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1388390" y="5089569"/>
                    <a:ext cx="0" cy="276049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prstDash val="dash"/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1" name="Oval 54">
                    <a:extLst>
                      <a:ext uri="{FF2B5EF4-FFF2-40B4-BE49-F238E27FC236}">
                        <a16:creationId xmlns:a16="http://schemas.microsoft.com/office/drawing/2014/main" id="{443ED7B7-BC19-E365-8A4B-EE0AC0CC5D9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587614" y="3703234"/>
                    <a:ext cx="1237053" cy="634822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93C4E3"/>
                      </a:gs>
                      <a:gs pos="50000">
                        <a:srgbClr val="FFF4D9"/>
                      </a:gs>
                      <a:gs pos="100000">
                        <a:srgbClr val="93C4E3"/>
                      </a:gs>
                    </a:gsLst>
                    <a:lin ang="54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endParaRPr lang="en-US" altLang="en-US" sz="1400">
                      <a:latin typeface="Arial" panose="020B0604020202020204" pitchFamily="34" charset="0"/>
                    </a:endParaRPr>
                  </a:p>
                </p:txBody>
              </p:sp>
              <p:sp>
                <p:nvSpPr>
                  <p:cNvPr id="32" name="Text Box 4">
                    <a:extLst>
                      <a:ext uri="{FF2B5EF4-FFF2-40B4-BE49-F238E27FC236}">
                        <a16:creationId xmlns:a16="http://schemas.microsoft.com/office/drawing/2014/main" id="{CDB8A9ED-C12A-6BA0-1617-4A339CB490A0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50835" y="2296077"/>
                    <a:ext cx="548926" cy="26245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200">
                        <a:latin typeface="Arial" panose="020B0604020202020204" pitchFamily="34" charset="0"/>
                      </a:rPr>
                      <a:t>IPP</a:t>
                    </a:r>
                  </a:p>
                </p:txBody>
              </p:sp>
              <p:sp>
                <p:nvSpPr>
                  <p:cNvPr id="33" name="Text Box 6">
                    <a:extLst>
                      <a:ext uri="{FF2B5EF4-FFF2-40B4-BE49-F238E27FC236}">
                        <a16:creationId xmlns:a16="http://schemas.microsoft.com/office/drawing/2014/main" id="{98BA82B5-7A71-374B-86F5-FA804210673A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85472" y="2944191"/>
                    <a:ext cx="1166517" cy="29161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400">
                        <a:latin typeface="Arial" panose="020B0604020202020204" pitchFamily="34" charset="0"/>
                      </a:rPr>
                      <a:t>phytoene</a:t>
                    </a:r>
                  </a:p>
                </p:txBody>
              </p:sp>
              <p:sp>
                <p:nvSpPr>
                  <p:cNvPr id="34" name="Text Box 7">
                    <a:extLst>
                      <a:ext uri="{FF2B5EF4-FFF2-40B4-BE49-F238E27FC236}">
                        <a16:creationId xmlns:a16="http://schemas.microsoft.com/office/drawing/2014/main" id="{26F756CA-04F2-4AF6-FAEC-62A5305B5A40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1914" y="4066389"/>
                    <a:ext cx="1461094" cy="32077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600" dirty="0">
                        <a:solidFill>
                          <a:srgbClr val="DF7822"/>
                        </a:solidFill>
                        <a:latin typeface="Arial" panose="020B0604020202020204" pitchFamily="34" charset="0"/>
                        <a:sym typeface="Symbol" pitchFamily="2" charset="2"/>
                      </a:rPr>
                      <a:t>-carotene</a:t>
                    </a:r>
                    <a:endParaRPr lang="en-US" altLang="en-US" sz="1600" dirty="0">
                      <a:solidFill>
                        <a:srgbClr val="DF7822"/>
                      </a:solidFill>
                      <a:latin typeface="Arial" panose="020B0604020202020204" pitchFamily="34" charset="0"/>
                    </a:endParaRPr>
                  </a:p>
                </p:txBody>
              </p:sp>
              <p:sp>
                <p:nvSpPr>
                  <p:cNvPr id="35" name="Text Box 8">
                    <a:extLst>
                      <a:ext uri="{FF2B5EF4-FFF2-40B4-BE49-F238E27FC236}">
                        <a16:creationId xmlns:a16="http://schemas.microsoft.com/office/drawing/2014/main" id="{86EF8CAE-1C4A-49CB-FEAE-E8D59FAA342E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89862" y="4882533"/>
                    <a:ext cx="1294503" cy="23329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00">
                        <a:latin typeface="Arial" panose="020B0604020202020204" pitchFamily="34" charset="0"/>
                      </a:rPr>
                      <a:t>trans-lycopene</a:t>
                    </a:r>
                  </a:p>
                </p:txBody>
              </p:sp>
              <p:sp>
                <p:nvSpPr>
                  <p:cNvPr id="36" name="Line 16">
                    <a:extLst>
                      <a:ext uri="{FF2B5EF4-FFF2-40B4-BE49-F238E27FC236}">
                        <a16:creationId xmlns:a16="http://schemas.microsoft.com/office/drawing/2014/main" id="{299B0F82-2760-26FD-729E-8D0339358F88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1136686" y="2553267"/>
                    <a:ext cx="0" cy="20553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prstDash val="dash"/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" name="Line 17">
                    <a:extLst>
                      <a:ext uri="{FF2B5EF4-FFF2-40B4-BE49-F238E27FC236}">
                        <a16:creationId xmlns:a16="http://schemas.microsoft.com/office/drawing/2014/main" id="{70F0A011-A8EF-7FBB-DA80-4CDA0D6763EE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1136686" y="2800166"/>
                    <a:ext cx="0" cy="20703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" name="Text Box 25">
                    <a:extLst>
                      <a:ext uri="{FF2B5EF4-FFF2-40B4-BE49-F238E27FC236}">
                        <a16:creationId xmlns:a16="http://schemas.microsoft.com/office/drawing/2014/main" id="{E589F5BA-7C30-B0CF-9A0A-1897CEA6BA7E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358399" y="3232242"/>
                    <a:ext cx="634251" cy="262453"/>
                  </a:xfrm>
                  <a:prstGeom prst="rect">
                    <a:avLst/>
                  </a:prstGeom>
                  <a:solidFill>
                    <a:schemeClr val="tx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 algn="ctr"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</a:rPr>
                      <a:t>PDS</a:t>
                    </a:r>
                  </a:p>
                </p:txBody>
              </p:sp>
              <p:sp>
                <p:nvSpPr>
                  <p:cNvPr id="39" name="Text Box 26">
                    <a:extLst>
                      <a:ext uri="{FF2B5EF4-FFF2-40B4-BE49-F238E27FC236}">
                        <a16:creationId xmlns:a16="http://schemas.microsoft.com/office/drawing/2014/main" id="{068FD2F1-E3F7-35BB-084A-A5841C77288B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349083" y="4481962"/>
                    <a:ext cx="1071553" cy="240042"/>
                  </a:xfrm>
                  <a:prstGeom prst="rect">
                    <a:avLst/>
                  </a:prstGeom>
                  <a:solidFill>
                    <a:schemeClr val="tx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000">
                        <a:solidFill>
                          <a:schemeClr val="bg1"/>
                        </a:solidFill>
                        <a:latin typeface="Arial" panose="020B0604020202020204" pitchFamily="34" charset="0"/>
                      </a:rPr>
                      <a:t>ZDS/CLB5</a:t>
                    </a:r>
                  </a:p>
                </p:txBody>
              </p:sp>
              <p:sp>
                <p:nvSpPr>
                  <p:cNvPr id="40" name="Line 31">
                    <a:extLst>
                      <a:ext uri="{FF2B5EF4-FFF2-40B4-BE49-F238E27FC236}">
                        <a16:creationId xmlns:a16="http://schemas.microsoft.com/office/drawing/2014/main" id="{FD4DF947-B419-59F3-72B2-000B7C0764AC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1148393" y="3160229"/>
                    <a:ext cx="7317" cy="369065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prstDash val="dash"/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1" name="Line 32">
                    <a:extLst>
                      <a:ext uri="{FF2B5EF4-FFF2-40B4-BE49-F238E27FC236}">
                        <a16:creationId xmlns:a16="http://schemas.microsoft.com/office/drawing/2014/main" id="{909BD77E-8323-D6A7-1A73-6715A5525875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148393" y="4352939"/>
                    <a:ext cx="4390" cy="529593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prstDash val="dash"/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3" name="Text Box 44">
                    <a:extLst>
                      <a:ext uri="{FF2B5EF4-FFF2-40B4-BE49-F238E27FC236}">
                        <a16:creationId xmlns:a16="http://schemas.microsoft.com/office/drawing/2014/main" id="{E501F0DF-BE38-A61C-3DA2-C1913F565EDA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422735" y="4180757"/>
                    <a:ext cx="754112" cy="78735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wrap="none">
                    <a:spAutoFit/>
                  </a:bodyPr>
                  <a:lstStyle>
                    <a:lvl1pPr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sz="1200" b="1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defRPr/>
                    </a:pPr>
                    <a:r>
                      <a:rPr lang="en-US" altLang="en-US" sz="48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</a:rPr>
                      <a:t>X</a:t>
                    </a:r>
                  </a:p>
                </p:txBody>
              </p:sp>
              <p:sp>
                <p:nvSpPr>
                  <p:cNvPr id="44" name="Line 51">
                    <a:extLst>
                      <a:ext uri="{FF2B5EF4-FFF2-40B4-BE49-F238E27FC236}">
                        <a16:creationId xmlns:a16="http://schemas.microsoft.com/office/drawing/2014/main" id="{7A1B0B50-254E-772C-94F7-6D64B564C033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2098137" y="3736331"/>
                    <a:ext cx="513652" cy="0"/>
                  </a:xfrm>
                  <a:prstGeom prst="line">
                    <a:avLst/>
                  </a:prstGeom>
                  <a:noFill/>
                  <a:ln w="38100">
                    <a:solidFill>
                      <a:srgbClr val="4D68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5" name="Line 52">
                    <a:extLst>
                      <a:ext uri="{FF2B5EF4-FFF2-40B4-BE49-F238E27FC236}">
                        <a16:creationId xmlns:a16="http://schemas.microsoft.com/office/drawing/2014/main" id="{6D3DDD27-0661-991E-7991-4A108D187240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2105454" y="4240420"/>
                    <a:ext cx="513652" cy="0"/>
                  </a:xfrm>
                  <a:prstGeom prst="line">
                    <a:avLst/>
                  </a:prstGeom>
                  <a:noFill/>
                  <a:ln w="38100">
                    <a:solidFill>
                      <a:srgbClr val="4D68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6" name="Text Box 53">
                    <a:extLst>
                      <a:ext uri="{FF2B5EF4-FFF2-40B4-BE49-F238E27FC236}">
                        <a16:creationId xmlns:a16="http://schemas.microsoft.com/office/drawing/2014/main" id="{E5F5F872-6EDB-AEE8-9BB6-0364171236C8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578921" y="3799575"/>
                    <a:ext cx="1548956" cy="41360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2000" dirty="0">
                        <a:solidFill>
                          <a:srgbClr val="B1061F"/>
                        </a:solidFill>
                        <a:latin typeface="Comic Sans MS Bold" pitchFamily="4" charset="0"/>
                      </a:rPr>
                      <a:t>ACC1</a:t>
                    </a:r>
                  </a:p>
                </p:txBody>
              </p:sp>
              <p:sp>
                <p:nvSpPr>
                  <p:cNvPr id="47" name="Line 31">
                    <a:extLst>
                      <a:ext uri="{FF2B5EF4-FFF2-40B4-BE49-F238E27FC236}">
                        <a16:creationId xmlns:a16="http://schemas.microsoft.com/office/drawing/2014/main" id="{42BD644F-BB57-9336-0816-C0E5BF7A5D15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1146930" y="3799342"/>
                    <a:ext cx="7317" cy="369065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prstDash val="dash"/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8" name="Text Box 7">
                    <a:extLst>
                      <a:ext uri="{FF2B5EF4-FFF2-40B4-BE49-F238E27FC236}">
                        <a16:creationId xmlns:a16="http://schemas.microsoft.com/office/drawing/2014/main" id="{1D2FD569-BE47-AC7F-1E91-97B792D6ACA6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3624" y="3520294"/>
                    <a:ext cx="1288411" cy="32077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n-US" altLang="en-US" sz="1600">
                        <a:solidFill>
                          <a:srgbClr val="EEBE35"/>
                        </a:solidFill>
                        <a:latin typeface="Arial" panose="020B0604020202020204" pitchFamily="34" charset="0"/>
                        <a:sym typeface="Symbol" pitchFamily="2" charset="2"/>
                      </a:rPr>
                      <a:t>fitofluene</a:t>
                    </a:r>
                    <a:endParaRPr lang="en-US" altLang="en-US" sz="1600">
                      <a:solidFill>
                        <a:srgbClr val="EEBE35"/>
                      </a:solidFill>
                      <a:latin typeface="Arial" panose="020B0604020202020204" pitchFamily="34" charset="0"/>
                    </a:endParaRPr>
                  </a:p>
                </p:txBody>
              </p:sp>
              <p:cxnSp>
                <p:nvCxnSpPr>
                  <p:cNvPr id="49" name="Conector recto 89">
                    <a:extLst>
                      <a:ext uri="{FF2B5EF4-FFF2-40B4-BE49-F238E27FC236}">
                        <a16:creationId xmlns:a16="http://schemas.microsoft.com/office/drawing/2014/main" id="{DB8CDB99-DA62-2990-4311-1210C833B47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rot="10800000" flipV="1">
                    <a:off x="-108544" y="3581400"/>
                    <a:ext cx="1588" cy="215900"/>
                  </a:xfrm>
                  <a:prstGeom prst="line">
                    <a:avLst/>
                  </a:prstGeom>
                  <a:noFill/>
                  <a:ln w="28575">
                    <a:solidFill>
                      <a:srgbClr val="E1C341"/>
                    </a:solidFill>
                    <a:round/>
                    <a:headEnd type="triangle" w="med" len="med"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50" name="Conector recto 90">
                    <a:extLst>
                      <a:ext uri="{FF2B5EF4-FFF2-40B4-BE49-F238E27FC236}">
                        <a16:creationId xmlns:a16="http://schemas.microsoft.com/office/drawing/2014/main" id="{EE95F620-2EF8-ABAB-1360-FBADB0C02A1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rot="10800000" flipV="1">
                    <a:off x="-114893" y="4127500"/>
                    <a:ext cx="1588" cy="215900"/>
                  </a:xfrm>
                  <a:prstGeom prst="line">
                    <a:avLst/>
                  </a:prstGeom>
                  <a:noFill/>
                  <a:ln w="28575">
                    <a:solidFill>
                      <a:srgbClr val="E1790C"/>
                    </a:solidFill>
                    <a:round/>
                    <a:headEnd type="triangle" w="med" len="med"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</p:grpSp>
            <p:grpSp>
              <p:nvGrpSpPr>
                <p:cNvPr id="15" name="Agrupar 23">
                  <a:extLst>
                    <a:ext uri="{FF2B5EF4-FFF2-40B4-BE49-F238E27FC236}">
                      <a16:creationId xmlns:a16="http://schemas.microsoft.com/office/drawing/2014/main" id="{804165EC-2A0F-A9B1-4501-70323540583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662856" y="5189400"/>
                  <a:ext cx="276804" cy="532585"/>
                  <a:chOff x="3103700" y="4690828"/>
                  <a:chExt cx="350757" cy="678871"/>
                </a:xfrm>
              </p:grpSpPr>
              <p:cxnSp>
                <p:nvCxnSpPr>
                  <p:cNvPr id="21" name="Conector recto 19">
                    <a:extLst>
                      <a:ext uri="{FF2B5EF4-FFF2-40B4-BE49-F238E27FC236}">
                        <a16:creationId xmlns:a16="http://schemas.microsoft.com/office/drawing/2014/main" id="{143F851B-0985-1386-46BB-8F33F1720A0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3279078" y="4690828"/>
                    <a:ext cx="2" cy="678871"/>
                  </a:xfrm>
                  <a:prstGeom prst="line">
                    <a:avLst/>
                  </a:prstGeom>
                  <a:noFill/>
                  <a:ln w="38100">
                    <a:solidFill>
                      <a:srgbClr val="C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22" name="Conector recto 21">
                    <a:extLst>
                      <a:ext uri="{FF2B5EF4-FFF2-40B4-BE49-F238E27FC236}">
                        <a16:creationId xmlns:a16="http://schemas.microsoft.com/office/drawing/2014/main" id="{EBF5D3B2-912E-BDF1-366E-415C7619D66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3103700" y="5369699"/>
                    <a:ext cx="350757" cy="0"/>
                  </a:xfrm>
                  <a:prstGeom prst="line">
                    <a:avLst/>
                  </a:prstGeom>
                  <a:noFill/>
                  <a:ln w="38100">
                    <a:solidFill>
                      <a:srgbClr val="C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</p:grpSp>
          </p:grpSp>
        </p:grpSp>
      </p:grpSp>
      <p:sp>
        <p:nvSpPr>
          <p:cNvPr id="57" name="CuadroTexto 72">
            <a:extLst>
              <a:ext uri="{FF2B5EF4-FFF2-40B4-BE49-F238E27FC236}">
                <a16:creationId xmlns:a16="http://schemas.microsoft.com/office/drawing/2014/main" id="{853BBF9B-2C2B-9506-CE35-E5DCE4F23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4918148"/>
            <a:ext cx="2381659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400" b="0" i="1" dirty="0">
                <a:latin typeface="Arial" panose="020B0604020202020204" pitchFamily="34" charset="0"/>
              </a:rPr>
              <a:t>clb5</a:t>
            </a:r>
            <a:r>
              <a:rPr lang="en-US" altLang="es-ES_tradnl" sz="1400" b="0" dirty="0">
                <a:latin typeface="Arial" panose="020B0604020202020204" pitchFamily="34" charset="0"/>
              </a:rPr>
              <a:t> vs </a:t>
            </a:r>
            <a:r>
              <a:rPr lang="en-US" altLang="es-ES_tradnl" sz="1400" b="0" i="1" dirty="0">
                <a:latin typeface="Arial" panose="020B0604020202020204" pitchFamily="34" charset="0"/>
              </a:rPr>
              <a:t>pds3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400" b="0" dirty="0">
                <a:latin typeface="Arial" panose="020B0604020202020204" pitchFamily="34" charset="0"/>
              </a:rPr>
              <a:t>2193 genes DE (2X, 0.05 FDR)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400" b="0" dirty="0">
                <a:latin typeface="Arial" panose="020B0604020202020204" pitchFamily="34" charset="0"/>
              </a:rPr>
              <a:t>  625  up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400" b="0" dirty="0">
                <a:latin typeface="Arial" panose="020B0604020202020204" pitchFamily="34" charset="0"/>
              </a:rPr>
              <a:t>1568 down</a:t>
            </a: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AF231FE7-BDE2-B38E-7591-62387D3B4141}"/>
              </a:ext>
            </a:extLst>
          </p:cNvPr>
          <p:cNvGrpSpPr>
            <a:grpSpLocks/>
          </p:cNvGrpSpPr>
          <p:nvPr/>
        </p:nvGrpSpPr>
        <p:grpSpPr bwMode="auto">
          <a:xfrm>
            <a:off x="2595382" y="1239210"/>
            <a:ext cx="2445707" cy="3601392"/>
            <a:chOff x="203843" y="1485245"/>
            <a:chExt cx="3766449" cy="5255879"/>
          </a:xfrm>
        </p:grpSpPr>
        <p:sp>
          <p:nvSpPr>
            <p:cNvPr id="7" name="Rectángulo 6">
              <a:extLst>
                <a:ext uri="{FF2B5EF4-FFF2-40B4-BE49-F238E27FC236}">
                  <a16:creationId xmlns:a16="http://schemas.microsoft.com/office/drawing/2014/main" id="{12790F55-1B17-C5D7-7A43-203D987C7888}"/>
                </a:ext>
              </a:extLst>
            </p:cNvPr>
            <p:cNvSpPr/>
            <p:nvPr/>
          </p:nvSpPr>
          <p:spPr bwMode="auto">
            <a:xfrm>
              <a:off x="3011402" y="2420846"/>
              <a:ext cx="837949" cy="228004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  <p:pic>
          <p:nvPicPr>
            <p:cNvPr id="8" name="Imagen 2">
              <a:extLst>
                <a:ext uri="{FF2B5EF4-FFF2-40B4-BE49-F238E27FC236}">
                  <a16:creationId xmlns:a16="http://schemas.microsoft.com/office/drawing/2014/main" id="{DE83656A-73BA-8507-9897-6221C3D4201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843" y="1485245"/>
              <a:ext cx="3766449" cy="52558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id="{735CC7F2-E586-4A3A-730E-9A593B1A671D}"/>
              </a:ext>
            </a:extLst>
          </p:cNvPr>
          <p:cNvGrpSpPr>
            <a:grpSpLocks/>
          </p:cNvGrpSpPr>
          <p:nvPr/>
        </p:nvGrpSpPr>
        <p:grpSpPr bwMode="auto">
          <a:xfrm>
            <a:off x="6004223" y="4080361"/>
            <a:ext cx="3136711" cy="2202665"/>
            <a:chOff x="127000" y="5185981"/>
            <a:chExt cx="2311400" cy="1654114"/>
          </a:xfrm>
        </p:grpSpPr>
        <p:pic>
          <p:nvPicPr>
            <p:cNvPr id="13" name="Imagen 19">
              <a:extLst>
                <a:ext uri="{FF2B5EF4-FFF2-40B4-BE49-F238E27FC236}">
                  <a16:creationId xmlns:a16="http://schemas.microsoft.com/office/drawing/2014/main" id="{91EDB351-8282-940D-682E-7CB55165178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893" b="22252"/>
            <a:stretch>
              <a:fillRect/>
            </a:stretch>
          </p:blipFill>
          <p:spPr bwMode="auto">
            <a:xfrm>
              <a:off x="573088" y="6252720"/>
              <a:ext cx="1865312" cy="587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CuadroTexto 20">
              <a:extLst>
                <a:ext uri="{FF2B5EF4-FFF2-40B4-BE49-F238E27FC236}">
                  <a16:creationId xmlns:a16="http://schemas.microsoft.com/office/drawing/2014/main" id="{AA75A1D6-ED59-90B5-E410-D0A36B4D03D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186840">
              <a:off x="579369" y="5697012"/>
              <a:ext cx="330338" cy="221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>
                  <a:latin typeface="Arial" panose="020B0604020202020204" pitchFamily="34" charset="0"/>
                </a:rPr>
                <a:t>wt</a:t>
              </a:r>
              <a:endParaRPr lang="en-US" altLang="es-ES_tradnl" sz="1100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" name="CuadroTexto 21">
              <a:extLst>
                <a:ext uri="{FF2B5EF4-FFF2-40B4-BE49-F238E27FC236}">
                  <a16:creationId xmlns:a16="http://schemas.microsoft.com/office/drawing/2014/main" id="{8665CCF0-0B31-6782-0860-E37FCB0641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186840">
              <a:off x="755855" y="5631925"/>
              <a:ext cx="577441" cy="221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 i="1">
                  <a:latin typeface="Arial" panose="020B0604020202020204" pitchFamily="34" charset="0"/>
                </a:rPr>
                <a:t>clb5-1</a:t>
              </a:r>
              <a:endParaRPr lang="en-US" altLang="es-ES_tradnl" sz="1100" i="1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8" name="CuadroTexto 22">
              <a:extLst>
                <a:ext uri="{FF2B5EF4-FFF2-40B4-BE49-F238E27FC236}">
                  <a16:creationId xmlns:a16="http://schemas.microsoft.com/office/drawing/2014/main" id="{258B58F6-A602-0477-953A-541E112905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186840">
              <a:off x="1035590" y="5619225"/>
              <a:ext cx="616457" cy="221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 i="1">
                  <a:latin typeface="Arial" panose="020B0604020202020204" pitchFamily="34" charset="0"/>
                </a:rPr>
                <a:t>spc1-2</a:t>
              </a:r>
              <a:endParaRPr lang="en-US" altLang="es-ES_tradnl" sz="1100" i="1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5" name="CuadroTexto 23">
              <a:extLst>
                <a:ext uri="{FF2B5EF4-FFF2-40B4-BE49-F238E27FC236}">
                  <a16:creationId xmlns:a16="http://schemas.microsoft.com/office/drawing/2014/main" id="{2D238BBD-0902-0A15-CB35-67546E9726E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186840">
              <a:off x="1252490" y="5562075"/>
              <a:ext cx="801784" cy="221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>
                  <a:latin typeface="Arial" panose="020B0604020202020204" pitchFamily="34" charset="0"/>
                </a:rPr>
                <a:t>Sp 70 μM</a:t>
              </a:r>
              <a:endParaRPr lang="en-US" altLang="es-ES_tradnl" sz="1100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7" name="CuadroTexto 27">
              <a:extLst>
                <a:ext uri="{FF2B5EF4-FFF2-40B4-BE49-F238E27FC236}">
                  <a16:creationId xmlns:a16="http://schemas.microsoft.com/office/drawing/2014/main" id="{A7A61B05-4621-E02B-AD5A-12710749407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186840">
              <a:off x="1504569" y="5523974"/>
              <a:ext cx="897700" cy="221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>
                  <a:latin typeface="Arial" panose="020B0604020202020204" pitchFamily="34" charset="0"/>
                </a:rPr>
                <a:t>Lin 300 μM</a:t>
              </a:r>
              <a:endParaRPr lang="en-US" altLang="es-ES_tradnl" sz="1100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" name="CuadroTexto 29">
              <a:extLst>
                <a:ext uri="{FF2B5EF4-FFF2-40B4-BE49-F238E27FC236}">
                  <a16:creationId xmlns:a16="http://schemas.microsoft.com/office/drawing/2014/main" id="{FBF39C7F-7B66-EBE5-8E05-FB697E366D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186840">
              <a:off x="1969641" y="5636687"/>
              <a:ext cx="497783" cy="221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 i="1">
                  <a:latin typeface="Arial" panose="020B0604020202020204" pitchFamily="34" charset="0"/>
                </a:rPr>
                <a:t>pds3</a:t>
              </a:r>
              <a:endParaRPr lang="en-US" altLang="es-ES_tradnl" sz="1100" i="1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9" name="CuadroTexto 35">
              <a:extLst>
                <a:ext uri="{FF2B5EF4-FFF2-40B4-BE49-F238E27FC236}">
                  <a16:creationId xmlns:a16="http://schemas.microsoft.com/office/drawing/2014/main" id="{AFF6C9D0-DBFA-A515-AD6F-33009AF7B32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7000" y="5943600"/>
              <a:ext cx="417344" cy="265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>
                  <a:latin typeface="Arial" panose="020B0604020202020204" pitchFamily="34" charset="0"/>
                </a:rPr>
                <a:t>ClpP</a:t>
              </a:r>
            </a:p>
          </p:txBody>
        </p:sp>
        <p:sp>
          <p:nvSpPr>
            <p:cNvPr id="100" name="CuadroTexto 37">
              <a:extLst>
                <a:ext uri="{FF2B5EF4-FFF2-40B4-BE49-F238E27FC236}">
                  <a16:creationId xmlns:a16="http://schemas.microsoft.com/office/drawing/2014/main" id="{3AC64C94-234D-C90B-0B12-7807252A58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6525" y="6419850"/>
              <a:ext cx="376587" cy="265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100">
                  <a:latin typeface="Arial" panose="020B0604020202020204" pitchFamily="34" charset="0"/>
                </a:rPr>
                <a:t>Coo</a:t>
              </a:r>
            </a:p>
          </p:txBody>
        </p:sp>
        <p:pic>
          <p:nvPicPr>
            <p:cNvPr id="112" name="Imagen 3">
              <a:extLst>
                <a:ext uri="{FF2B5EF4-FFF2-40B4-BE49-F238E27FC236}">
                  <a16:creationId xmlns:a16="http://schemas.microsoft.com/office/drawing/2014/main" id="{CD4A0724-489E-5E92-A844-CED461C01C4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325" y="5973763"/>
              <a:ext cx="1870075" cy="200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4033" name="CuadroTexto 72">
            <a:extLst>
              <a:ext uri="{FF2B5EF4-FFF2-40B4-BE49-F238E27FC236}">
                <a16:creationId xmlns:a16="http://schemas.microsoft.com/office/drawing/2014/main" id="{19A8529D-EDAC-F2D5-2928-359BD4FC95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6481" y="5187942"/>
            <a:ext cx="3181595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b="0" dirty="0">
                <a:latin typeface="Arial" panose="020B0604020202020204" pitchFamily="34" charset="0"/>
              </a:rPr>
              <a:t>Around 50% of the nuclear encoded genes for the chloroplast ribosomal proteins are transcriptionally repressed in </a:t>
            </a:r>
            <a:r>
              <a:rPr lang="en-US" altLang="en-US" sz="1800" b="0" i="1" dirty="0">
                <a:latin typeface="Arial" panose="020B0604020202020204" pitchFamily="34" charset="0"/>
              </a:rPr>
              <a:t>clb5</a:t>
            </a:r>
          </a:p>
        </p:txBody>
      </p:sp>
      <p:pic>
        <p:nvPicPr>
          <p:cNvPr id="3" name="Imagen 55">
            <a:extLst>
              <a:ext uri="{FF2B5EF4-FFF2-40B4-BE49-F238E27FC236}">
                <a16:creationId xmlns:a16="http://schemas.microsoft.com/office/drawing/2014/main" id="{62DE91DD-9BD1-0360-098A-A4D9330927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67" y="696066"/>
            <a:ext cx="2056532" cy="399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3" name="Grupo 52">
            <a:extLst>
              <a:ext uri="{FF2B5EF4-FFF2-40B4-BE49-F238E27FC236}">
                <a16:creationId xmlns:a16="http://schemas.microsoft.com/office/drawing/2014/main" id="{C3DF7A9A-945C-F055-A8C7-28003194AE72}"/>
              </a:ext>
            </a:extLst>
          </p:cNvPr>
          <p:cNvGrpSpPr>
            <a:grpSpLocks/>
          </p:cNvGrpSpPr>
          <p:nvPr/>
        </p:nvGrpSpPr>
        <p:grpSpPr bwMode="auto">
          <a:xfrm>
            <a:off x="5186208" y="661622"/>
            <a:ext cx="3603929" cy="3178227"/>
            <a:chOff x="2457375" y="737129"/>
            <a:chExt cx="4706961" cy="3451909"/>
          </a:xfrm>
        </p:grpSpPr>
        <p:grpSp>
          <p:nvGrpSpPr>
            <p:cNvPr id="55" name="Grupo 5">
              <a:extLst>
                <a:ext uri="{FF2B5EF4-FFF2-40B4-BE49-F238E27FC236}">
                  <a16:creationId xmlns:a16="http://schemas.microsoft.com/office/drawing/2014/main" id="{CB43B2A9-F4AF-7A45-6B90-06A57677174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57375" y="942600"/>
              <a:ext cx="4706961" cy="3246438"/>
              <a:chOff x="2559743" y="847725"/>
              <a:chExt cx="4706961" cy="3246438"/>
            </a:xfrm>
          </p:grpSpPr>
          <p:grpSp>
            <p:nvGrpSpPr>
              <p:cNvPr id="62" name="Grupo 1">
                <a:extLst>
                  <a:ext uri="{FF2B5EF4-FFF2-40B4-BE49-F238E27FC236}">
                    <a16:creationId xmlns:a16="http://schemas.microsoft.com/office/drawing/2014/main" id="{472B1859-0B85-99A2-57EC-9FF8A77C160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827338" y="847725"/>
                <a:ext cx="4439366" cy="3246438"/>
                <a:chOff x="3035300" y="3703638"/>
                <a:chExt cx="4278880" cy="2997200"/>
              </a:xfrm>
            </p:grpSpPr>
            <p:pic>
              <p:nvPicPr>
                <p:cNvPr id="64" name="Picture 2">
                  <a:extLst>
                    <a:ext uri="{FF2B5EF4-FFF2-40B4-BE49-F238E27FC236}">
                      <a16:creationId xmlns:a16="http://schemas.microsoft.com/office/drawing/2014/main" id="{588CFBCE-96C7-FB1F-6999-9DB38DB9DF6B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8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28807"/>
                <a:stretch>
                  <a:fillRect/>
                </a:stretch>
              </p:blipFill>
              <p:spPr bwMode="auto">
                <a:xfrm>
                  <a:off x="3035300" y="3703638"/>
                  <a:ext cx="4278880" cy="299720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cxnSp>
              <p:nvCxnSpPr>
                <p:cNvPr id="65" name="Conector recto 5">
                  <a:extLst>
                    <a:ext uri="{FF2B5EF4-FFF2-40B4-BE49-F238E27FC236}">
                      <a16:creationId xmlns:a16="http://schemas.microsoft.com/office/drawing/2014/main" id="{83B40A8F-C783-FCC5-C381-062D6553E72B}"/>
                    </a:ext>
                  </a:extLst>
                </p:cNvPr>
                <p:cNvCxnSpPr>
                  <a:cxnSpLocks/>
                </p:cNvCxnSpPr>
                <p:nvPr/>
              </p:nvCxnSpPr>
              <p:spPr bwMode="auto">
                <a:xfrm>
                  <a:off x="4625975" y="6477000"/>
                  <a:ext cx="784225" cy="0"/>
                </a:xfrm>
                <a:prstGeom prst="line">
                  <a:avLst/>
                </a:prstGeom>
                <a:noFill/>
                <a:ln w="44450" algn="ctr">
                  <a:solidFill>
                    <a:srgbClr val="C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66" name="Conector recto 28">
                  <a:extLst>
                    <a:ext uri="{FF2B5EF4-FFF2-40B4-BE49-F238E27FC236}">
                      <a16:creationId xmlns:a16="http://schemas.microsoft.com/office/drawing/2014/main" id="{2EEFF873-76DA-1490-A4A6-5834F33319A4}"/>
                    </a:ext>
                  </a:extLst>
                </p:cNvPr>
                <p:cNvCxnSpPr>
                  <a:cxnSpLocks/>
                </p:cNvCxnSpPr>
                <p:nvPr/>
              </p:nvCxnSpPr>
              <p:spPr bwMode="auto">
                <a:xfrm>
                  <a:off x="6400800" y="6477000"/>
                  <a:ext cx="784225" cy="0"/>
                </a:xfrm>
                <a:prstGeom prst="line">
                  <a:avLst/>
                </a:prstGeom>
                <a:noFill/>
                <a:ln w="44450" algn="ctr">
                  <a:solidFill>
                    <a:srgbClr val="C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  <p:sp>
            <p:nvSpPr>
              <p:cNvPr id="63" name="TextBox 43">
                <a:extLst>
                  <a:ext uri="{FF2B5EF4-FFF2-40B4-BE49-F238E27FC236}">
                    <a16:creationId xmlns:a16="http://schemas.microsoft.com/office/drawing/2014/main" id="{60C9F861-4202-B83C-5BAE-FFBD11C7E72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-5400000">
                <a:off x="1641374" y="2300258"/>
                <a:ext cx="2114550" cy="27781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200">
                    <a:latin typeface="Arial" panose="020B0604020202020204" pitchFamily="34" charset="0"/>
                  </a:rPr>
                  <a:t>Relative</a:t>
                </a:r>
                <a:r>
                  <a:rPr lang="en-US" altLang="en-US" sz="1200" i="1">
                    <a:latin typeface="Arial" panose="020B0604020202020204" pitchFamily="34" charset="0"/>
                  </a:rPr>
                  <a:t>  </a:t>
                </a:r>
                <a:r>
                  <a:rPr lang="en-US" altLang="en-US" sz="1200">
                    <a:latin typeface="Arial" panose="020B0604020202020204" pitchFamily="34" charset="0"/>
                  </a:rPr>
                  <a:t>expression/ACT7</a:t>
                </a:r>
              </a:p>
            </p:txBody>
          </p:sp>
        </p:grpSp>
        <p:sp>
          <p:nvSpPr>
            <p:cNvPr id="56" name="CuadroTexto 24">
              <a:extLst>
                <a:ext uri="{FF2B5EF4-FFF2-40B4-BE49-F238E27FC236}">
                  <a16:creationId xmlns:a16="http://schemas.microsoft.com/office/drawing/2014/main" id="{E3031751-A746-E463-C7A7-CEB9F93D3B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45304" y="737129"/>
              <a:ext cx="3613151" cy="3397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n-US" sz="1600">
                  <a:latin typeface="Comic Sans MS" panose="030F0902030302020204" pitchFamily="66" charset="0"/>
                </a:rPr>
                <a:t>Nascent vs Mature transcript levels </a:t>
              </a:r>
            </a:p>
          </p:txBody>
        </p:sp>
        <p:grpSp>
          <p:nvGrpSpPr>
            <p:cNvPr id="59" name="Grupo 7">
              <a:extLst>
                <a:ext uri="{FF2B5EF4-FFF2-40B4-BE49-F238E27FC236}">
                  <a16:creationId xmlns:a16="http://schemas.microsoft.com/office/drawing/2014/main" id="{5A7866F2-1CB2-545A-3131-B9CB4DCF73E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65981" y="2255265"/>
              <a:ext cx="510518" cy="1113577"/>
              <a:chOff x="3523131" y="1954373"/>
              <a:chExt cx="510518" cy="1113577"/>
            </a:xfrm>
          </p:grpSpPr>
          <p:sp>
            <p:nvSpPr>
              <p:cNvPr id="60" name="CuadroTexto 24">
                <a:extLst>
                  <a:ext uri="{FF2B5EF4-FFF2-40B4-BE49-F238E27FC236}">
                    <a16:creationId xmlns:a16="http://schemas.microsoft.com/office/drawing/2014/main" id="{450C8776-DE95-E86A-D463-2BB6D771A4F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-5400000">
                <a:off x="3129422" y="2348082"/>
                <a:ext cx="1113577" cy="3261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ES_tradnl" altLang="en-US" sz="1200">
                    <a:latin typeface="Arial" panose="020B0604020202020204" pitchFamily="34" charset="0"/>
                  </a:rPr>
                  <a:t>Nascent </a:t>
                </a:r>
              </a:p>
            </p:txBody>
          </p:sp>
          <p:sp>
            <p:nvSpPr>
              <p:cNvPr id="61" name="CuadroTexto 24">
                <a:extLst>
                  <a:ext uri="{FF2B5EF4-FFF2-40B4-BE49-F238E27FC236}">
                    <a16:creationId xmlns:a16="http://schemas.microsoft.com/office/drawing/2014/main" id="{A6F1FDE3-F012-8D7E-0C29-986276FB198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-5400000">
                <a:off x="3372887" y="2377775"/>
                <a:ext cx="995363" cy="3261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ES_tradnl" altLang="en-US" sz="1200">
                    <a:latin typeface="Arial" panose="020B0604020202020204" pitchFamily="34" charset="0"/>
                  </a:rPr>
                  <a:t>Mature 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 Box 6">
            <a:extLst>
              <a:ext uri="{FF2B5EF4-FFF2-40B4-BE49-F238E27FC236}">
                <a16:creationId xmlns:a16="http://schemas.microsoft.com/office/drawing/2014/main" id="{FF4BA70A-B6E2-0D44-5708-16A955AC56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123" y="87314"/>
            <a:ext cx="10452285" cy="954087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Morphological defects of </a:t>
            </a:r>
            <a:r>
              <a:rPr lang="en-US" altLang="es-ES_tradnl" sz="2800" i="1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clb5</a:t>
            </a:r>
            <a:r>
              <a:rPr lang="en-U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en-U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undistinguible</a:t>
            </a:r>
            <a:r>
              <a:rPr lang="en-U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plants where plastid translation is inhibited</a:t>
            </a:r>
            <a:endParaRPr lang="en-US" altLang="es-ES_tradnl" sz="2800" i="1" dirty="0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0179" name="Agrupar 2">
            <a:extLst>
              <a:ext uri="{FF2B5EF4-FFF2-40B4-BE49-F238E27FC236}">
                <a16:creationId xmlns:a16="http://schemas.microsoft.com/office/drawing/2014/main" id="{8B0D7B70-05AC-CC38-BFB6-ECEB12C9B50E}"/>
              </a:ext>
            </a:extLst>
          </p:cNvPr>
          <p:cNvGrpSpPr>
            <a:grpSpLocks/>
          </p:cNvGrpSpPr>
          <p:nvPr/>
        </p:nvGrpSpPr>
        <p:grpSpPr bwMode="auto">
          <a:xfrm>
            <a:off x="211228" y="1120256"/>
            <a:ext cx="5229962" cy="3968049"/>
            <a:chOff x="330415" y="1577618"/>
            <a:chExt cx="3631985" cy="3094395"/>
          </a:xfrm>
        </p:grpSpPr>
        <p:cxnSp>
          <p:nvCxnSpPr>
            <p:cNvPr id="12" name="Conector recto 22">
              <a:extLst>
                <a:ext uri="{FF2B5EF4-FFF2-40B4-BE49-F238E27FC236}">
                  <a16:creationId xmlns:a16="http://schemas.microsoft.com/office/drawing/2014/main" id="{7995CBF4-4ABA-68CF-77B0-C091DBD076D0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2770483" y="2130211"/>
              <a:ext cx="117271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214" name="CuadroTexto 24">
              <a:extLst>
                <a:ext uri="{FF2B5EF4-FFF2-40B4-BE49-F238E27FC236}">
                  <a16:creationId xmlns:a16="http://schemas.microsoft.com/office/drawing/2014/main" id="{C1BA4AB5-C959-A049-004B-413E7B7AD5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08288" y="1836738"/>
              <a:ext cx="958690" cy="27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Arial" panose="020B0604020202020204" pitchFamily="34" charset="0"/>
                </a:rPr>
                <a:t>+ Sp 70 </a:t>
              </a:r>
              <a:r>
                <a:rPr lang="es-MX" altLang="es-ES_tradnl" sz="1400">
                  <a:latin typeface="Arial" panose="020B0604020202020204" pitchFamily="34" charset="0"/>
                </a:rPr>
                <a:t>μ</a:t>
              </a:r>
              <a:r>
                <a:rPr lang="es-CO" altLang="es-ES_tradnl" sz="1400">
                  <a:latin typeface="Arial" panose="020B0604020202020204" pitchFamily="34" charset="0"/>
                </a:rPr>
                <a:t>M</a:t>
              </a:r>
            </a:p>
          </p:txBody>
        </p:sp>
        <p:cxnSp>
          <p:nvCxnSpPr>
            <p:cNvPr id="14" name="Conector recto 27">
              <a:extLst>
                <a:ext uri="{FF2B5EF4-FFF2-40B4-BE49-F238E27FC236}">
                  <a16:creationId xmlns:a16="http://schemas.microsoft.com/office/drawing/2014/main" id="{B5D023FD-D5DD-020F-428B-E5BECE50CDAE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1559364" y="2130211"/>
              <a:ext cx="117271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216" name="CuadroTexto 29">
              <a:extLst>
                <a:ext uri="{FF2B5EF4-FFF2-40B4-BE49-F238E27FC236}">
                  <a16:creationId xmlns:a16="http://schemas.microsoft.com/office/drawing/2014/main" id="{ECB964D9-D3D2-8962-41D8-399702851F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1500" y="1836738"/>
              <a:ext cx="580588" cy="27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s-ES_tradnl" sz="1400" i="1">
                  <a:latin typeface="Arial" panose="020B0604020202020204" pitchFamily="34" charset="0"/>
                </a:rPr>
                <a:t>clb5-1</a:t>
              </a:r>
              <a:endParaRPr lang="es-CO" altLang="es-ES_tradnl" sz="1400" i="1">
                <a:latin typeface="Arial" panose="020B0604020202020204" pitchFamily="34" charset="0"/>
              </a:endParaRPr>
            </a:p>
          </p:txBody>
        </p:sp>
        <p:cxnSp>
          <p:nvCxnSpPr>
            <p:cNvPr id="17" name="Conector recto 40">
              <a:extLst>
                <a:ext uri="{FF2B5EF4-FFF2-40B4-BE49-F238E27FC236}">
                  <a16:creationId xmlns:a16="http://schemas.microsoft.com/office/drawing/2014/main" id="{C7087DF6-4AAC-B891-951C-EFF907669A71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330415" y="2130211"/>
              <a:ext cx="117271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219" name="CuadroTexto 42">
              <a:extLst>
                <a:ext uri="{FF2B5EF4-FFF2-40B4-BE49-F238E27FC236}">
                  <a16:creationId xmlns:a16="http://schemas.microsoft.com/office/drawing/2014/main" id="{25E26BB6-F357-16B9-C5F1-6B1DC84222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100" y="1836738"/>
              <a:ext cx="349295" cy="27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s-ES_tradnl" sz="1400">
                  <a:latin typeface="Arial" panose="020B0604020202020204" pitchFamily="34" charset="0"/>
                </a:rPr>
                <a:t>Wt</a:t>
              </a:r>
              <a:endParaRPr lang="es-CO" altLang="es-ES_tradnl" sz="1400">
                <a:latin typeface="Arial" panose="020B0604020202020204" pitchFamily="34" charset="0"/>
              </a:endParaRPr>
            </a:p>
          </p:txBody>
        </p:sp>
        <p:sp>
          <p:nvSpPr>
            <p:cNvPr id="50221" name="Rectángulo 60">
              <a:extLst>
                <a:ext uri="{FF2B5EF4-FFF2-40B4-BE49-F238E27FC236}">
                  <a16:creationId xmlns:a16="http://schemas.microsoft.com/office/drawing/2014/main" id="{59E8F144-FB0B-2E73-BDF9-DCF5DEBA18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19057" y="1577618"/>
              <a:ext cx="1810584" cy="301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n-US" sz="1800" dirty="0">
                  <a:solidFill>
                    <a:srgbClr val="4D68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LEAF MORPHOLOGY</a:t>
              </a:r>
            </a:p>
          </p:txBody>
        </p:sp>
        <p:pic>
          <p:nvPicPr>
            <p:cNvPr id="50222" name="Imagen 1">
              <a:extLst>
                <a:ext uri="{FF2B5EF4-FFF2-40B4-BE49-F238E27FC236}">
                  <a16:creationId xmlns:a16="http://schemas.microsoft.com/office/drawing/2014/main" id="{D9C4C011-02AF-2E41-BE6D-EFE31EDEC54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775" y="2209800"/>
              <a:ext cx="1106488" cy="842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3" name="Imagen 3">
              <a:extLst>
                <a:ext uri="{FF2B5EF4-FFF2-40B4-BE49-F238E27FC236}">
                  <a16:creationId xmlns:a16="http://schemas.microsoft.com/office/drawing/2014/main" id="{F7C13B86-88EF-D15B-B641-57478D09038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1313" y="2206625"/>
              <a:ext cx="1087437" cy="833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4" name="Imagen 4">
              <a:extLst>
                <a:ext uri="{FF2B5EF4-FFF2-40B4-BE49-F238E27FC236}">
                  <a16:creationId xmlns:a16="http://schemas.microsoft.com/office/drawing/2014/main" id="{8CD49393-A2C4-0492-3495-FF7037879E6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4800" y="2198688"/>
              <a:ext cx="1079500" cy="814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5" name="Imagen 5">
              <a:extLst>
                <a:ext uri="{FF2B5EF4-FFF2-40B4-BE49-F238E27FC236}">
                  <a16:creationId xmlns:a16="http://schemas.microsoft.com/office/drawing/2014/main" id="{09F68DA9-E751-3E98-0E01-138FE3D6F89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7766" y="3088583"/>
              <a:ext cx="855082" cy="760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6" name="Imagen 6">
              <a:extLst>
                <a:ext uri="{FF2B5EF4-FFF2-40B4-BE49-F238E27FC236}">
                  <a16:creationId xmlns:a16="http://schemas.microsoft.com/office/drawing/2014/main" id="{1248C3EA-C993-822F-43AF-1686934BBB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7538" y="3109913"/>
              <a:ext cx="687387" cy="698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7" name="Imagen 7">
              <a:extLst>
                <a:ext uri="{FF2B5EF4-FFF2-40B4-BE49-F238E27FC236}">
                  <a16:creationId xmlns:a16="http://schemas.microsoft.com/office/drawing/2014/main" id="{88647FBA-E631-CFD2-B5B8-CC87210888E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0063" y="3078163"/>
              <a:ext cx="676275" cy="687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8" name="Imagen 8">
              <a:extLst>
                <a:ext uri="{FF2B5EF4-FFF2-40B4-BE49-F238E27FC236}">
                  <a16:creationId xmlns:a16="http://schemas.microsoft.com/office/drawing/2014/main" id="{FF161A0E-A7CE-C110-D13B-81E286681F6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163" y="3925888"/>
              <a:ext cx="1047750" cy="746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29" name="Imagen 9">
              <a:extLst>
                <a:ext uri="{FF2B5EF4-FFF2-40B4-BE49-F238E27FC236}">
                  <a16:creationId xmlns:a16="http://schemas.microsoft.com/office/drawing/2014/main" id="{5D851091-3F65-EED9-0413-8B827B21CB7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62113" y="3916363"/>
              <a:ext cx="1065212" cy="741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30" name="Imagen 10">
              <a:extLst>
                <a:ext uri="{FF2B5EF4-FFF2-40B4-BE49-F238E27FC236}">
                  <a16:creationId xmlns:a16="http://schemas.microsoft.com/office/drawing/2014/main" id="{4B31B580-9236-ED15-5B73-11DC16F0021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6713" y="3895725"/>
              <a:ext cx="1055687" cy="747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50180" name="Agrupar 3">
            <a:extLst>
              <a:ext uri="{FF2B5EF4-FFF2-40B4-BE49-F238E27FC236}">
                <a16:creationId xmlns:a16="http://schemas.microsoft.com/office/drawing/2014/main" id="{EBA861F2-5AEA-0419-8823-0CEC75025BB3}"/>
              </a:ext>
            </a:extLst>
          </p:cNvPr>
          <p:cNvGrpSpPr>
            <a:grpSpLocks/>
          </p:cNvGrpSpPr>
          <p:nvPr/>
        </p:nvGrpSpPr>
        <p:grpSpPr bwMode="auto">
          <a:xfrm>
            <a:off x="5901607" y="1285064"/>
            <a:ext cx="5585708" cy="4205548"/>
            <a:chOff x="4175174" y="1457895"/>
            <a:chExt cx="4719589" cy="4233296"/>
          </a:xfrm>
        </p:grpSpPr>
        <p:sp>
          <p:nvSpPr>
            <p:cNvPr id="50187" name="CuadroTexto 5">
              <a:extLst>
                <a:ext uri="{FF2B5EF4-FFF2-40B4-BE49-F238E27FC236}">
                  <a16:creationId xmlns:a16="http://schemas.microsoft.com/office/drawing/2014/main" id="{40F69980-4E47-4C69-CDD0-517F3D4528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66050" y="1801813"/>
              <a:ext cx="1077433" cy="3395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100">
                  <a:latin typeface="Arial" panose="020B0604020202020204" pitchFamily="34" charset="0"/>
                </a:rPr>
                <a:t>+ Sp 70 </a:t>
              </a:r>
              <a:r>
                <a:rPr lang="es-MX" altLang="es-ES_tradnl" sz="1100">
                  <a:latin typeface="Arial" panose="020B0604020202020204" pitchFamily="34" charset="0"/>
                </a:rPr>
                <a:t>μ</a:t>
              </a:r>
              <a:r>
                <a:rPr lang="es-CO" altLang="es-ES_tradnl" sz="1100">
                  <a:latin typeface="Arial" panose="020B0604020202020204" pitchFamily="34" charset="0"/>
                </a:rPr>
                <a:t>M</a:t>
              </a:r>
            </a:p>
          </p:txBody>
        </p:sp>
        <p:cxnSp>
          <p:nvCxnSpPr>
            <p:cNvPr id="44" name="Conector recto 7">
              <a:extLst>
                <a:ext uri="{FF2B5EF4-FFF2-40B4-BE49-F238E27FC236}">
                  <a16:creationId xmlns:a16="http://schemas.microsoft.com/office/drawing/2014/main" id="{69E8743C-8186-E462-90ED-AE241125D5AE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6023484" y="2119319"/>
              <a:ext cx="136709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Conector recto 13">
              <a:extLst>
                <a:ext uri="{FF2B5EF4-FFF2-40B4-BE49-F238E27FC236}">
                  <a16:creationId xmlns:a16="http://schemas.microsoft.com/office/drawing/2014/main" id="{CE3F065D-7C5A-D287-11CE-A3F5D86732A6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594416" y="2119319"/>
              <a:ext cx="136709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ector recto 30">
              <a:extLst>
                <a:ext uri="{FF2B5EF4-FFF2-40B4-BE49-F238E27FC236}">
                  <a16:creationId xmlns:a16="http://schemas.microsoft.com/office/drawing/2014/main" id="{D66FB3F0-9D03-6EAB-3FC4-0658D996E332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523057" y="2191436"/>
              <a:ext cx="0" cy="106528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Conector recto 31">
              <a:extLst>
                <a:ext uri="{FF2B5EF4-FFF2-40B4-BE49-F238E27FC236}">
                  <a16:creationId xmlns:a16="http://schemas.microsoft.com/office/drawing/2014/main" id="{6665691B-CC7B-CA61-3DD0-0558B157632D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523057" y="3318534"/>
              <a:ext cx="0" cy="10652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192" name="CuadroTexto 34">
              <a:extLst>
                <a:ext uri="{FF2B5EF4-FFF2-40B4-BE49-F238E27FC236}">
                  <a16:creationId xmlns:a16="http://schemas.microsoft.com/office/drawing/2014/main" id="{7CDD90F2-8D55-DEAB-A6F5-F24F56B0B9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3658251" y="2612282"/>
              <a:ext cx="1413164" cy="309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100" i="1">
                  <a:latin typeface="Arial" panose="020B0604020202020204" pitchFamily="34" charset="0"/>
                </a:rPr>
                <a:t>pCYCB1-GUS</a:t>
              </a:r>
            </a:p>
          </p:txBody>
        </p:sp>
        <p:sp>
          <p:nvSpPr>
            <p:cNvPr id="50193" name="CuadroTexto 35">
              <a:extLst>
                <a:ext uri="{FF2B5EF4-FFF2-40B4-BE49-F238E27FC236}">
                  <a16:creationId xmlns:a16="http://schemas.microsoft.com/office/drawing/2014/main" id="{018E4584-3AB2-3C92-C60F-5FEC8C6B72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3777291" y="3907683"/>
              <a:ext cx="1105230" cy="309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100" i="1">
                  <a:latin typeface="Arial" panose="020B0604020202020204" pitchFamily="34" charset="0"/>
                </a:rPr>
                <a:t>DR5:GUS </a:t>
              </a:r>
            </a:p>
          </p:txBody>
        </p:sp>
        <p:cxnSp>
          <p:nvCxnSpPr>
            <p:cNvPr id="61" name="Conector recto 7">
              <a:extLst>
                <a:ext uri="{FF2B5EF4-FFF2-40B4-BE49-F238E27FC236}">
                  <a16:creationId xmlns:a16="http://schemas.microsoft.com/office/drawing/2014/main" id="{B67E346E-C696-B004-BEC4-9E2556B61A2C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7467574" y="2106955"/>
              <a:ext cx="136522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195" name="CuadroTexto 5">
              <a:extLst>
                <a:ext uri="{FF2B5EF4-FFF2-40B4-BE49-F238E27FC236}">
                  <a16:creationId xmlns:a16="http://schemas.microsoft.com/office/drawing/2014/main" id="{73915252-48B9-D219-5F33-E6D7C1F3A5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06975" y="1824038"/>
              <a:ext cx="421341" cy="3395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s-ES_tradnl" sz="1100">
                  <a:latin typeface="Arial" panose="020B0604020202020204" pitchFamily="34" charset="0"/>
                </a:rPr>
                <a:t>Wt</a:t>
              </a:r>
              <a:endParaRPr lang="es-CO" altLang="es-ES_tradnl" sz="1100">
                <a:latin typeface="Arial" panose="020B0604020202020204" pitchFamily="34" charset="0"/>
              </a:endParaRPr>
            </a:p>
          </p:txBody>
        </p:sp>
        <p:sp>
          <p:nvSpPr>
            <p:cNvPr id="50196" name="CuadroTexto 5">
              <a:extLst>
                <a:ext uri="{FF2B5EF4-FFF2-40B4-BE49-F238E27FC236}">
                  <a16:creationId xmlns:a16="http://schemas.microsoft.com/office/drawing/2014/main" id="{A869E7C3-C0A4-D3EF-C385-C8B1CD0052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02400" y="1816100"/>
              <a:ext cx="525632" cy="3395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s-ES_tradnl" sz="1100" i="1">
                  <a:latin typeface="Arial" panose="020B0604020202020204" pitchFamily="34" charset="0"/>
                </a:rPr>
                <a:t>clb5</a:t>
              </a:r>
              <a:endParaRPr lang="es-CO" altLang="es-ES_tradnl" sz="1100" i="1">
                <a:latin typeface="Arial" panose="020B0604020202020204" pitchFamily="34" charset="0"/>
              </a:endParaRPr>
            </a:p>
          </p:txBody>
        </p:sp>
        <p:cxnSp>
          <p:nvCxnSpPr>
            <p:cNvPr id="70" name="Conector recto 31">
              <a:extLst>
                <a:ext uri="{FF2B5EF4-FFF2-40B4-BE49-F238E27FC236}">
                  <a16:creationId xmlns:a16="http://schemas.microsoft.com/office/drawing/2014/main" id="{62744849-DC3A-8B2D-EA77-9BAC1E38413F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4532447" y="4501265"/>
              <a:ext cx="0" cy="10652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198" name="CuadroTexto 35">
              <a:extLst>
                <a:ext uri="{FF2B5EF4-FFF2-40B4-BE49-F238E27FC236}">
                  <a16:creationId xmlns:a16="http://schemas.microsoft.com/office/drawing/2014/main" id="{F4C7960D-C6BB-1FC1-7125-B6C9051FD0E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3836191" y="4974481"/>
              <a:ext cx="1123957" cy="309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100" i="1">
                  <a:latin typeface="Arial" panose="020B0604020202020204" pitchFamily="34" charset="0"/>
                </a:rPr>
                <a:t>PIN1:GFP </a:t>
              </a:r>
            </a:p>
          </p:txBody>
        </p:sp>
        <p:sp>
          <p:nvSpPr>
            <p:cNvPr id="50199" name="Rectángulo 60">
              <a:extLst>
                <a:ext uri="{FF2B5EF4-FFF2-40B4-BE49-F238E27FC236}">
                  <a16:creationId xmlns:a16="http://schemas.microsoft.com/office/drawing/2014/main" id="{09DA6F1F-6BD0-DC13-CB0F-4829DCE2CF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4752" y="1457895"/>
              <a:ext cx="3356327" cy="3640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n-US" sz="1600" dirty="0">
                  <a:solidFill>
                    <a:srgbClr val="4D68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LEAF DEVELOPMENTAL MARKERS</a:t>
              </a:r>
            </a:p>
          </p:txBody>
        </p:sp>
        <p:pic>
          <p:nvPicPr>
            <p:cNvPr id="50200" name="Imagen 15">
              <a:extLst>
                <a:ext uri="{FF2B5EF4-FFF2-40B4-BE49-F238E27FC236}">
                  <a16:creationId xmlns:a16="http://schemas.microsoft.com/office/drawing/2014/main" id="{63D647C3-2FE9-2D26-438E-F32DCF62817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1213" y="2212975"/>
              <a:ext cx="1316037" cy="1042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59" name="Conector recto de flecha 44">
              <a:extLst>
                <a:ext uri="{FF2B5EF4-FFF2-40B4-BE49-F238E27FC236}">
                  <a16:creationId xmlns:a16="http://schemas.microsoft.com/office/drawing/2014/main" id="{3973327B-8225-40F2-CDEE-74C0E031E20E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5386882" y="2605598"/>
              <a:ext cx="110796" cy="119509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0202" name="Imagen 19">
              <a:extLst>
                <a:ext uri="{FF2B5EF4-FFF2-40B4-BE49-F238E27FC236}">
                  <a16:creationId xmlns:a16="http://schemas.microsoft.com/office/drawing/2014/main" id="{DB99E79D-635F-B534-C0A2-A97BCBA1638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8538" y="2206625"/>
              <a:ext cx="1303337" cy="10493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03" name="Imagen 20">
              <a:extLst>
                <a:ext uri="{FF2B5EF4-FFF2-40B4-BE49-F238E27FC236}">
                  <a16:creationId xmlns:a16="http://schemas.microsoft.com/office/drawing/2014/main" id="{5F072693-096C-9E07-C1FF-8D7A04366BA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45388" y="2211388"/>
              <a:ext cx="1349375" cy="1044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56" name="Conector recto de flecha 40">
              <a:extLst>
                <a:ext uri="{FF2B5EF4-FFF2-40B4-BE49-F238E27FC236}">
                  <a16:creationId xmlns:a16="http://schemas.microsoft.com/office/drawing/2014/main" id="{52CD3C26-7CA1-0CA3-0962-8429A86DEFE0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6575581" y="2403669"/>
              <a:ext cx="103283" cy="12363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Conector recto de flecha 41">
              <a:extLst>
                <a:ext uri="{FF2B5EF4-FFF2-40B4-BE49-F238E27FC236}">
                  <a16:creationId xmlns:a16="http://schemas.microsoft.com/office/drawing/2014/main" id="{6459A255-8D00-E200-8261-7CA2D37BCC74}"/>
                </a:ext>
              </a:extLst>
            </p:cNvPr>
            <p:cNvCxnSpPr>
              <a:cxnSpLocks/>
            </p:cNvCxnSpPr>
            <p:nvPr/>
          </p:nvCxnSpPr>
          <p:spPr bwMode="auto">
            <a:xfrm>
              <a:off x="8019671" y="2294461"/>
              <a:ext cx="103284" cy="12363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0206" name="Imagen 21">
              <a:extLst>
                <a:ext uri="{FF2B5EF4-FFF2-40B4-BE49-F238E27FC236}">
                  <a16:creationId xmlns:a16="http://schemas.microsoft.com/office/drawing/2014/main" id="{F99CB33B-A9A0-AAEF-864C-3B2CB346573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575" y="3360738"/>
              <a:ext cx="1371600" cy="1022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58" name="Conector recto de flecha 43">
              <a:extLst>
                <a:ext uri="{FF2B5EF4-FFF2-40B4-BE49-F238E27FC236}">
                  <a16:creationId xmlns:a16="http://schemas.microsoft.com/office/drawing/2014/main" id="{27E4D563-6183-CA41-E7B9-B1B402BFA109}"/>
                </a:ext>
              </a:extLst>
            </p:cNvPr>
            <p:cNvCxnSpPr>
              <a:cxnSpLocks/>
            </p:cNvCxnSpPr>
            <p:nvPr/>
          </p:nvCxnSpPr>
          <p:spPr bwMode="auto">
            <a:xfrm flipH="1">
              <a:off x="5497677" y="4062376"/>
              <a:ext cx="153986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0208" name="Imagen 22">
              <a:extLst>
                <a:ext uri="{FF2B5EF4-FFF2-40B4-BE49-F238E27FC236}">
                  <a16:creationId xmlns:a16="http://schemas.microsoft.com/office/drawing/2014/main" id="{578DD8E3-3858-1F59-E8EF-05C49BF851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8538" y="3359150"/>
              <a:ext cx="1328737" cy="1023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09" name="Imagen 23">
              <a:extLst>
                <a:ext uri="{FF2B5EF4-FFF2-40B4-BE49-F238E27FC236}">
                  <a16:creationId xmlns:a16="http://schemas.microsoft.com/office/drawing/2014/main" id="{85DDED2B-BD19-FC8A-3F15-5FD1FBA085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3638" y="3362325"/>
              <a:ext cx="1381125" cy="1020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10" name="Imagen 24">
              <a:extLst>
                <a:ext uri="{FF2B5EF4-FFF2-40B4-BE49-F238E27FC236}">
                  <a16:creationId xmlns:a16="http://schemas.microsoft.com/office/drawing/2014/main" id="{BDB20EBE-D589-1BE1-9FB5-3BE3F1F7E5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9950" y="4497388"/>
              <a:ext cx="1246188" cy="11445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11" name="Imagen 25">
              <a:extLst>
                <a:ext uri="{FF2B5EF4-FFF2-40B4-BE49-F238E27FC236}">
                  <a16:creationId xmlns:a16="http://schemas.microsoft.com/office/drawing/2014/main" id="{9B198E50-2043-35DD-07DF-91395716573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3775" y="4495800"/>
              <a:ext cx="1306513" cy="1157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212" name="Imagen 26">
              <a:extLst>
                <a:ext uri="{FF2B5EF4-FFF2-40B4-BE49-F238E27FC236}">
                  <a16:creationId xmlns:a16="http://schemas.microsoft.com/office/drawing/2014/main" id="{62B222E1-DDDC-5869-77FD-E061EC79B668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3638" y="4497388"/>
              <a:ext cx="1381125" cy="1155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CuadroTexto 1">
            <a:extLst>
              <a:ext uri="{FF2B5EF4-FFF2-40B4-BE49-F238E27FC236}">
                <a16:creationId xmlns:a16="http://schemas.microsoft.com/office/drawing/2014/main" id="{37FEE221-19CC-C9CC-5330-91EEDD87D0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6446" y="5636012"/>
            <a:ext cx="500266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ES_tradnl" altLang="en-US" sz="2000" dirty="0" err="1">
                <a:latin typeface="Comic Sans MS" panose="030F0902030302020204" pitchFamily="66" charset="0"/>
              </a:rPr>
              <a:t>Inhibition</a:t>
            </a:r>
            <a:r>
              <a:rPr lang="es-ES_tradnl" altLang="en-US" sz="2000" dirty="0">
                <a:latin typeface="Comic Sans MS" panose="030F0902030302020204" pitchFamily="66" charset="0"/>
              </a:rPr>
              <a:t> </a:t>
            </a:r>
            <a:r>
              <a:rPr lang="es-ES_tradnl" altLang="en-US" sz="2000" dirty="0" err="1">
                <a:latin typeface="Comic Sans MS" panose="030F0902030302020204" pitchFamily="66" charset="0"/>
              </a:rPr>
              <a:t>of</a:t>
            </a:r>
            <a:r>
              <a:rPr lang="es-ES_tradnl" altLang="en-US" sz="2000" dirty="0">
                <a:latin typeface="Comic Sans MS" panose="030F0902030302020204" pitchFamily="66" charset="0"/>
              </a:rPr>
              <a:t> </a:t>
            </a:r>
            <a:r>
              <a:rPr lang="es-ES_tradnl" altLang="en-US" sz="2000" dirty="0" err="1">
                <a:latin typeface="Comic Sans MS" panose="030F0902030302020204" pitchFamily="66" charset="0"/>
              </a:rPr>
              <a:t>plastid</a:t>
            </a:r>
            <a:r>
              <a:rPr lang="es-ES_tradnl" altLang="en-US" sz="2000" dirty="0">
                <a:latin typeface="Comic Sans MS" panose="030F0902030302020204" pitchFamily="66" charset="0"/>
              </a:rPr>
              <a:t> </a:t>
            </a:r>
            <a:r>
              <a:rPr lang="es-ES_tradnl" altLang="en-US" sz="2000" dirty="0" err="1">
                <a:latin typeface="Comic Sans MS" panose="030F0902030302020204" pitchFamily="66" charset="0"/>
              </a:rPr>
              <a:t>translation</a:t>
            </a:r>
            <a:r>
              <a:rPr lang="es-ES_tradnl" altLang="en-US" sz="2000" dirty="0">
                <a:latin typeface="Comic Sans MS" panose="030F0902030302020204" pitchFamily="66" charset="0"/>
              </a:rPr>
              <a:t> </a:t>
            </a:r>
            <a:r>
              <a:rPr lang="es-ES_tradnl" altLang="en-US" sz="2000" dirty="0" err="1">
                <a:latin typeface="Comic Sans MS" panose="030F0902030302020204" pitchFamily="66" charset="0"/>
              </a:rPr>
              <a:t>affects</a:t>
            </a:r>
            <a:r>
              <a:rPr lang="es-ES_tradnl" altLang="en-US" sz="2000" dirty="0">
                <a:latin typeface="Comic Sans MS" panose="030F0902030302020204" pitchFamily="66" charset="0"/>
              </a:rPr>
              <a:t> </a:t>
            </a:r>
            <a:r>
              <a:rPr lang="es-ES_tradnl" altLang="en-US" sz="2000" dirty="0" err="1">
                <a:latin typeface="Comic Sans MS" panose="030F0902030302020204" pitchFamily="66" charset="0"/>
              </a:rPr>
              <a:t>leaf</a:t>
            </a:r>
            <a:r>
              <a:rPr lang="es-ES_tradnl" altLang="en-US" sz="2000" dirty="0">
                <a:latin typeface="Comic Sans MS" panose="030F0902030302020204" pitchFamily="66" charset="0"/>
              </a:rPr>
              <a:t> </a:t>
            </a:r>
            <a:r>
              <a:rPr lang="es-ES_tradnl" altLang="en-US" sz="2000" dirty="0" err="1">
                <a:latin typeface="Comic Sans MS" panose="030F0902030302020204" pitchFamily="66" charset="0"/>
              </a:rPr>
              <a:t>development</a:t>
            </a:r>
            <a:endParaRPr lang="es-ES_tradnl" altLang="en-US" sz="2000" dirty="0">
              <a:latin typeface="Comic Sans MS" panose="030F0902030302020204" pitchFamily="66" charset="0"/>
            </a:endParaRPr>
          </a:p>
        </p:txBody>
      </p:sp>
      <p:pic>
        <p:nvPicPr>
          <p:cNvPr id="64" name="Picture 21">
            <a:extLst>
              <a:ext uri="{FF2B5EF4-FFF2-40B4-BE49-F238E27FC236}">
                <a16:creationId xmlns:a16="http://schemas.microsoft.com/office/drawing/2014/main" id="{DC9B731B-CD3C-0FA2-945E-BE6864288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44877" y="110262"/>
            <a:ext cx="392757" cy="38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grpSp>
        <p:nvGrpSpPr>
          <p:cNvPr id="3" name="Grupo 2">
            <a:extLst>
              <a:ext uri="{FF2B5EF4-FFF2-40B4-BE49-F238E27FC236}">
                <a16:creationId xmlns:a16="http://schemas.microsoft.com/office/drawing/2014/main" id="{E80C2C50-B07E-025D-8278-AAA7784BE025}"/>
              </a:ext>
            </a:extLst>
          </p:cNvPr>
          <p:cNvGrpSpPr/>
          <p:nvPr/>
        </p:nvGrpSpPr>
        <p:grpSpPr>
          <a:xfrm>
            <a:off x="211228" y="5224191"/>
            <a:ext cx="3219450" cy="1593850"/>
            <a:chOff x="196299" y="1019652"/>
            <a:chExt cx="3219450" cy="1593850"/>
          </a:xfrm>
        </p:grpSpPr>
        <p:pic>
          <p:nvPicPr>
            <p:cNvPr id="50184" name="Imagen 9">
              <a:extLst>
                <a:ext uri="{FF2B5EF4-FFF2-40B4-BE49-F238E27FC236}">
                  <a16:creationId xmlns:a16="http://schemas.microsoft.com/office/drawing/2014/main" id="{0F2EE642-0E96-BF29-8560-59ECEFE5030F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312" y="1019652"/>
              <a:ext cx="1722437" cy="1593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0185" name="CuadroTexto 68">
              <a:extLst>
                <a:ext uri="{FF2B5EF4-FFF2-40B4-BE49-F238E27FC236}">
                  <a16:creationId xmlns:a16="http://schemas.microsoft.com/office/drawing/2014/main" id="{1D9E68FF-A6BD-6B90-0AB1-F33B326011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299" y="1553052"/>
              <a:ext cx="1571625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" altLang="en-US" sz="1000">
                  <a:latin typeface="Arial" panose="020B0604020202020204" pitchFamily="34" charset="0"/>
                </a:rPr>
                <a:t>Thameshigue 2013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000"/>
                <a:t>Tiller and Bock, 2014</a:t>
              </a:r>
            </a:p>
          </p:txBody>
        </p:sp>
      </p:grpSp>
      <p:sp>
        <p:nvSpPr>
          <p:cNvPr id="5" name="CuadroTexto 4">
            <a:extLst>
              <a:ext uri="{FF2B5EF4-FFF2-40B4-BE49-F238E27FC236}">
                <a16:creationId xmlns:a16="http://schemas.microsoft.com/office/drawing/2014/main" id="{1F2FE6FD-DE8C-93E7-4C95-E4DE87ABD500}"/>
              </a:ext>
            </a:extLst>
          </p:cNvPr>
          <p:cNvSpPr txBox="1"/>
          <p:nvPr/>
        </p:nvSpPr>
        <p:spPr>
          <a:xfrm>
            <a:off x="9538272" y="6470739"/>
            <a:ext cx="2349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21">
            <a:extLst>
              <a:ext uri="{FF2B5EF4-FFF2-40B4-BE49-F238E27FC236}">
                <a16:creationId xmlns:a16="http://schemas.microsoft.com/office/drawing/2014/main" id="{261B4258-7E77-6FED-5636-BB49CE9317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87658" y="76201"/>
            <a:ext cx="392757" cy="38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40" name="Text Box 6">
            <a:extLst>
              <a:ext uri="{FF2B5EF4-FFF2-40B4-BE49-F238E27FC236}">
                <a16:creationId xmlns:a16="http://schemas.microsoft.com/office/drawing/2014/main" id="{A07146E3-C0D7-8A10-E5ED-C2BC6F7705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2813" y="62763"/>
            <a:ext cx="9157063" cy="954107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inhibition of plastid translation is a consequence of ACC1 accumulation</a:t>
            </a:r>
            <a:endParaRPr lang="en-US" altLang="es-ES_tradnl" sz="2800" i="1" dirty="0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05" name="Imagen 78">
            <a:extLst>
              <a:ext uri="{FF2B5EF4-FFF2-40B4-BE49-F238E27FC236}">
                <a16:creationId xmlns:a16="http://schemas.microsoft.com/office/drawing/2014/main" id="{ABE9E8B4-2605-A726-2E45-328B7DC4EB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89" t="6522" r="34354" b="38530"/>
          <a:stretch>
            <a:fillRect/>
          </a:stretch>
        </p:blipFill>
        <p:spPr bwMode="auto">
          <a:xfrm rot="5400000">
            <a:off x="982625" y="1327738"/>
            <a:ext cx="642938" cy="50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1206" name="Grupo 1">
            <a:extLst>
              <a:ext uri="{FF2B5EF4-FFF2-40B4-BE49-F238E27FC236}">
                <a16:creationId xmlns:a16="http://schemas.microsoft.com/office/drawing/2014/main" id="{61F673DE-9FEB-5845-E5C9-9C3143A05C4C}"/>
              </a:ext>
            </a:extLst>
          </p:cNvPr>
          <p:cNvGrpSpPr>
            <a:grpSpLocks/>
          </p:cNvGrpSpPr>
          <p:nvPr/>
        </p:nvGrpSpPr>
        <p:grpSpPr bwMode="auto">
          <a:xfrm>
            <a:off x="652689" y="824146"/>
            <a:ext cx="4861940" cy="5623119"/>
            <a:chOff x="-233427" y="1263044"/>
            <a:chExt cx="5341347" cy="4837898"/>
          </a:xfrm>
        </p:grpSpPr>
        <p:sp>
          <p:nvSpPr>
            <p:cNvPr id="51237" name="89 Rectángulo">
              <a:extLst>
                <a:ext uri="{FF2B5EF4-FFF2-40B4-BE49-F238E27FC236}">
                  <a16:creationId xmlns:a16="http://schemas.microsoft.com/office/drawing/2014/main" id="{2A5AD1B3-6B42-4006-723D-D625E7FDFF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233427" y="2516269"/>
              <a:ext cx="802817" cy="3500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CO" altLang="es-ES_tradnl" sz="1800">
                  <a:latin typeface="Arial" panose="020B0604020202020204" pitchFamily="34" charset="0"/>
                </a:rPr>
                <a:t>NFZ</a:t>
              </a:r>
            </a:p>
          </p:txBody>
        </p:sp>
        <p:sp>
          <p:nvSpPr>
            <p:cNvPr id="55" name="CuadroTexto 60">
              <a:extLst>
                <a:ext uri="{FF2B5EF4-FFF2-40B4-BE49-F238E27FC236}">
                  <a16:creationId xmlns:a16="http://schemas.microsoft.com/office/drawing/2014/main" id="{551AC2F7-4E16-D043-1DE3-F554738574B6}"/>
                </a:ext>
              </a:extLst>
            </p:cNvPr>
            <p:cNvSpPr txBox="1"/>
            <p:nvPr/>
          </p:nvSpPr>
          <p:spPr bwMode="auto">
            <a:xfrm>
              <a:off x="2438637" y="2742308"/>
              <a:ext cx="674053" cy="233237"/>
            </a:xfrm>
            <a:prstGeom prst="rect">
              <a:avLst/>
            </a:prstGeom>
            <a:solidFill>
              <a:schemeClr val="accent5">
                <a:lumMod val="20000"/>
                <a:lumOff val="80000"/>
                <a:alpha val="60000"/>
              </a:schemeClr>
            </a:solidFill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s-MX" sz="1000" dirty="0"/>
                <a:t>CCD4</a:t>
              </a:r>
            </a:p>
          </p:txBody>
        </p:sp>
        <p:pic>
          <p:nvPicPr>
            <p:cNvPr id="51239" name="Imagen 2">
              <a:extLst>
                <a:ext uri="{FF2B5EF4-FFF2-40B4-BE49-F238E27FC236}">
                  <a16:creationId xmlns:a16="http://schemas.microsoft.com/office/drawing/2014/main" id="{4789F862-0842-049A-5E10-63C13808B13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8113" y="1828800"/>
              <a:ext cx="674687" cy="639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40" name="Imagen 6">
              <a:extLst>
                <a:ext uri="{FF2B5EF4-FFF2-40B4-BE49-F238E27FC236}">
                  <a16:creationId xmlns:a16="http://schemas.microsoft.com/office/drawing/2014/main" id="{26D9B014-F0DB-4CA0-4EDA-42F532EFC14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8279" y="3786987"/>
              <a:ext cx="597664" cy="533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1241" name="Agrupar 3">
              <a:extLst>
                <a:ext uri="{FF2B5EF4-FFF2-40B4-BE49-F238E27FC236}">
                  <a16:creationId xmlns:a16="http://schemas.microsoft.com/office/drawing/2014/main" id="{80F95095-93F6-6D38-FD93-52500072166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76250" y="1263044"/>
              <a:ext cx="3748431" cy="3848480"/>
              <a:chOff x="438494" y="1959054"/>
              <a:chExt cx="3748068" cy="3846891"/>
            </a:xfrm>
          </p:grpSpPr>
          <p:sp>
            <p:nvSpPr>
              <p:cNvPr id="51256" name="Text Box 9">
                <a:extLst>
                  <a:ext uri="{FF2B5EF4-FFF2-40B4-BE49-F238E27FC236}">
                    <a16:creationId xmlns:a16="http://schemas.microsoft.com/office/drawing/2014/main" id="{E719B48D-663F-ECCA-0C3B-EEAFF5611CC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38494" y="5572654"/>
                <a:ext cx="1107601" cy="233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000">
                    <a:latin typeface="Arial" panose="020B0604020202020204" pitchFamily="34" charset="0"/>
                    <a:sym typeface="Symbol" pitchFamily="2" charset="2"/>
                  </a:rPr>
                  <a:t>a-carotene</a:t>
                </a:r>
                <a:endParaRPr lang="es-ES_tradnl" altLang="en-US" sz="1000">
                  <a:latin typeface="Arial" panose="020B0604020202020204" pitchFamily="34" charset="0"/>
                </a:endParaRPr>
              </a:p>
            </p:txBody>
          </p:sp>
          <p:sp>
            <p:nvSpPr>
              <p:cNvPr id="51257" name="Text Box 10">
                <a:extLst>
                  <a:ext uri="{FF2B5EF4-FFF2-40B4-BE49-F238E27FC236}">
                    <a16:creationId xmlns:a16="http://schemas.microsoft.com/office/drawing/2014/main" id="{6983CD88-B256-7DEC-DF26-61D081D7FBA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84494" y="5296606"/>
                <a:ext cx="1105571" cy="233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000">
                    <a:latin typeface="Arial" panose="020B0604020202020204" pitchFamily="34" charset="0"/>
                    <a:sym typeface="Symbol" pitchFamily="2" charset="2"/>
                  </a:rPr>
                  <a:t>ß-carotene</a:t>
                </a:r>
                <a:endParaRPr lang="es-ES_tradnl" altLang="en-US" sz="1000">
                  <a:latin typeface="Arial" panose="020B0604020202020204" pitchFamily="34" charset="0"/>
                </a:endParaRPr>
              </a:p>
            </p:txBody>
          </p:sp>
          <p:sp>
            <p:nvSpPr>
              <p:cNvPr id="51258" name="Line 18">
                <a:extLst>
                  <a:ext uri="{FF2B5EF4-FFF2-40B4-BE49-F238E27FC236}">
                    <a16:creationId xmlns:a16="http://schemas.microsoft.com/office/drawing/2014/main" id="{333A6DBF-00E3-C5B4-716F-80B30EC80E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8885" y="5158581"/>
                <a:ext cx="0" cy="41407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59" name="Line 19">
                <a:extLst>
                  <a:ext uri="{FF2B5EF4-FFF2-40B4-BE49-F238E27FC236}">
                    <a16:creationId xmlns:a16="http://schemas.microsoft.com/office/drawing/2014/main" id="{3306F3ED-EF1A-BE35-5035-80B5A4EB791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88390" y="5089569"/>
                <a:ext cx="0" cy="2760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60" name="Oval 54">
                <a:extLst>
                  <a:ext uri="{FF2B5EF4-FFF2-40B4-BE49-F238E27FC236}">
                    <a16:creationId xmlns:a16="http://schemas.microsoft.com/office/drawing/2014/main" id="{711F6DDB-BE66-B6C8-6299-1D67A3F222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67070" y="3634046"/>
                <a:ext cx="1419492" cy="724628"/>
              </a:xfrm>
              <a:prstGeom prst="ellipse">
                <a:avLst/>
              </a:prstGeom>
              <a:gradFill rotWithShape="0">
                <a:gsLst>
                  <a:gs pos="0">
                    <a:srgbClr val="93C4E3"/>
                  </a:gs>
                  <a:gs pos="50000">
                    <a:srgbClr val="FFF4D9"/>
                  </a:gs>
                  <a:gs pos="100000">
                    <a:srgbClr val="93C4E3"/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s-E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51261" name="Text Box 4">
                <a:extLst>
                  <a:ext uri="{FF2B5EF4-FFF2-40B4-BE49-F238E27FC236}">
                    <a16:creationId xmlns:a16="http://schemas.microsoft.com/office/drawing/2014/main" id="{9801AB9C-DC69-2D63-D26B-EDFB9B0C1C8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950837" y="1959054"/>
                <a:ext cx="548926" cy="26245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200" dirty="0">
                    <a:latin typeface="Arial" panose="020B0604020202020204" pitchFamily="34" charset="0"/>
                  </a:rPr>
                  <a:t>IPP</a:t>
                </a:r>
              </a:p>
            </p:txBody>
          </p:sp>
          <p:sp>
            <p:nvSpPr>
              <p:cNvPr id="51262" name="Text Box 6">
                <a:extLst>
                  <a:ext uri="{FF2B5EF4-FFF2-40B4-BE49-F238E27FC236}">
                    <a16:creationId xmlns:a16="http://schemas.microsoft.com/office/drawing/2014/main" id="{0D7EBFD5-1F85-CCC4-7723-3905A44A793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85470" y="2944191"/>
                <a:ext cx="1166518" cy="2916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400">
                    <a:latin typeface="Arial" panose="020B0604020202020204" pitchFamily="34" charset="0"/>
                  </a:rPr>
                  <a:t>phytoene</a:t>
                </a:r>
              </a:p>
            </p:txBody>
          </p:sp>
          <p:sp>
            <p:nvSpPr>
              <p:cNvPr id="51263" name="Text Box 7">
                <a:extLst>
                  <a:ext uri="{FF2B5EF4-FFF2-40B4-BE49-F238E27FC236}">
                    <a16:creationId xmlns:a16="http://schemas.microsoft.com/office/drawing/2014/main" id="{ADC0CC0F-CC45-A8F5-3F42-0658ACC1230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64008" y="4066389"/>
                <a:ext cx="1461092" cy="320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>
                    <a:solidFill>
                      <a:srgbClr val="DF7822"/>
                    </a:solidFill>
                    <a:latin typeface="Arial" panose="020B0604020202020204" pitchFamily="34" charset="0"/>
                    <a:sym typeface="Symbol" pitchFamily="2" charset="2"/>
                  </a:rPr>
                  <a:t>-carotene</a:t>
                </a:r>
                <a:endParaRPr lang="es-ES_tradnl" altLang="en-US" sz="1600">
                  <a:solidFill>
                    <a:srgbClr val="DF7822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51264" name="Text Box 8">
                <a:extLst>
                  <a:ext uri="{FF2B5EF4-FFF2-40B4-BE49-F238E27FC236}">
                    <a16:creationId xmlns:a16="http://schemas.microsoft.com/office/drawing/2014/main" id="{20FE40FB-3224-2209-35E5-0EB4CC25381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89860" y="4882533"/>
                <a:ext cx="1294504" cy="233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000">
                    <a:latin typeface="Arial" panose="020B0604020202020204" pitchFamily="34" charset="0"/>
                  </a:rPr>
                  <a:t>trans-lycopene</a:t>
                </a:r>
              </a:p>
            </p:txBody>
          </p:sp>
          <p:sp>
            <p:nvSpPr>
              <p:cNvPr id="51266" name="Line 17">
                <a:extLst>
                  <a:ext uri="{FF2B5EF4-FFF2-40B4-BE49-F238E27FC236}">
                    <a16:creationId xmlns:a16="http://schemas.microsoft.com/office/drawing/2014/main" id="{E7BB960D-ACEB-31FE-CD53-622F704DF9B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6686" y="2800166"/>
                <a:ext cx="0" cy="2070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67" name="Text Box 25">
                <a:extLst>
                  <a:ext uri="{FF2B5EF4-FFF2-40B4-BE49-F238E27FC236}">
                    <a16:creationId xmlns:a16="http://schemas.microsoft.com/office/drawing/2014/main" id="{1EA929E9-536B-AF88-6BBA-E5C39A1A90B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75017" y="3232242"/>
                <a:ext cx="703323" cy="291614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ES_tradnl" altLang="en-US" sz="1400">
                    <a:solidFill>
                      <a:schemeClr val="bg1"/>
                    </a:solidFill>
                    <a:latin typeface="Arial" panose="020B0604020202020204" pitchFamily="34" charset="0"/>
                  </a:rPr>
                  <a:t>PDS</a:t>
                </a:r>
              </a:p>
            </p:txBody>
          </p:sp>
          <p:sp>
            <p:nvSpPr>
              <p:cNvPr id="51268" name="Text Box 26">
                <a:extLst>
                  <a:ext uri="{FF2B5EF4-FFF2-40B4-BE49-F238E27FC236}">
                    <a16:creationId xmlns:a16="http://schemas.microsoft.com/office/drawing/2014/main" id="{24E6657E-5027-0893-1CBA-B87A88B693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49852" y="4481962"/>
                <a:ext cx="1071553" cy="240042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000">
                    <a:solidFill>
                      <a:schemeClr val="bg1"/>
                    </a:solidFill>
                    <a:latin typeface="Arial" panose="020B0604020202020204" pitchFamily="34" charset="0"/>
                  </a:rPr>
                  <a:t>ZDS/CLB5</a:t>
                </a:r>
              </a:p>
            </p:txBody>
          </p:sp>
          <p:sp>
            <p:nvSpPr>
              <p:cNvPr id="51269" name="Line 31">
                <a:extLst>
                  <a:ext uri="{FF2B5EF4-FFF2-40B4-BE49-F238E27FC236}">
                    <a16:creationId xmlns:a16="http://schemas.microsoft.com/office/drawing/2014/main" id="{C86CE88A-EE4A-05F0-046D-75A1DC51BA4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48393" y="3160229"/>
                <a:ext cx="7317" cy="3690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70" name="Line 32">
                <a:extLst>
                  <a:ext uri="{FF2B5EF4-FFF2-40B4-BE49-F238E27FC236}">
                    <a16:creationId xmlns:a16="http://schemas.microsoft.com/office/drawing/2014/main" id="{197A04B9-9B4B-3F2C-FF53-6519FA2884E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48393" y="4352939"/>
                <a:ext cx="4390" cy="52959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71" name="Text Box 25">
                <a:extLst>
                  <a:ext uri="{FF2B5EF4-FFF2-40B4-BE49-F238E27FC236}">
                    <a16:creationId xmlns:a16="http://schemas.microsoft.com/office/drawing/2014/main" id="{E3CA1230-4198-2F58-7A96-0AB5CA0607A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47176" y="3799342"/>
                <a:ext cx="902415" cy="291614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ES_tradnl" altLang="en-US" sz="1400">
                    <a:solidFill>
                      <a:schemeClr val="bg1"/>
                    </a:solidFill>
                    <a:latin typeface="Arial" panose="020B0604020202020204" pitchFamily="34" charset="0"/>
                  </a:rPr>
                  <a:t> Z-ISO</a:t>
                </a:r>
              </a:p>
            </p:txBody>
          </p:sp>
          <p:sp>
            <p:nvSpPr>
              <p:cNvPr id="84" name="Text Box 44">
                <a:extLst>
                  <a:ext uri="{FF2B5EF4-FFF2-40B4-BE49-F238E27FC236}">
                    <a16:creationId xmlns:a16="http://schemas.microsoft.com/office/drawing/2014/main" id="{7FB60B2E-9174-9BDD-2634-84F57A24508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23503" y="4180757"/>
                <a:ext cx="754112" cy="78735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>
                <a:lvl1pPr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 b="1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r>
                  <a:rPr lang="es-ES_tradnl" altLang="en-US" sz="480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</a:rPr>
                  <a:t>X</a:t>
                </a:r>
              </a:p>
            </p:txBody>
          </p:sp>
          <p:sp>
            <p:nvSpPr>
              <p:cNvPr id="51273" name="Line 51">
                <a:extLst>
                  <a:ext uri="{FF2B5EF4-FFF2-40B4-BE49-F238E27FC236}">
                    <a16:creationId xmlns:a16="http://schemas.microsoft.com/office/drawing/2014/main" id="{E82A778D-B03B-663C-019B-98979D2545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98137" y="3736331"/>
                <a:ext cx="513652" cy="0"/>
              </a:xfrm>
              <a:prstGeom prst="line">
                <a:avLst/>
              </a:prstGeom>
              <a:noFill/>
              <a:ln w="38100">
                <a:solidFill>
                  <a:srgbClr val="4D68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74" name="Line 52">
                <a:extLst>
                  <a:ext uri="{FF2B5EF4-FFF2-40B4-BE49-F238E27FC236}">
                    <a16:creationId xmlns:a16="http://schemas.microsoft.com/office/drawing/2014/main" id="{6E3E162B-332D-884B-C80F-278F16F4E8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105454" y="4240420"/>
                <a:ext cx="513652" cy="0"/>
              </a:xfrm>
              <a:prstGeom prst="line">
                <a:avLst/>
              </a:prstGeom>
              <a:noFill/>
              <a:ln w="38100">
                <a:solidFill>
                  <a:srgbClr val="4D68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75" name="Text Box 53">
                <a:extLst>
                  <a:ext uri="{FF2B5EF4-FFF2-40B4-BE49-F238E27FC236}">
                    <a16:creationId xmlns:a16="http://schemas.microsoft.com/office/drawing/2014/main" id="{F0CBAFA7-8B35-D359-0FEB-75A34DC0D2E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77886" y="3812277"/>
                <a:ext cx="1164485" cy="4374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2400" dirty="0">
                    <a:solidFill>
                      <a:srgbClr val="B1061F"/>
                    </a:solidFill>
                    <a:latin typeface="Comic Sans MS Bold" pitchFamily="4" charset="0"/>
                  </a:rPr>
                  <a:t>ACC1</a:t>
                </a:r>
              </a:p>
            </p:txBody>
          </p:sp>
          <p:sp>
            <p:nvSpPr>
              <p:cNvPr id="51276" name="Line 31">
                <a:extLst>
                  <a:ext uri="{FF2B5EF4-FFF2-40B4-BE49-F238E27FC236}">
                    <a16:creationId xmlns:a16="http://schemas.microsoft.com/office/drawing/2014/main" id="{44BA8565-0ED6-1C34-AA09-3E6A463F96A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46930" y="3799342"/>
                <a:ext cx="7317" cy="3690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1277" name="Text Box 7">
                <a:extLst>
                  <a:ext uri="{FF2B5EF4-FFF2-40B4-BE49-F238E27FC236}">
                    <a16:creationId xmlns:a16="http://schemas.microsoft.com/office/drawing/2014/main" id="{A9A81FC8-86CE-73EE-F286-F060F57845B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15716" y="3520293"/>
                <a:ext cx="1288410" cy="320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>
                    <a:solidFill>
                      <a:srgbClr val="EEBE35"/>
                    </a:solidFill>
                    <a:latin typeface="Arial" panose="020B0604020202020204" pitchFamily="34" charset="0"/>
                    <a:sym typeface="Symbol" pitchFamily="2" charset="2"/>
                  </a:rPr>
                  <a:t>fitofluene</a:t>
                </a:r>
                <a:endParaRPr lang="es-ES_tradnl" altLang="en-US" sz="1600">
                  <a:solidFill>
                    <a:srgbClr val="EEBE35"/>
                  </a:solidFill>
                  <a:latin typeface="Arial" panose="020B0604020202020204" pitchFamily="34" charset="0"/>
                </a:endParaRPr>
              </a:p>
            </p:txBody>
          </p:sp>
          <p:cxnSp>
            <p:nvCxnSpPr>
              <p:cNvPr id="51278" name="Conector recto 89">
                <a:extLst>
                  <a:ext uri="{FF2B5EF4-FFF2-40B4-BE49-F238E27FC236}">
                    <a16:creationId xmlns:a16="http://schemas.microsoft.com/office/drawing/2014/main" id="{E8F40B6F-4DCD-089D-1D82-673CBF4CD1B4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10800000" flipV="1">
                <a:off x="463550" y="3581400"/>
                <a:ext cx="1588" cy="215900"/>
              </a:xfrm>
              <a:prstGeom prst="line">
                <a:avLst/>
              </a:prstGeom>
              <a:noFill/>
              <a:ln w="28575">
                <a:solidFill>
                  <a:srgbClr val="E1C341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1279" name="Conector recto 90">
                <a:extLst>
                  <a:ext uri="{FF2B5EF4-FFF2-40B4-BE49-F238E27FC236}">
                    <a16:creationId xmlns:a16="http://schemas.microsoft.com/office/drawing/2014/main" id="{E622876F-67A3-A0A8-EEFA-237F17E8804F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10800000" flipV="1">
                <a:off x="457200" y="4127500"/>
                <a:ext cx="1588" cy="215900"/>
              </a:xfrm>
              <a:prstGeom prst="line">
                <a:avLst/>
              </a:prstGeom>
              <a:noFill/>
              <a:ln w="28575">
                <a:solidFill>
                  <a:srgbClr val="E1790C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4" name="Line 17">
                <a:extLst>
                  <a:ext uri="{FF2B5EF4-FFF2-40B4-BE49-F238E27FC236}">
                    <a16:creationId xmlns:a16="http://schemas.microsoft.com/office/drawing/2014/main" id="{25086ADB-56A8-F8F4-2952-3FD4F0923A1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2952" y="2184589"/>
                <a:ext cx="0" cy="2070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  <p:sp>
            <p:nvSpPr>
              <p:cNvPr id="5" name="Line 17">
                <a:extLst>
                  <a:ext uri="{FF2B5EF4-FFF2-40B4-BE49-F238E27FC236}">
                    <a16:creationId xmlns:a16="http://schemas.microsoft.com/office/drawing/2014/main" id="{1013B5CD-9C7D-99C7-0F56-17C762DE0B3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42517" y="2472933"/>
                <a:ext cx="0" cy="2070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s-MX"/>
              </a:p>
            </p:txBody>
          </p:sp>
        </p:grpSp>
        <p:grpSp>
          <p:nvGrpSpPr>
            <p:cNvPr id="51242" name="Agrupar 17">
              <a:extLst>
                <a:ext uri="{FF2B5EF4-FFF2-40B4-BE49-F238E27FC236}">
                  <a16:creationId xmlns:a16="http://schemas.microsoft.com/office/drawing/2014/main" id="{8227CABF-93D7-B67B-98E3-152AD2B7B946}"/>
                </a:ext>
              </a:extLst>
            </p:cNvPr>
            <p:cNvGrpSpPr>
              <a:grpSpLocks/>
            </p:cNvGrpSpPr>
            <p:nvPr/>
          </p:nvGrpSpPr>
          <p:grpSpPr bwMode="auto">
            <a:xfrm flipH="1" flipV="1">
              <a:off x="507110" y="2630957"/>
              <a:ext cx="475330" cy="205090"/>
              <a:chOff x="3043461" y="2228079"/>
              <a:chExt cx="475330" cy="205090"/>
            </a:xfrm>
          </p:grpSpPr>
          <p:cxnSp>
            <p:nvCxnSpPr>
              <p:cNvPr id="93" name="Conector recto de flecha 76">
                <a:extLst>
                  <a:ext uri="{FF2B5EF4-FFF2-40B4-BE49-F238E27FC236}">
                    <a16:creationId xmlns:a16="http://schemas.microsoft.com/office/drawing/2014/main" id="{60096A83-60B3-2CBA-C7DA-B767496C937C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V="1">
                <a:off x="3050057" y="2344389"/>
                <a:ext cx="468819" cy="0"/>
              </a:xfrm>
              <a:prstGeom prst="straightConnector1">
                <a:avLst/>
              </a:prstGeom>
              <a:ln w="57150">
                <a:solidFill>
                  <a:srgbClr val="FF0000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Conector recto de flecha 76">
                <a:extLst>
                  <a:ext uri="{FF2B5EF4-FFF2-40B4-BE49-F238E27FC236}">
                    <a16:creationId xmlns:a16="http://schemas.microsoft.com/office/drawing/2014/main" id="{48DD8DCE-1C20-9464-DF5B-FDE632CA4F9B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3044021" y="2228524"/>
                <a:ext cx="0" cy="204646"/>
              </a:xfrm>
              <a:prstGeom prst="straightConnector1">
                <a:avLst/>
              </a:prstGeom>
              <a:ln w="57150">
                <a:solidFill>
                  <a:srgbClr val="FF0000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243" name="Agrupar 23">
              <a:extLst>
                <a:ext uri="{FF2B5EF4-FFF2-40B4-BE49-F238E27FC236}">
                  <a16:creationId xmlns:a16="http://schemas.microsoft.com/office/drawing/2014/main" id="{5FDB89CD-AFA9-ECE9-BE98-7CFC914380A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80115" y="3736164"/>
              <a:ext cx="350837" cy="342904"/>
              <a:chOff x="3354788" y="4269966"/>
              <a:chExt cx="350757" cy="678877"/>
            </a:xfrm>
          </p:grpSpPr>
          <p:cxnSp>
            <p:nvCxnSpPr>
              <p:cNvPr id="51252" name="Conector recto 19">
                <a:extLst>
                  <a:ext uri="{FF2B5EF4-FFF2-40B4-BE49-F238E27FC236}">
                    <a16:creationId xmlns:a16="http://schemas.microsoft.com/office/drawing/2014/main" id="{3287C908-C6AC-6DE1-826E-04B5167F9E05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530164" y="4269966"/>
                <a:ext cx="1" cy="67887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1253" name="Conector recto 21">
                <a:extLst>
                  <a:ext uri="{FF2B5EF4-FFF2-40B4-BE49-F238E27FC236}">
                    <a16:creationId xmlns:a16="http://schemas.microsoft.com/office/drawing/2014/main" id="{D4F9C7BB-86F3-295A-4163-667F05D62A1F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354788" y="4948843"/>
                <a:ext cx="350757" cy="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51244" name="Agrupar 23">
              <a:extLst>
                <a:ext uri="{FF2B5EF4-FFF2-40B4-BE49-F238E27FC236}">
                  <a16:creationId xmlns:a16="http://schemas.microsoft.com/office/drawing/2014/main" id="{A45C625B-94C7-7587-970C-74AAEB6D4D5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5827" y="5156974"/>
              <a:ext cx="350838" cy="504825"/>
              <a:chOff x="3354788" y="4254360"/>
              <a:chExt cx="350757" cy="678871"/>
            </a:xfrm>
          </p:grpSpPr>
          <p:cxnSp>
            <p:nvCxnSpPr>
              <p:cNvPr id="51250" name="Conector recto 19">
                <a:extLst>
                  <a:ext uri="{FF2B5EF4-FFF2-40B4-BE49-F238E27FC236}">
                    <a16:creationId xmlns:a16="http://schemas.microsoft.com/office/drawing/2014/main" id="{E1143364-4488-1B4F-A33F-B32CB44A373D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530166" y="4254360"/>
                <a:ext cx="1" cy="678871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1251" name="Conector recto 21">
                <a:extLst>
                  <a:ext uri="{FF2B5EF4-FFF2-40B4-BE49-F238E27FC236}">
                    <a16:creationId xmlns:a16="http://schemas.microsoft.com/office/drawing/2014/main" id="{FA346D51-B5CA-133B-37EA-987C7137474B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3354788" y="4933230"/>
                <a:ext cx="350757" cy="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51245" name="CuadroTexto 2">
              <a:extLst>
                <a:ext uri="{FF2B5EF4-FFF2-40B4-BE49-F238E27FC236}">
                  <a16:creationId xmlns:a16="http://schemas.microsoft.com/office/drawing/2014/main" id="{F16BA78D-98C9-0AD9-5FDC-F0FEFE6AB2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37689" y="5809207"/>
              <a:ext cx="2586818" cy="291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n-US" sz="1400" dirty="0">
                  <a:latin typeface="Arial" panose="020B0604020202020204" pitchFamily="34" charset="0"/>
                </a:rPr>
                <a:t>LEAF DEVELOPMENT</a:t>
              </a:r>
              <a:endParaRPr lang="es-ES_tradnl" altLang="en-US" sz="1400" dirty="0">
                <a:latin typeface="Arial" panose="020B0604020202020204" pitchFamily="34" charset="0"/>
              </a:endParaRPr>
            </a:p>
          </p:txBody>
        </p:sp>
        <p:sp>
          <p:nvSpPr>
            <p:cNvPr id="51246" name="CuadroTexto 2">
              <a:extLst>
                <a:ext uri="{FF2B5EF4-FFF2-40B4-BE49-F238E27FC236}">
                  <a16:creationId xmlns:a16="http://schemas.microsoft.com/office/drawing/2014/main" id="{DBFEAC81-B80F-34CA-5472-D0C8FC4E1E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3259" y="4144920"/>
              <a:ext cx="2704661" cy="291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n-US" sz="1400" dirty="0" err="1">
                  <a:latin typeface="Arial" panose="020B0604020202020204" pitchFamily="34" charset="0"/>
                </a:rPr>
                <a:t>Chlororibosome</a:t>
              </a:r>
              <a:r>
                <a:rPr lang="es-ES" altLang="en-US" sz="1400" dirty="0">
                  <a:latin typeface="Arial" panose="020B0604020202020204" pitchFamily="34" charset="0"/>
                </a:rPr>
                <a:t> </a:t>
              </a:r>
              <a:r>
                <a:rPr lang="es-ES" altLang="en-US" sz="1400" dirty="0" err="1">
                  <a:latin typeface="Arial" panose="020B0604020202020204" pitchFamily="34" charset="0"/>
                </a:rPr>
                <a:t>proteins</a:t>
              </a:r>
              <a:endParaRPr lang="es-ES_tradnl" altLang="en-US" sz="1400" dirty="0">
                <a:latin typeface="Arial" panose="020B0604020202020204" pitchFamily="34" charset="0"/>
              </a:endParaRPr>
            </a:p>
          </p:txBody>
        </p:sp>
        <p:sp>
          <p:nvSpPr>
            <p:cNvPr id="51247" name="CuadroTexto 24">
              <a:extLst>
                <a:ext uri="{FF2B5EF4-FFF2-40B4-BE49-F238E27FC236}">
                  <a16:creationId xmlns:a16="http://schemas.microsoft.com/office/drawing/2014/main" id="{DDF47790-176D-2EB0-3643-635D4F806C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18607" y="4883110"/>
              <a:ext cx="1768026" cy="2625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n-US" sz="1200">
                  <a:latin typeface="Arial" panose="020B0604020202020204" pitchFamily="34" charset="0"/>
                </a:rPr>
                <a:t>Plastid translation</a:t>
              </a:r>
            </a:p>
          </p:txBody>
        </p:sp>
        <p:cxnSp>
          <p:nvCxnSpPr>
            <p:cNvPr id="51248" name="Conector recto 19">
              <a:extLst>
                <a:ext uri="{FF2B5EF4-FFF2-40B4-BE49-F238E27FC236}">
                  <a16:creationId xmlns:a16="http://schemas.microsoft.com/office/drawing/2014/main" id="{677FE46F-6627-296D-2141-AFDB994CFC0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540449" y="4490223"/>
              <a:ext cx="0" cy="342900"/>
            </a:xfrm>
            <a:prstGeom prst="line">
              <a:avLst/>
            </a:prstGeom>
            <a:noFill/>
            <a:ln w="38100">
              <a:solidFill>
                <a:srgbClr val="C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1249" name="Conector recto 21">
              <a:extLst>
                <a:ext uri="{FF2B5EF4-FFF2-40B4-BE49-F238E27FC236}">
                  <a16:creationId xmlns:a16="http://schemas.microsoft.com/office/drawing/2014/main" id="{FC7522E5-99AA-7957-A5DF-58F381C7A2B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365825" y="4833124"/>
              <a:ext cx="350838" cy="0"/>
            </a:xfrm>
            <a:prstGeom prst="line">
              <a:avLst/>
            </a:prstGeom>
            <a:noFill/>
            <a:ln w="38100">
              <a:solidFill>
                <a:srgbClr val="C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51209" name="Grupo 1">
            <a:extLst>
              <a:ext uri="{FF2B5EF4-FFF2-40B4-BE49-F238E27FC236}">
                <a16:creationId xmlns:a16="http://schemas.microsoft.com/office/drawing/2014/main" id="{EB5CEC3B-35C0-95A1-D1FB-ED6CECBC4DAC}"/>
              </a:ext>
            </a:extLst>
          </p:cNvPr>
          <p:cNvGrpSpPr>
            <a:grpSpLocks/>
          </p:cNvGrpSpPr>
          <p:nvPr/>
        </p:nvGrpSpPr>
        <p:grpSpPr bwMode="auto">
          <a:xfrm>
            <a:off x="5970993" y="1154114"/>
            <a:ext cx="3941555" cy="5462536"/>
            <a:chOff x="4453136" y="1024407"/>
            <a:chExt cx="3941564" cy="5462536"/>
          </a:xfrm>
        </p:grpSpPr>
        <p:grpSp>
          <p:nvGrpSpPr>
            <p:cNvPr id="51215" name="Group 2">
              <a:extLst>
                <a:ext uri="{FF2B5EF4-FFF2-40B4-BE49-F238E27FC236}">
                  <a16:creationId xmlns:a16="http://schemas.microsoft.com/office/drawing/2014/main" id="{23ABA10A-02D0-8654-50B1-CF0355382C3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53136" y="1024407"/>
              <a:ext cx="3892351" cy="2606206"/>
              <a:chOff x="5025901" y="2700338"/>
              <a:chExt cx="3403723" cy="2109787"/>
            </a:xfrm>
          </p:grpSpPr>
          <p:sp>
            <p:nvSpPr>
              <p:cNvPr id="51231" name="CuadroTexto 75">
                <a:extLst>
                  <a:ext uri="{FF2B5EF4-FFF2-40B4-BE49-F238E27FC236}">
                    <a16:creationId xmlns:a16="http://schemas.microsoft.com/office/drawing/2014/main" id="{F8284E48-A4B6-DE0D-5EB1-55870FEDC64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046715" y="2776537"/>
                <a:ext cx="708176" cy="2740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>
                    <a:latin typeface="Arial" panose="020B0604020202020204" pitchFamily="34" charset="0"/>
                  </a:rPr>
                  <a:t>RPL10</a:t>
                </a:r>
              </a:p>
            </p:txBody>
          </p:sp>
          <p:grpSp>
            <p:nvGrpSpPr>
              <p:cNvPr id="51232" name="Group 1">
                <a:extLst>
                  <a:ext uri="{FF2B5EF4-FFF2-40B4-BE49-F238E27FC236}">
                    <a16:creationId xmlns:a16="http://schemas.microsoft.com/office/drawing/2014/main" id="{B5108940-BE85-B2E1-D43C-A29E72025D1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5025901" y="2700338"/>
                <a:ext cx="3403723" cy="2109787"/>
                <a:chOff x="6047390" y="113096"/>
                <a:chExt cx="4059134" cy="2867085"/>
              </a:xfrm>
            </p:grpSpPr>
            <p:sp>
              <p:nvSpPr>
                <p:cNvPr id="51233" name="TextBox 43">
                  <a:extLst>
                    <a:ext uri="{FF2B5EF4-FFF2-40B4-BE49-F238E27FC236}">
                      <a16:creationId xmlns:a16="http://schemas.microsoft.com/office/drawing/2014/main" id="{7B8CF68D-1D3A-2653-98C4-F8289351B72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rot="16200000">
                  <a:off x="5313266" y="1096809"/>
                  <a:ext cx="1725020" cy="25677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000" dirty="0">
                      <a:latin typeface="Arial" panose="020B0604020202020204" pitchFamily="34" charset="0"/>
                    </a:rPr>
                    <a:t>Relative</a:t>
                  </a:r>
                  <a:r>
                    <a:rPr lang="en-US" altLang="en-US" sz="1000" i="1" dirty="0">
                      <a:latin typeface="Arial" panose="020B0604020202020204" pitchFamily="34" charset="0"/>
                    </a:rPr>
                    <a:t> rpl10 </a:t>
                  </a:r>
                  <a:r>
                    <a:rPr lang="en-US" altLang="en-US" sz="1000" dirty="0">
                      <a:latin typeface="Arial" panose="020B0604020202020204" pitchFamily="34" charset="0"/>
                    </a:rPr>
                    <a:t>exp/ACT7</a:t>
                  </a:r>
                </a:p>
              </p:txBody>
            </p:sp>
            <p:sp>
              <p:nvSpPr>
                <p:cNvPr id="51234" name="TextBox 44">
                  <a:extLst>
                    <a:ext uri="{FF2B5EF4-FFF2-40B4-BE49-F238E27FC236}">
                      <a16:creationId xmlns:a16="http://schemas.microsoft.com/office/drawing/2014/main" id="{0682B36F-4AFF-5902-3D82-998636C8C189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605252" y="1818293"/>
                  <a:ext cx="244403" cy="27086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000">
                      <a:latin typeface="Arial" panose="020B0604020202020204" pitchFamily="34" charset="0"/>
                    </a:rPr>
                    <a:t>*</a:t>
                  </a:r>
                </a:p>
              </p:txBody>
            </p:sp>
            <p:sp>
              <p:nvSpPr>
                <p:cNvPr id="51235" name="TextBox 45">
                  <a:extLst>
                    <a:ext uri="{FF2B5EF4-FFF2-40B4-BE49-F238E27FC236}">
                      <a16:creationId xmlns:a16="http://schemas.microsoft.com/office/drawing/2014/main" id="{ED0D085F-8C87-E007-AD88-A6CBC386C06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8234627" y="1889019"/>
                  <a:ext cx="244403" cy="27086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Times" pitchFamily="2" charset="0"/>
                      <a:ea typeface="ＭＳ Ｐゴシック" panose="020B0600070205080204" pitchFamily="34" charset="-128"/>
                    </a:defRPr>
                  </a:lvl9pPr>
                </a:lstStyle>
                <a:p>
                  <a:pPr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000">
                      <a:latin typeface="Arial" panose="020B0604020202020204" pitchFamily="34" charset="0"/>
                    </a:rPr>
                    <a:t>*</a:t>
                  </a:r>
                </a:p>
              </p:txBody>
            </p:sp>
            <p:graphicFrame>
              <p:nvGraphicFramePr>
                <p:cNvPr id="110" name="Gráfico 1">
                  <a:extLst>
                    <a:ext uri="{FF2B5EF4-FFF2-40B4-BE49-F238E27FC236}">
                      <a16:creationId xmlns:a16="http://schemas.microsoft.com/office/drawing/2014/main" id="{67179112-0FE1-6AD9-D815-F2329F9949D7}"/>
                    </a:ext>
                  </a:extLst>
                </p:cNvPr>
                <p:cNvGraphicFramePr>
                  <a:graphicFrameLocks/>
                </p:cNvGraphicFramePr>
                <p:nvPr/>
              </p:nvGraphicFramePr>
              <p:xfrm>
                <a:off x="6416621" y="113096"/>
                <a:ext cx="3689903" cy="2867085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6"/>
                </a:graphicData>
              </a:graphic>
            </p:graphicFrame>
          </p:grpSp>
        </p:grpSp>
        <p:grpSp>
          <p:nvGrpSpPr>
            <p:cNvPr id="51216" name="Agrupar 1">
              <a:extLst>
                <a:ext uri="{FF2B5EF4-FFF2-40B4-BE49-F238E27FC236}">
                  <a16:creationId xmlns:a16="http://schemas.microsoft.com/office/drawing/2014/main" id="{FAAB7234-68B6-6C9C-29F7-F3A8C3E16BA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04895" y="3786188"/>
              <a:ext cx="3589805" cy="2700755"/>
              <a:chOff x="5094703" y="1050385"/>
              <a:chExt cx="3593685" cy="2727865"/>
            </a:xfrm>
          </p:grpSpPr>
          <p:cxnSp>
            <p:nvCxnSpPr>
              <p:cNvPr id="71" name="Conector recto 49">
                <a:extLst>
                  <a:ext uri="{FF2B5EF4-FFF2-40B4-BE49-F238E27FC236}">
                    <a16:creationId xmlns:a16="http://schemas.microsoft.com/office/drawing/2014/main" id="{0C67A1D7-E808-5421-3AC3-B75EAA789DB8}"/>
                  </a:ext>
                </a:extLst>
              </p:cNvPr>
              <p:cNvCxnSpPr/>
              <p:nvPr/>
            </p:nvCxnSpPr>
            <p:spPr bwMode="auto">
              <a:xfrm>
                <a:off x="5503592" y="2618544"/>
                <a:ext cx="0" cy="111599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218" name="CuadroTexto 50">
                <a:extLst>
                  <a:ext uri="{FF2B5EF4-FFF2-40B4-BE49-F238E27FC236}">
                    <a16:creationId xmlns:a16="http://schemas.microsoft.com/office/drawing/2014/main" id="{B24DF0DC-E2E9-89DC-5A92-048A89AF8FC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6200000">
                <a:off x="4795273" y="3083753"/>
                <a:ext cx="987972" cy="2772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CO" altLang="es-ES_tradnl" sz="1200" dirty="0">
                    <a:latin typeface="Arial" panose="020B0604020202020204" pitchFamily="34" charset="0"/>
                  </a:rPr>
                  <a:t>+ </a:t>
                </a:r>
                <a:r>
                  <a:rPr lang="es-CO" altLang="es-ES_tradnl" sz="1200" dirty="0" err="1">
                    <a:latin typeface="Arial" panose="020B0604020202020204" pitchFamily="34" charset="0"/>
                  </a:rPr>
                  <a:t>Sp</a:t>
                </a:r>
                <a:r>
                  <a:rPr lang="es-CO" altLang="es-ES_tradnl" sz="1200" dirty="0">
                    <a:latin typeface="Arial" panose="020B0604020202020204" pitchFamily="34" charset="0"/>
                  </a:rPr>
                  <a:t> 70 </a:t>
                </a:r>
                <a:r>
                  <a:rPr lang="es-MX" altLang="es-ES_tradnl" sz="1200" dirty="0">
                    <a:latin typeface="Arial" panose="020B0604020202020204" pitchFamily="34" charset="0"/>
                  </a:rPr>
                  <a:t>μ</a:t>
                </a:r>
                <a:r>
                  <a:rPr lang="es-CO" altLang="es-ES_tradnl" sz="1200" dirty="0">
                    <a:latin typeface="Arial" panose="020B0604020202020204" pitchFamily="34" charset="0"/>
                  </a:rPr>
                  <a:t>M</a:t>
                </a:r>
              </a:p>
            </p:txBody>
          </p:sp>
          <p:cxnSp>
            <p:nvCxnSpPr>
              <p:cNvPr id="73" name="Conector recto 67">
                <a:extLst>
                  <a:ext uri="{FF2B5EF4-FFF2-40B4-BE49-F238E27FC236}">
                    <a16:creationId xmlns:a16="http://schemas.microsoft.com/office/drawing/2014/main" id="{67AF7208-29DC-CBBC-697C-1357896FCF25}"/>
                  </a:ext>
                </a:extLst>
              </p:cNvPr>
              <p:cNvCxnSpPr/>
              <p:nvPr/>
            </p:nvCxnSpPr>
            <p:spPr bwMode="auto">
              <a:xfrm>
                <a:off x="5557626" y="1369468"/>
                <a:ext cx="150658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220" name="CuadroTexto 68">
                <a:extLst>
                  <a:ext uri="{FF2B5EF4-FFF2-40B4-BE49-F238E27FC236}">
                    <a16:creationId xmlns:a16="http://schemas.microsoft.com/office/drawing/2014/main" id="{89A783B3-472F-4FAD-FC56-A5EBA2238EC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92226" y="1050385"/>
                <a:ext cx="641350" cy="3079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CO" altLang="es-ES_tradnl" sz="1400">
                    <a:latin typeface="Arial" panose="020B0604020202020204" pitchFamily="34" charset="0"/>
                  </a:rPr>
                  <a:t>- NFZ</a:t>
                </a:r>
              </a:p>
            </p:txBody>
          </p:sp>
          <p:cxnSp>
            <p:nvCxnSpPr>
              <p:cNvPr id="75" name="Conector recto 69">
                <a:extLst>
                  <a:ext uri="{FF2B5EF4-FFF2-40B4-BE49-F238E27FC236}">
                    <a16:creationId xmlns:a16="http://schemas.microsoft.com/office/drawing/2014/main" id="{0F344C2E-EC5D-DF09-01C6-FA2D70FB86A8}"/>
                  </a:ext>
                </a:extLst>
              </p:cNvPr>
              <p:cNvCxnSpPr/>
              <p:nvPr/>
            </p:nvCxnSpPr>
            <p:spPr bwMode="auto">
              <a:xfrm>
                <a:off x="7151613" y="1369468"/>
                <a:ext cx="150340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222" name="CuadroTexto 70">
                <a:extLst>
                  <a:ext uri="{FF2B5EF4-FFF2-40B4-BE49-F238E27FC236}">
                    <a16:creationId xmlns:a16="http://schemas.microsoft.com/office/drawing/2014/main" id="{F8B109D9-349E-7426-82DE-6F860F31FF9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454314" y="1050385"/>
                <a:ext cx="736600" cy="3079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CO" altLang="es-ES_tradnl" sz="1400">
                    <a:latin typeface="Arial" panose="020B0604020202020204" pitchFamily="34" charset="0"/>
                  </a:rPr>
                  <a:t>+ NFZ </a:t>
                </a:r>
              </a:p>
            </p:txBody>
          </p:sp>
          <p:cxnSp>
            <p:nvCxnSpPr>
              <p:cNvPr id="77" name="Conector recto 81">
                <a:extLst>
                  <a:ext uri="{FF2B5EF4-FFF2-40B4-BE49-F238E27FC236}">
                    <a16:creationId xmlns:a16="http://schemas.microsoft.com/office/drawing/2014/main" id="{82A0F023-7580-73D3-EC60-2C8C0F9A4AB2}"/>
                  </a:ext>
                </a:extLst>
              </p:cNvPr>
              <p:cNvCxnSpPr/>
              <p:nvPr/>
            </p:nvCxnSpPr>
            <p:spPr bwMode="auto">
              <a:xfrm>
                <a:off x="5497235" y="1427192"/>
                <a:ext cx="0" cy="111118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224" name="CuadroTexto 82">
                <a:extLst>
                  <a:ext uri="{FF2B5EF4-FFF2-40B4-BE49-F238E27FC236}">
                    <a16:creationId xmlns:a16="http://schemas.microsoft.com/office/drawing/2014/main" id="{4B362726-6F1C-16A7-9EEA-41B8C1072D9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6200000">
                <a:off x="4929611" y="1933367"/>
                <a:ext cx="607484" cy="2772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" altLang="es-ES_tradnl" sz="1200" i="1">
                    <a:latin typeface="Arial" panose="020B0604020202020204" pitchFamily="34" charset="0"/>
                  </a:rPr>
                  <a:t>clb5-1</a:t>
                </a:r>
                <a:endParaRPr lang="es-CO" altLang="es-ES_tradnl" sz="1200" i="1">
                  <a:latin typeface="Arial" panose="020B0604020202020204" pitchFamily="34" charset="0"/>
                </a:endParaRPr>
              </a:p>
            </p:txBody>
          </p:sp>
          <p:pic>
            <p:nvPicPr>
              <p:cNvPr id="51225" name="Imagen 4">
                <a:extLst>
                  <a:ext uri="{FF2B5EF4-FFF2-40B4-BE49-F238E27FC236}">
                    <a16:creationId xmlns:a16="http://schemas.microsoft.com/office/drawing/2014/main" id="{6C8BC171-83FB-CDEB-DA45-1F89BE325D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92763" y="1443038"/>
                <a:ext cx="3060700" cy="10985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80" name="Conector recto de flecha 103">
                <a:extLst>
                  <a:ext uri="{FF2B5EF4-FFF2-40B4-BE49-F238E27FC236}">
                    <a16:creationId xmlns:a16="http://schemas.microsoft.com/office/drawing/2014/main" id="{929F76C4-EFC2-1EFA-EF7B-8EBF735F15F1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7637914" y="1887378"/>
                <a:ext cx="176403" cy="80172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Conector recto de flecha 85">
                <a:extLst>
                  <a:ext uri="{FF2B5EF4-FFF2-40B4-BE49-F238E27FC236}">
                    <a16:creationId xmlns:a16="http://schemas.microsoft.com/office/drawing/2014/main" id="{6D6190D7-955D-0ACC-381F-FA1EAA7F429B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6190135" y="1667707"/>
                <a:ext cx="111245" cy="131482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51228" name="Imagen 7">
                <a:extLst>
                  <a:ext uri="{FF2B5EF4-FFF2-40B4-BE49-F238E27FC236}">
                    <a16:creationId xmlns:a16="http://schemas.microsoft.com/office/drawing/2014/main" id="{9922C013-7B01-81D1-4964-DD6F9BF2A0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97524" y="2619375"/>
                <a:ext cx="3090864" cy="11588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83" name="Conector recto de flecha 90">
                <a:extLst>
                  <a:ext uri="{FF2B5EF4-FFF2-40B4-BE49-F238E27FC236}">
                    <a16:creationId xmlns:a16="http://schemas.microsoft.com/office/drawing/2014/main" id="{9B783B9B-402B-0C52-82ED-53CFFEA1F65A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6229866" y="2844628"/>
                <a:ext cx="143030" cy="160344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Conector recto de flecha 91">
                <a:extLst>
                  <a:ext uri="{FF2B5EF4-FFF2-40B4-BE49-F238E27FC236}">
                    <a16:creationId xmlns:a16="http://schemas.microsoft.com/office/drawing/2014/main" id="{0303D29A-EC16-B4EE-70CC-2609AE635829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>
                <a:off x="7577524" y="2895938"/>
                <a:ext cx="170046" cy="125068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1210" name="Grupo 2">
            <a:extLst>
              <a:ext uri="{FF2B5EF4-FFF2-40B4-BE49-F238E27FC236}">
                <a16:creationId xmlns:a16="http://schemas.microsoft.com/office/drawing/2014/main" id="{1631EE6D-8D8E-E7E2-B175-927A3E0CCC6D}"/>
              </a:ext>
            </a:extLst>
          </p:cNvPr>
          <p:cNvGrpSpPr>
            <a:grpSpLocks/>
          </p:cNvGrpSpPr>
          <p:nvPr/>
        </p:nvGrpSpPr>
        <p:grpSpPr bwMode="auto">
          <a:xfrm>
            <a:off x="2823753" y="5611945"/>
            <a:ext cx="1057080" cy="390753"/>
            <a:chOff x="1608121" y="5037832"/>
            <a:chExt cx="1057083" cy="390753"/>
          </a:xfrm>
        </p:grpSpPr>
        <p:grpSp>
          <p:nvGrpSpPr>
            <p:cNvPr id="51211" name="Grupo 4">
              <a:extLst>
                <a:ext uri="{FF2B5EF4-FFF2-40B4-BE49-F238E27FC236}">
                  <a16:creationId xmlns:a16="http://schemas.microsoft.com/office/drawing/2014/main" id="{8410E8C4-7D87-5C47-11D7-8BD17C594E92}"/>
                </a:ext>
              </a:extLst>
            </p:cNvPr>
            <p:cNvGrpSpPr>
              <a:grpSpLocks/>
            </p:cNvGrpSpPr>
            <p:nvPr/>
          </p:nvGrpSpPr>
          <p:grpSpPr bwMode="auto">
            <a:xfrm rot="-7926958">
              <a:off x="2314466" y="4923577"/>
              <a:ext cx="236484" cy="464993"/>
              <a:chOff x="2459987" y="3977655"/>
              <a:chExt cx="468655" cy="307174"/>
            </a:xfrm>
          </p:grpSpPr>
          <p:cxnSp>
            <p:nvCxnSpPr>
              <p:cNvPr id="51213" name="Conector recto 19">
                <a:extLst>
                  <a:ext uri="{FF2B5EF4-FFF2-40B4-BE49-F238E27FC236}">
                    <a16:creationId xmlns:a16="http://schemas.microsoft.com/office/drawing/2014/main" id="{F459F597-6978-DC1D-C34F-7DF83A58B119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7926958" flipV="1">
                <a:off x="2666122" y="4003731"/>
                <a:ext cx="288595" cy="236444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1214" name="Conector recto 21">
                <a:extLst>
                  <a:ext uri="{FF2B5EF4-FFF2-40B4-BE49-F238E27FC236}">
                    <a16:creationId xmlns:a16="http://schemas.microsoft.com/office/drawing/2014/main" id="{0F0D9B56-8C2F-9D67-1404-D060876CB0CF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7926958" flipH="1" flipV="1">
                <a:off x="2611328" y="4089358"/>
                <a:ext cx="44130" cy="346811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51212" name="CuadroTexto 3">
              <a:extLst>
                <a:ext uri="{FF2B5EF4-FFF2-40B4-BE49-F238E27FC236}">
                  <a16:creationId xmlns:a16="http://schemas.microsoft.com/office/drawing/2014/main" id="{9B1BB53E-779B-B6C3-E72D-A3E07B9773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08121" y="5059253"/>
              <a:ext cx="543741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n-US" sz="1800" dirty="0">
                  <a:latin typeface="Arial" panose="020B0604020202020204" pitchFamily="34" charset="0"/>
                </a:rPr>
                <a:t>PTI</a:t>
              </a:r>
            </a:p>
          </p:txBody>
        </p:sp>
      </p:grpSp>
      <p:sp>
        <p:nvSpPr>
          <p:cNvPr id="2" name="CuadroTexto 1">
            <a:extLst>
              <a:ext uri="{FF2B5EF4-FFF2-40B4-BE49-F238E27FC236}">
                <a16:creationId xmlns:a16="http://schemas.microsoft.com/office/drawing/2014/main" id="{CD693BC7-0F51-70CB-7813-E627ED25717D}"/>
              </a:ext>
            </a:extLst>
          </p:cNvPr>
          <p:cNvSpPr txBox="1"/>
          <p:nvPr/>
        </p:nvSpPr>
        <p:spPr>
          <a:xfrm>
            <a:off x="10223500" y="4626649"/>
            <a:ext cx="143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Recuperation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9535BA3F-E104-5A17-7015-F3A4542A4401}"/>
              </a:ext>
            </a:extLst>
          </p:cNvPr>
          <p:cNvSpPr txBox="1"/>
          <p:nvPr/>
        </p:nvSpPr>
        <p:spPr>
          <a:xfrm>
            <a:off x="10131270" y="5771681"/>
            <a:ext cx="1759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No Recuperation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C0C8FA3D-B18B-E457-AA10-59509AC9B49D}"/>
              </a:ext>
            </a:extLst>
          </p:cNvPr>
          <p:cNvSpPr txBox="1"/>
          <p:nvPr/>
        </p:nvSpPr>
        <p:spPr>
          <a:xfrm>
            <a:off x="285402" y="6434869"/>
            <a:ext cx="2349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1">
            <a:extLst>
              <a:ext uri="{FF2B5EF4-FFF2-40B4-BE49-F238E27FC236}">
                <a16:creationId xmlns:a16="http://schemas.microsoft.com/office/drawing/2014/main" id="{F83ACB30-77E6-C60E-7359-6499C3DCD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58115" y="159038"/>
            <a:ext cx="392757" cy="38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34" name="Text Box 6">
            <a:extLst>
              <a:ext uri="{FF2B5EF4-FFF2-40B4-BE49-F238E27FC236}">
                <a16:creationId xmlns:a16="http://schemas.microsoft.com/office/drawing/2014/main" id="{0BF7E01B-F46C-F715-F206-9EAF4348F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014" y="63500"/>
            <a:ext cx="8510587" cy="954088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sz="2800" dirty="0">
                <a:solidFill>
                  <a:srgbClr val="B1061F"/>
                </a:solidFill>
                <a:latin typeface="Comic Sans MS" charset="0"/>
              </a:rPr>
              <a:t>Leaf defects result of two consecutive coupled retrograde signals</a:t>
            </a:r>
            <a:endParaRPr lang="en-US" altLang="es-ES_tradnl" sz="2800" i="1" dirty="0">
              <a:solidFill>
                <a:srgbClr val="B1061F"/>
              </a:solidFill>
              <a:latin typeface="Comic Sans MS" charset="0"/>
            </a:endParaRPr>
          </a:p>
        </p:txBody>
      </p:sp>
      <p:sp>
        <p:nvSpPr>
          <p:cNvPr id="33808" name="TextBox 6">
            <a:extLst>
              <a:ext uri="{FF2B5EF4-FFF2-40B4-BE49-F238E27FC236}">
                <a16:creationId xmlns:a16="http://schemas.microsoft.com/office/drawing/2014/main" id="{B473FFCB-33FB-B4F7-891F-B41C4FDC9E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7238" y="4881564"/>
            <a:ext cx="3561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2400" dirty="0">
                <a:solidFill>
                  <a:srgbClr val="C00000"/>
                </a:solidFill>
                <a:latin typeface="Arial" panose="020B0604020202020204" pitchFamily="34" charset="0"/>
              </a:rPr>
              <a:t>?</a:t>
            </a:r>
          </a:p>
        </p:txBody>
      </p:sp>
      <p:grpSp>
        <p:nvGrpSpPr>
          <p:cNvPr id="52230" name="Agrupar 2">
            <a:extLst>
              <a:ext uri="{FF2B5EF4-FFF2-40B4-BE49-F238E27FC236}">
                <a16:creationId xmlns:a16="http://schemas.microsoft.com/office/drawing/2014/main" id="{4922B612-1FA7-FC7B-DE3C-592E70375444}"/>
              </a:ext>
            </a:extLst>
          </p:cNvPr>
          <p:cNvGrpSpPr>
            <a:grpSpLocks/>
          </p:cNvGrpSpPr>
          <p:nvPr/>
        </p:nvGrpSpPr>
        <p:grpSpPr bwMode="auto">
          <a:xfrm>
            <a:off x="1843088" y="1157289"/>
            <a:ext cx="8945562" cy="5576887"/>
            <a:chOff x="1295400" y="914400"/>
            <a:chExt cx="7086600" cy="5789613"/>
          </a:xfrm>
        </p:grpSpPr>
        <p:grpSp>
          <p:nvGrpSpPr>
            <p:cNvPr id="52232" name="Grupo 22">
              <a:extLst>
                <a:ext uri="{FF2B5EF4-FFF2-40B4-BE49-F238E27FC236}">
                  <a16:creationId xmlns:a16="http://schemas.microsoft.com/office/drawing/2014/main" id="{1530F403-52EE-1079-A561-B5D67C48F26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95400" y="914400"/>
              <a:ext cx="7086600" cy="5789613"/>
              <a:chOff x="1896532" y="1834411"/>
              <a:chExt cx="5481685" cy="4259308"/>
            </a:xfrm>
          </p:grpSpPr>
          <p:sp>
            <p:nvSpPr>
              <p:cNvPr id="29" name="Rectángulo redondeado 28">
                <a:extLst>
                  <a:ext uri="{FF2B5EF4-FFF2-40B4-BE49-F238E27FC236}">
                    <a16:creationId xmlns:a16="http://schemas.microsoft.com/office/drawing/2014/main" id="{C3E29CC1-7189-2085-03BE-7C3D6498387A}"/>
                  </a:ext>
                </a:extLst>
              </p:cNvPr>
              <p:cNvSpPr/>
              <p:nvPr/>
            </p:nvSpPr>
            <p:spPr>
              <a:xfrm>
                <a:off x="1896532" y="1945956"/>
                <a:ext cx="4967078" cy="4147763"/>
              </a:xfrm>
              <a:prstGeom prst="roundRect">
                <a:avLst/>
              </a:prstGeom>
              <a:solidFill>
                <a:srgbClr val="FFC000">
                  <a:alpha val="1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pic>
            <p:nvPicPr>
              <p:cNvPr id="52235" name="Picture 2" descr="A close up of a map&#10;&#10;Description automatically generated">
                <a:extLst>
                  <a:ext uri="{FF2B5EF4-FFF2-40B4-BE49-F238E27FC236}">
                    <a16:creationId xmlns:a16="http://schemas.microsoft.com/office/drawing/2014/main" id="{54ADDD99-1822-D019-AF37-3B3737D3E9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96532" y="1834411"/>
                <a:ext cx="5481685" cy="38321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2236" name="Imagen 6">
                <a:extLst>
                  <a:ext uri="{FF2B5EF4-FFF2-40B4-BE49-F238E27FC236}">
                    <a16:creationId xmlns:a16="http://schemas.microsoft.com/office/drawing/2014/main" id="{6A166FC8-9FD7-008A-C256-1E7D04876A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EFDFE"/>
                  </a:clrFrom>
                  <a:clrTo>
                    <a:srgbClr val="FEFDFE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469662" y="4942571"/>
                <a:ext cx="935122" cy="540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32" name="Conector recto de flecha 31">
                <a:extLst>
                  <a:ext uri="{FF2B5EF4-FFF2-40B4-BE49-F238E27FC236}">
                    <a16:creationId xmlns:a16="http://schemas.microsoft.com/office/drawing/2014/main" id="{7305D4EF-B43C-6B33-4576-8DDB136C5EA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433544" y="5196512"/>
                <a:ext cx="613832" cy="0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prstDash val="sysDot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238" name="Text Box 30">
                <a:extLst>
                  <a:ext uri="{FF2B5EF4-FFF2-40B4-BE49-F238E27FC236}">
                    <a16:creationId xmlns:a16="http://schemas.microsoft.com/office/drawing/2014/main" id="{41A0739F-F034-FE66-0479-0F77D5D65D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32627" y="5492840"/>
                <a:ext cx="1625679" cy="2350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37931725" indent="-37474525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ES_tradnl" sz="1400" i="1" dirty="0">
                    <a:latin typeface="Arial" panose="020B0604020202020204" pitchFamily="34" charset="0"/>
                  </a:rPr>
                  <a:t>clb5</a:t>
                </a:r>
              </a:p>
            </p:txBody>
          </p:sp>
          <p:pic>
            <p:nvPicPr>
              <p:cNvPr id="52239" name="Picture 2" descr="A close up of a map&#10;&#10;Description automatically generated">
                <a:extLst>
                  <a:ext uri="{FF2B5EF4-FFF2-40B4-BE49-F238E27FC236}">
                    <a16:creationId xmlns:a16="http://schemas.microsoft.com/office/drawing/2014/main" id="{F2FFBD43-73D4-0D0A-7C31-EDA61567A3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8334" t="71692" r="29929" b="21532"/>
              <a:stretch>
                <a:fillRect/>
              </a:stretch>
            </p:blipFill>
            <p:spPr bwMode="auto">
              <a:xfrm>
                <a:off x="4077311" y="5020661"/>
                <a:ext cx="643468" cy="25964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2240" name="Text Box 30">
                <a:extLst>
                  <a:ext uri="{FF2B5EF4-FFF2-40B4-BE49-F238E27FC236}">
                    <a16:creationId xmlns:a16="http://schemas.microsoft.com/office/drawing/2014/main" id="{6C88640A-3174-E55B-FD19-4F4EFAB47D7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269270" y="1945102"/>
                <a:ext cx="1625679" cy="2820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37931725" indent="-37474525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ES_tradnl" sz="1800" i="1" dirty="0">
                    <a:latin typeface="Arial" panose="020B0604020202020204" pitchFamily="34" charset="0"/>
                  </a:rPr>
                  <a:t>Plastid</a:t>
                </a:r>
              </a:p>
            </p:txBody>
          </p:sp>
          <p:sp>
            <p:nvSpPr>
              <p:cNvPr id="52241" name="Text Box 30">
                <a:extLst>
                  <a:ext uri="{FF2B5EF4-FFF2-40B4-BE49-F238E27FC236}">
                    <a16:creationId xmlns:a16="http://schemas.microsoft.com/office/drawing/2014/main" id="{29AB3AC6-F3F3-BDD4-6F46-68EB5FE329B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070821" y="5724387"/>
                <a:ext cx="1625679" cy="2820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37931725" indent="-37474525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US" altLang="es-ES_tradnl" sz="1800" i="1" dirty="0">
                    <a:latin typeface="Arial" panose="020B0604020202020204" pitchFamily="34" charset="0"/>
                  </a:rPr>
                  <a:t>Nucleus</a:t>
                </a:r>
              </a:p>
            </p:txBody>
          </p:sp>
        </p:grpSp>
        <p:sp>
          <p:nvSpPr>
            <p:cNvPr id="28" name="Oval 1">
              <a:extLst>
                <a:ext uri="{FF2B5EF4-FFF2-40B4-BE49-F238E27FC236}">
                  <a16:creationId xmlns:a16="http://schemas.microsoft.com/office/drawing/2014/main" id="{B74E7E74-D690-2E25-3A8E-C6B0A049F049}"/>
                </a:ext>
              </a:extLst>
            </p:cNvPr>
            <p:cNvSpPr/>
            <p:nvPr/>
          </p:nvSpPr>
          <p:spPr bwMode="auto">
            <a:xfrm>
              <a:off x="3855882" y="4495621"/>
              <a:ext cx="3001901" cy="1587756"/>
            </a:xfrm>
            <a:prstGeom prst="ellipse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endParaRPr>
            </a:p>
          </p:txBody>
        </p:sp>
      </p:grpSp>
      <p:sp>
        <p:nvSpPr>
          <p:cNvPr id="43" name="TextBox 6">
            <a:extLst>
              <a:ext uri="{FF2B5EF4-FFF2-40B4-BE49-F238E27FC236}">
                <a16:creationId xmlns:a16="http://schemas.microsoft.com/office/drawing/2014/main" id="{DAFE88E0-EEEB-6CB4-3954-8BB3B9A426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67650" y="1876425"/>
            <a:ext cx="32733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2000" dirty="0">
                <a:solidFill>
                  <a:srgbClr val="C0000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1BFCB8B9-FB85-0E5E-851D-E8F35AE85894}"/>
              </a:ext>
            </a:extLst>
          </p:cNvPr>
          <p:cNvSpPr txBox="1"/>
          <p:nvPr/>
        </p:nvSpPr>
        <p:spPr>
          <a:xfrm>
            <a:off x="9538272" y="6470739"/>
            <a:ext cx="2349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</p:txBody>
      </p:sp>
    </p:spTree>
    <p:extLst>
      <p:ext uri="{BB962C8B-B14F-4D97-AF65-F5344CB8AC3E}">
        <p14:creationId xmlns:p14="http://schemas.microsoft.com/office/powerpoint/2010/main" val="202984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8" grpId="0"/>
      <p:bldP spid="4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1">
            <a:extLst>
              <a:ext uri="{FF2B5EF4-FFF2-40B4-BE49-F238E27FC236}">
                <a16:creationId xmlns:a16="http://schemas.microsoft.com/office/drawing/2014/main" id="{D4B3B14C-FFC6-B9CF-FE7D-1DD7DB170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86251" y="87059"/>
            <a:ext cx="392757" cy="38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4" name="Text Box 6">
            <a:extLst>
              <a:ext uri="{FF2B5EF4-FFF2-40B4-BE49-F238E27FC236}">
                <a16:creationId xmlns:a16="http://schemas.microsoft.com/office/drawing/2014/main" id="{95E4B155-8FFA-7D28-9141-B28F85752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5466" y="-33"/>
            <a:ext cx="9819438" cy="584775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ACS1 affects Shoot Apical Meristem and leaf identity </a:t>
            </a:r>
            <a:endParaRPr lang="en-US" altLang="es-ES_tradnl" i="1" dirty="0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4278" name="Grupo 22">
            <a:extLst>
              <a:ext uri="{FF2B5EF4-FFF2-40B4-BE49-F238E27FC236}">
                <a16:creationId xmlns:a16="http://schemas.microsoft.com/office/drawing/2014/main" id="{01C49F7E-54D5-BE08-21DD-B95FF673A3A7}"/>
              </a:ext>
            </a:extLst>
          </p:cNvPr>
          <p:cNvGrpSpPr>
            <a:grpSpLocks/>
          </p:cNvGrpSpPr>
          <p:nvPr/>
        </p:nvGrpSpPr>
        <p:grpSpPr bwMode="auto">
          <a:xfrm>
            <a:off x="3154364" y="538163"/>
            <a:ext cx="6008687" cy="2678110"/>
            <a:chOff x="758825" y="995363"/>
            <a:chExt cx="7769225" cy="4954587"/>
          </a:xfrm>
        </p:grpSpPr>
        <p:sp>
          <p:nvSpPr>
            <p:cNvPr id="54297" name="276 CuadroTexto">
              <a:extLst>
                <a:ext uri="{FF2B5EF4-FFF2-40B4-BE49-F238E27FC236}">
                  <a16:creationId xmlns:a16="http://schemas.microsoft.com/office/drawing/2014/main" id="{BF67D745-7999-B50A-5935-5B4E6158A0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 flipV="1">
              <a:off x="2843213" y="3573463"/>
              <a:ext cx="649287" cy="967973"/>
            </a:xfrm>
            <a:prstGeom prst="rect">
              <a:avLst/>
            </a:prstGeom>
            <a:solidFill>
              <a:schemeClr val="bg1">
                <a:alpha val="70195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endParaRPr lang="es-CO" altLang="es-ES_tradnl" sz="200">
                <a:latin typeface="Calibri" panose="020F0502020204030204" pitchFamily="34" charset="0"/>
              </a:endParaRPr>
            </a:p>
          </p:txBody>
        </p:sp>
        <p:pic>
          <p:nvPicPr>
            <p:cNvPr id="54298" name="Picture 4">
              <a:extLst>
                <a:ext uri="{FF2B5EF4-FFF2-40B4-BE49-F238E27FC236}">
                  <a16:creationId xmlns:a16="http://schemas.microsoft.com/office/drawing/2014/main" id="{8273B881-83DD-95D3-B7D3-96B2F44B6E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493" t="21562" r="19003" b="18007"/>
            <a:stretch>
              <a:fillRect/>
            </a:stretch>
          </p:blipFill>
          <p:spPr bwMode="auto">
            <a:xfrm>
              <a:off x="758825" y="995363"/>
              <a:ext cx="7769225" cy="4716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299" name="250 CuadroTexto">
              <a:extLst>
                <a:ext uri="{FF2B5EF4-FFF2-40B4-BE49-F238E27FC236}">
                  <a16:creationId xmlns:a16="http://schemas.microsoft.com/office/drawing/2014/main" id="{B0EBCB74-CB5E-C145-705B-B2ED0CE7EA5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16463" y="4797426"/>
              <a:ext cx="655880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STM</a:t>
              </a:r>
            </a:p>
          </p:txBody>
        </p:sp>
        <p:sp>
          <p:nvSpPr>
            <p:cNvPr id="54300" name="250 CuadroTexto">
              <a:extLst>
                <a:ext uri="{FF2B5EF4-FFF2-40B4-BE49-F238E27FC236}">
                  <a16:creationId xmlns:a16="http://schemas.microsoft.com/office/drawing/2014/main" id="{544B8ECB-F35D-A305-98BD-DF664C1BA1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48262" y="4437062"/>
              <a:ext cx="754871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CUC1</a:t>
              </a:r>
            </a:p>
          </p:txBody>
        </p:sp>
        <p:sp>
          <p:nvSpPr>
            <p:cNvPr id="54301" name="250 CuadroTexto">
              <a:extLst>
                <a:ext uri="{FF2B5EF4-FFF2-40B4-BE49-F238E27FC236}">
                  <a16:creationId xmlns:a16="http://schemas.microsoft.com/office/drawing/2014/main" id="{C4637135-D92F-332D-48FB-E7813054CA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488" y="3716339"/>
              <a:ext cx="714827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YAB3</a:t>
              </a:r>
            </a:p>
          </p:txBody>
        </p:sp>
        <p:cxnSp>
          <p:nvCxnSpPr>
            <p:cNvPr id="12" name="36 Conector recto">
              <a:extLst>
                <a:ext uri="{FF2B5EF4-FFF2-40B4-BE49-F238E27FC236}">
                  <a16:creationId xmlns:a16="http://schemas.microsoft.com/office/drawing/2014/main" id="{DAABBCC8-C401-A262-7532-E1753A78B7C8}"/>
                </a:ext>
              </a:extLst>
            </p:cNvPr>
            <p:cNvCxnSpPr/>
            <p:nvPr/>
          </p:nvCxnSpPr>
          <p:spPr>
            <a:xfrm flipV="1">
              <a:off x="4490516" y="5013073"/>
              <a:ext cx="10263" cy="502213"/>
            </a:xfrm>
            <a:prstGeom prst="line">
              <a:avLst/>
            </a:prstGeom>
            <a:ln w="31750">
              <a:solidFill>
                <a:schemeClr val="accent5">
                  <a:lumMod val="75000"/>
                </a:schemeClr>
              </a:solidFill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03" name="55 CuadroTexto">
              <a:extLst>
                <a:ext uri="{FF2B5EF4-FFF2-40B4-BE49-F238E27FC236}">
                  <a16:creationId xmlns:a16="http://schemas.microsoft.com/office/drawing/2014/main" id="{A319133A-20C5-B8C7-E62C-4C1E89225B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49663" y="5137151"/>
              <a:ext cx="700981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WUS</a:t>
              </a:r>
            </a:p>
          </p:txBody>
        </p:sp>
        <p:cxnSp>
          <p:nvCxnSpPr>
            <p:cNvPr id="14" name="38 Conector recto">
              <a:extLst>
                <a:ext uri="{FF2B5EF4-FFF2-40B4-BE49-F238E27FC236}">
                  <a16:creationId xmlns:a16="http://schemas.microsoft.com/office/drawing/2014/main" id="{CF18D70F-734E-E9F7-D87B-09092813F662}"/>
                </a:ext>
              </a:extLst>
            </p:cNvPr>
            <p:cNvCxnSpPr/>
            <p:nvPr/>
          </p:nvCxnSpPr>
          <p:spPr>
            <a:xfrm>
              <a:off x="3698199" y="5136423"/>
              <a:ext cx="433105" cy="0"/>
            </a:xfrm>
            <a:prstGeom prst="line">
              <a:avLst/>
            </a:prstGeom>
            <a:ln w="3175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39 Conector recto">
              <a:extLst>
                <a:ext uri="{FF2B5EF4-FFF2-40B4-BE49-F238E27FC236}">
                  <a16:creationId xmlns:a16="http://schemas.microsoft.com/office/drawing/2014/main" id="{DC803A91-BE7A-76A9-934E-DD63398793F3}"/>
                </a:ext>
              </a:extLst>
            </p:cNvPr>
            <p:cNvCxnSpPr/>
            <p:nvPr/>
          </p:nvCxnSpPr>
          <p:spPr>
            <a:xfrm flipV="1">
              <a:off x="4131305" y="4992513"/>
              <a:ext cx="0" cy="143910"/>
            </a:xfrm>
            <a:prstGeom prst="line">
              <a:avLst/>
            </a:prstGeom>
            <a:ln w="3175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40 Conector recto">
              <a:extLst>
                <a:ext uri="{FF2B5EF4-FFF2-40B4-BE49-F238E27FC236}">
                  <a16:creationId xmlns:a16="http://schemas.microsoft.com/office/drawing/2014/main" id="{ABD3A096-08A5-1C2D-39A6-C89FAF1653FB}"/>
                </a:ext>
              </a:extLst>
            </p:cNvPr>
            <p:cNvCxnSpPr/>
            <p:nvPr/>
          </p:nvCxnSpPr>
          <p:spPr>
            <a:xfrm>
              <a:off x="4131305" y="4992513"/>
              <a:ext cx="143684" cy="0"/>
            </a:xfrm>
            <a:prstGeom prst="line">
              <a:avLst/>
            </a:prstGeom>
            <a:ln w="31750">
              <a:solidFill>
                <a:schemeClr val="accent5">
                  <a:lumMod val="75000"/>
                </a:schemeClr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41 Conector recto">
              <a:extLst>
                <a:ext uri="{FF2B5EF4-FFF2-40B4-BE49-F238E27FC236}">
                  <a16:creationId xmlns:a16="http://schemas.microsoft.com/office/drawing/2014/main" id="{4ABECEAC-BE82-BCF8-A535-20CA57C047D2}"/>
                </a:ext>
              </a:extLst>
            </p:cNvPr>
            <p:cNvCxnSpPr/>
            <p:nvPr/>
          </p:nvCxnSpPr>
          <p:spPr>
            <a:xfrm>
              <a:off x="4274989" y="4992513"/>
              <a:ext cx="215527" cy="0"/>
            </a:xfrm>
            <a:prstGeom prst="line">
              <a:avLst/>
            </a:prstGeom>
            <a:ln w="3175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08" name="250 CuadroTexto">
              <a:extLst>
                <a:ext uri="{FF2B5EF4-FFF2-40B4-BE49-F238E27FC236}">
                  <a16:creationId xmlns:a16="http://schemas.microsoft.com/office/drawing/2014/main" id="{D0356736-1EC0-5285-D514-1C3DFE181E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38513" y="4168775"/>
              <a:ext cx="694680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CLV2</a:t>
              </a:r>
            </a:p>
          </p:txBody>
        </p:sp>
        <p:cxnSp>
          <p:nvCxnSpPr>
            <p:cNvPr id="19" name="47 Conector recto">
              <a:extLst>
                <a:ext uri="{FF2B5EF4-FFF2-40B4-BE49-F238E27FC236}">
                  <a16:creationId xmlns:a16="http://schemas.microsoft.com/office/drawing/2014/main" id="{86C161A4-590F-A4D4-A2CD-47F71309B185}"/>
                </a:ext>
              </a:extLst>
            </p:cNvPr>
            <p:cNvCxnSpPr/>
            <p:nvPr/>
          </p:nvCxnSpPr>
          <p:spPr>
            <a:xfrm>
              <a:off x="3410830" y="4146680"/>
              <a:ext cx="412579" cy="0"/>
            </a:xfrm>
            <a:prstGeom prst="line">
              <a:avLst/>
            </a:prstGeom>
            <a:ln w="31750"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48 Conector recto">
              <a:extLst>
                <a:ext uri="{FF2B5EF4-FFF2-40B4-BE49-F238E27FC236}">
                  <a16:creationId xmlns:a16="http://schemas.microsoft.com/office/drawing/2014/main" id="{997B6982-8474-AD8F-FAEC-672C7975B4A4}"/>
                </a:ext>
              </a:extLst>
            </p:cNvPr>
            <p:cNvCxnSpPr/>
            <p:nvPr/>
          </p:nvCxnSpPr>
          <p:spPr>
            <a:xfrm flipH="1" flipV="1">
              <a:off x="3985568" y="3932285"/>
              <a:ext cx="2052" cy="1080787"/>
            </a:xfrm>
            <a:prstGeom prst="line">
              <a:avLst/>
            </a:prstGeom>
            <a:ln w="31750">
              <a:solidFill>
                <a:schemeClr val="bg2">
                  <a:lumMod val="50000"/>
                </a:schemeClr>
              </a:solidFill>
              <a:prstDash val="dash"/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49 Conector recto">
              <a:extLst>
                <a:ext uri="{FF2B5EF4-FFF2-40B4-BE49-F238E27FC236}">
                  <a16:creationId xmlns:a16="http://schemas.microsoft.com/office/drawing/2014/main" id="{39F7B15C-DF3C-E839-77BB-5F2AEFBA99EF}"/>
                </a:ext>
              </a:extLst>
            </p:cNvPr>
            <p:cNvCxnSpPr/>
            <p:nvPr/>
          </p:nvCxnSpPr>
          <p:spPr>
            <a:xfrm>
              <a:off x="3770041" y="3932285"/>
              <a:ext cx="215527" cy="0"/>
            </a:xfrm>
            <a:prstGeom prst="line">
              <a:avLst/>
            </a:prstGeom>
            <a:ln w="31750"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50 Conector recto">
              <a:extLst>
                <a:ext uri="{FF2B5EF4-FFF2-40B4-BE49-F238E27FC236}">
                  <a16:creationId xmlns:a16="http://schemas.microsoft.com/office/drawing/2014/main" id="{5DCFF5E7-2A0F-886D-232B-6A6A64BF0CD7}"/>
                </a:ext>
              </a:extLst>
            </p:cNvPr>
            <p:cNvCxnSpPr/>
            <p:nvPr/>
          </p:nvCxnSpPr>
          <p:spPr>
            <a:xfrm flipV="1">
              <a:off x="3770041" y="3932285"/>
              <a:ext cx="0" cy="214394"/>
            </a:xfrm>
            <a:prstGeom prst="line">
              <a:avLst/>
            </a:prstGeom>
            <a:ln w="31750"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13" name="266 CuadroTexto">
              <a:extLst>
                <a:ext uri="{FF2B5EF4-FFF2-40B4-BE49-F238E27FC236}">
                  <a16:creationId xmlns:a16="http://schemas.microsoft.com/office/drawing/2014/main" id="{648BF2E5-04AA-0AED-00AC-28F524CB63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65538" y="3376612"/>
              <a:ext cx="694680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solidFill>
                    <a:srgbClr val="D9D9D9"/>
                  </a:solidFill>
                  <a:latin typeface="Calibri" panose="020F0502020204030204" pitchFamily="34" charset="0"/>
                </a:rPr>
                <a:t>CLV3</a:t>
              </a:r>
            </a:p>
          </p:txBody>
        </p:sp>
        <p:cxnSp>
          <p:nvCxnSpPr>
            <p:cNvPr id="24" name="52 Conector recto">
              <a:extLst>
                <a:ext uri="{FF2B5EF4-FFF2-40B4-BE49-F238E27FC236}">
                  <a16:creationId xmlns:a16="http://schemas.microsoft.com/office/drawing/2014/main" id="{7D9C0E49-CDF3-4A4B-8482-4D90BF752D5C}"/>
                </a:ext>
              </a:extLst>
            </p:cNvPr>
            <p:cNvCxnSpPr/>
            <p:nvPr/>
          </p:nvCxnSpPr>
          <p:spPr>
            <a:xfrm>
              <a:off x="3737199" y="3356649"/>
              <a:ext cx="412580" cy="0"/>
            </a:xfrm>
            <a:prstGeom prst="line">
              <a:avLst/>
            </a:prstGeom>
            <a:ln w="31750">
              <a:solidFill>
                <a:schemeClr val="bg1">
                  <a:lumMod val="65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53 Conector recto">
              <a:extLst>
                <a:ext uri="{FF2B5EF4-FFF2-40B4-BE49-F238E27FC236}">
                  <a16:creationId xmlns:a16="http://schemas.microsoft.com/office/drawing/2014/main" id="{61B5E603-57B8-AF45-9785-356C1DCF1593}"/>
                </a:ext>
              </a:extLst>
            </p:cNvPr>
            <p:cNvCxnSpPr/>
            <p:nvPr/>
          </p:nvCxnSpPr>
          <p:spPr>
            <a:xfrm flipV="1">
              <a:off x="3554515" y="2998344"/>
              <a:ext cx="0" cy="1148336"/>
            </a:xfrm>
            <a:prstGeom prst="line">
              <a:avLst/>
            </a:prstGeom>
            <a:ln w="31750">
              <a:solidFill>
                <a:schemeClr val="bg1">
                  <a:lumMod val="65000"/>
                  <a:alpha val="20000"/>
                </a:schemeClr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54 Conector recto">
              <a:extLst>
                <a:ext uri="{FF2B5EF4-FFF2-40B4-BE49-F238E27FC236}">
                  <a16:creationId xmlns:a16="http://schemas.microsoft.com/office/drawing/2014/main" id="{B9225C71-978B-DD17-34CF-87C785620783}"/>
                </a:ext>
              </a:extLst>
            </p:cNvPr>
            <p:cNvCxnSpPr/>
            <p:nvPr/>
          </p:nvCxnSpPr>
          <p:spPr>
            <a:xfrm>
              <a:off x="3554515" y="2998344"/>
              <a:ext cx="215526" cy="0"/>
            </a:xfrm>
            <a:prstGeom prst="line">
              <a:avLst/>
            </a:prstGeom>
            <a:ln w="31750">
              <a:solidFill>
                <a:schemeClr val="bg1">
                  <a:lumMod val="65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55 Conector recto">
              <a:extLst>
                <a:ext uri="{FF2B5EF4-FFF2-40B4-BE49-F238E27FC236}">
                  <a16:creationId xmlns:a16="http://schemas.microsoft.com/office/drawing/2014/main" id="{6AFCB9D7-F626-F44B-3A87-C74BD1B425DF}"/>
                </a:ext>
              </a:extLst>
            </p:cNvPr>
            <p:cNvCxnSpPr/>
            <p:nvPr/>
          </p:nvCxnSpPr>
          <p:spPr>
            <a:xfrm flipV="1">
              <a:off x="3770041" y="2998344"/>
              <a:ext cx="0" cy="358305"/>
            </a:xfrm>
            <a:prstGeom prst="line">
              <a:avLst/>
            </a:prstGeom>
            <a:ln w="31750">
              <a:solidFill>
                <a:schemeClr val="bg1">
                  <a:lumMod val="65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18" name="275 CuadroTexto">
              <a:extLst>
                <a:ext uri="{FF2B5EF4-FFF2-40B4-BE49-F238E27FC236}">
                  <a16:creationId xmlns:a16="http://schemas.microsoft.com/office/drawing/2014/main" id="{6C26AD85-854C-54BB-63F3-E033696951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16237" y="3860800"/>
              <a:ext cx="862567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solidFill>
                    <a:srgbClr val="D9D9D9"/>
                  </a:solidFill>
                  <a:latin typeface="Calibri" panose="020F0502020204030204" pitchFamily="34" charset="0"/>
                </a:rPr>
                <a:t>CLV1 +</a:t>
              </a:r>
            </a:p>
          </p:txBody>
        </p:sp>
        <p:cxnSp>
          <p:nvCxnSpPr>
            <p:cNvPr id="29" name="62 Conector recto">
              <a:extLst>
                <a:ext uri="{FF2B5EF4-FFF2-40B4-BE49-F238E27FC236}">
                  <a16:creationId xmlns:a16="http://schemas.microsoft.com/office/drawing/2014/main" id="{906AD2AC-FAC8-8F0A-AACF-8E2EDC9343B9}"/>
                </a:ext>
              </a:extLst>
            </p:cNvPr>
            <p:cNvCxnSpPr/>
            <p:nvPr/>
          </p:nvCxnSpPr>
          <p:spPr>
            <a:xfrm>
              <a:off x="3915779" y="5013073"/>
              <a:ext cx="143684" cy="0"/>
            </a:xfrm>
            <a:prstGeom prst="line">
              <a:avLst/>
            </a:prstGeom>
            <a:ln w="31750"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63 Conector recto">
              <a:extLst>
                <a:ext uri="{FF2B5EF4-FFF2-40B4-BE49-F238E27FC236}">
                  <a16:creationId xmlns:a16="http://schemas.microsoft.com/office/drawing/2014/main" id="{7FCE0220-9668-EC48-47C1-C9BF9EB97265}"/>
                </a:ext>
              </a:extLst>
            </p:cNvPr>
            <p:cNvCxnSpPr/>
            <p:nvPr/>
          </p:nvCxnSpPr>
          <p:spPr>
            <a:xfrm>
              <a:off x="4131305" y="2998344"/>
              <a:ext cx="359212" cy="0"/>
            </a:xfrm>
            <a:prstGeom prst="line">
              <a:avLst/>
            </a:prstGeom>
            <a:ln w="31750">
              <a:solidFill>
                <a:schemeClr val="accent5">
                  <a:lumMod val="75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64 Conector recto">
              <a:extLst>
                <a:ext uri="{FF2B5EF4-FFF2-40B4-BE49-F238E27FC236}">
                  <a16:creationId xmlns:a16="http://schemas.microsoft.com/office/drawing/2014/main" id="{519AFF0B-BFB5-1713-91FE-B0F9C5173657}"/>
                </a:ext>
              </a:extLst>
            </p:cNvPr>
            <p:cNvCxnSpPr/>
            <p:nvPr/>
          </p:nvCxnSpPr>
          <p:spPr>
            <a:xfrm flipV="1">
              <a:off x="4131305" y="2998344"/>
              <a:ext cx="0" cy="358305"/>
            </a:xfrm>
            <a:prstGeom prst="line">
              <a:avLst/>
            </a:prstGeom>
            <a:ln w="31750">
              <a:solidFill>
                <a:schemeClr val="accent5">
                  <a:lumMod val="75000"/>
                  <a:alpha val="20000"/>
                </a:schemeClr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22" name="234 CuadroTexto">
              <a:extLst>
                <a:ext uri="{FF2B5EF4-FFF2-40B4-BE49-F238E27FC236}">
                  <a16:creationId xmlns:a16="http://schemas.microsoft.com/office/drawing/2014/main" id="{5FAF2846-3BEE-6AEA-3D5B-0F9D36AECB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76375" y="4724400"/>
              <a:ext cx="700566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ULT1</a:t>
              </a:r>
            </a:p>
          </p:txBody>
        </p:sp>
        <p:cxnSp>
          <p:nvCxnSpPr>
            <p:cNvPr id="33" name="68 Conector recto">
              <a:extLst>
                <a:ext uri="{FF2B5EF4-FFF2-40B4-BE49-F238E27FC236}">
                  <a16:creationId xmlns:a16="http://schemas.microsoft.com/office/drawing/2014/main" id="{19C62241-58AC-892B-C8D2-042C1AAED225}"/>
                </a:ext>
              </a:extLst>
            </p:cNvPr>
            <p:cNvCxnSpPr/>
            <p:nvPr/>
          </p:nvCxnSpPr>
          <p:spPr>
            <a:xfrm>
              <a:off x="1547037" y="4725254"/>
              <a:ext cx="361264" cy="0"/>
            </a:xfrm>
            <a:prstGeom prst="line">
              <a:avLst/>
            </a:prstGeom>
            <a:ln w="317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69 Conector recto de flecha">
              <a:extLst>
                <a:ext uri="{FF2B5EF4-FFF2-40B4-BE49-F238E27FC236}">
                  <a16:creationId xmlns:a16="http://schemas.microsoft.com/office/drawing/2014/main" id="{8AEE47CC-0CE2-4C5F-56B3-2015B7DEB3D3}"/>
                </a:ext>
              </a:extLst>
            </p:cNvPr>
            <p:cNvCxnSpPr/>
            <p:nvPr/>
          </p:nvCxnSpPr>
          <p:spPr>
            <a:xfrm flipH="1" flipV="1">
              <a:off x="1834406" y="4437436"/>
              <a:ext cx="2052" cy="287818"/>
            </a:xfrm>
            <a:prstGeom prst="straightConnector1">
              <a:avLst/>
            </a:prstGeom>
            <a:ln w="31750">
              <a:solidFill>
                <a:schemeClr val="accent5"/>
              </a:solidFill>
              <a:prstDash val="sysDot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71 Conector recto">
              <a:extLst>
                <a:ext uri="{FF2B5EF4-FFF2-40B4-BE49-F238E27FC236}">
                  <a16:creationId xmlns:a16="http://schemas.microsoft.com/office/drawing/2014/main" id="{DD65AFCD-8BB8-3B01-5AA5-317889A27781}"/>
                </a:ext>
              </a:extLst>
            </p:cNvPr>
            <p:cNvCxnSpPr/>
            <p:nvPr/>
          </p:nvCxnSpPr>
          <p:spPr>
            <a:xfrm>
              <a:off x="5106307" y="4437436"/>
              <a:ext cx="431053" cy="0"/>
            </a:xfrm>
            <a:prstGeom prst="lin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73 Conector recto">
              <a:extLst>
                <a:ext uri="{FF2B5EF4-FFF2-40B4-BE49-F238E27FC236}">
                  <a16:creationId xmlns:a16="http://schemas.microsoft.com/office/drawing/2014/main" id="{97CCC82A-C1BD-EB57-D54A-B99D7BEF8F59}"/>
                </a:ext>
              </a:extLst>
            </p:cNvPr>
            <p:cNvCxnSpPr/>
            <p:nvPr/>
          </p:nvCxnSpPr>
          <p:spPr>
            <a:xfrm>
              <a:off x="4798412" y="4798676"/>
              <a:ext cx="357159" cy="0"/>
            </a:xfrm>
            <a:prstGeom prst="line">
              <a:avLst/>
            </a:prstGeom>
            <a:ln w="3175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75 Conector recto">
              <a:extLst>
                <a:ext uri="{FF2B5EF4-FFF2-40B4-BE49-F238E27FC236}">
                  <a16:creationId xmlns:a16="http://schemas.microsoft.com/office/drawing/2014/main" id="{74AC12DA-B0F0-5EFB-F0BA-38220DE03B9F}"/>
                </a:ext>
              </a:extLst>
            </p:cNvPr>
            <p:cNvCxnSpPr/>
            <p:nvPr/>
          </p:nvCxnSpPr>
          <p:spPr>
            <a:xfrm flipH="1" flipV="1">
              <a:off x="3002354" y="4221163"/>
              <a:ext cx="0" cy="576262"/>
            </a:xfrm>
            <a:prstGeom prst="line">
              <a:avLst/>
            </a:prstGeom>
            <a:ln w="31750">
              <a:gradFill>
                <a:gsLst>
                  <a:gs pos="0">
                    <a:srgbClr val="A603AB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0"/>
              </a:gra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77 Conector recto">
              <a:extLst>
                <a:ext uri="{FF2B5EF4-FFF2-40B4-BE49-F238E27FC236}">
                  <a16:creationId xmlns:a16="http://schemas.microsoft.com/office/drawing/2014/main" id="{88CD6518-5AE9-C616-0371-9F4E0827F07D}"/>
                </a:ext>
              </a:extLst>
            </p:cNvPr>
            <p:cNvCxnSpPr/>
            <p:nvPr/>
          </p:nvCxnSpPr>
          <p:spPr>
            <a:xfrm>
              <a:off x="5076825" y="4017455"/>
              <a:ext cx="215900" cy="0"/>
            </a:xfrm>
            <a:prstGeom prst="line">
              <a:avLst/>
            </a:prstGeom>
            <a:ln w="31750">
              <a:gradFill>
                <a:gsLst>
                  <a:gs pos="0">
                    <a:srgbClr val="A603AB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78 Conector recto">
              <a:extLst>
                <a:ext uri="{FF2B5EF4-FFF2-40B4-BE49-F238E27FC236}">
                  <a16:creationId xmlns:a16="http://schemas.microsoft.com/office/drawing/2014/main" id="{EF836CB3-86A9-962C-D5DB-B42376B3E07C}"/>
                </a:ext>
              </a:extLst>
            </p:cNvPr>
            <p:cNvCxnSpPr/>
            <p:nvPr/>
          </p:nvCxnSpPr>
          <p:spPr>
            <a:xfrm flipV="1">
              <a:off x="5292080" y="4221163"/>
              <a:ext cx="645" cy="215949"/>
            </a:xfrm>
            <a:prstGeom prst="line">
              <a:avLst/>
            </a:prstGeom>
            <a:ln w="31750">
              <a:gradFill>
                <a:gsLst>
                  <a:gs pos="0">
                    <a:srgbClr val="A603AB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84 Conector recto">
              <a:extLst>
                <a:ext uri="{FF2B5EF4-FFF2-40B4-BE49-F238E27FC236}">
                  <a16:creationId xmlns:a16="http://schemas.microsoft.com/office/drawing/2014/main" id="{18B258B0-B408-4DF9-A553-E148662A89BB}"/>
                </a:ext>
              </a:extLst>
            </p:cNvPr>
            <p:cNvCxnSpPr/>
            <p:nvPr/>
          </p:nvCxnSpPr>
          <p:spPr>
            <a:xfrm>
              <a:off x="6947521" y="3714953"/>
              <a:ext cx="504948" cy="0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31" name="209 CuadroTexto">
              <a:extLst>
                <a:ext uri="{FF2B5EF4-FFF2-40B4-BE49-F238E27FC236}">
                  <a16:creationId xmlns:a16="http://schemas.microsoft.com/office/drawing/2014/main" id="{88DCB0E2-9867-5581-DD13-59163351D4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24026" y="1548763"/>
              <a:ext cx="3274504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400" i="1" dirty="0">
                  <a:latin typeface="Calibri" panose="020F0502020204030204" pitchFamily="34" charset="0"/>
                </a:rPr>
                <a:t>Establishment</a:t>
              </a:r>
              <a:r>
                <a:rPr lang="es-CO" altLang="es-ES_tradnl" sz="1400" i="1" dirty="0">
                  <a:latin typeface="Calibri" panose="020F0502020204030204" pitchFamily="34" charset="0"/>
                </a:rPr>
                <a:t> </a:t>
              </a:r>
              <a:r>
                <a:rPr lang="en-US" altLang="es-ES_tradnl" sz="1400" i="1" dirty="0">
                  <a:latin typeface="Calibri" panose="020F0502020204030204" pitchFamily="34" charset="0"/>
                </a:rPr>
                <a:t>meristem</a:t>
              </a:r>
              <a:r>
                <a:rPr lang="es-CO" altLang="es-ES_tradnl" sz="1400" i="1" dirty="0">
                  <a:latin typeface="Calibri" panose="020F0502020204030204" pitchFamily="34" charset="0"/>
                </a:rPr>
                <a:t> </a:t>
              </a:r>
              <a:r>
                <a:rPr lang="es-CO" altLang="es-ES_tradnl" sz="1400" i="1" dirty="0" err="1">
                  <a:latin typeface="Calibri" panose="020F0502020204030204" pitchFamily="34" charset="0"/>
                </a:rPr>
                <a:t>identity</a:t>
              </a:r>
              <a:endParaRPr lang="es-CO" altLang="es-ES_tradnl" sz="1400" i="1" dirty="0">
                <a:latin typeface="Calibri" panose="020F0502020204030204" pitchFamily="34" charset="0"/>
              </a:endParaRPr>
            </a:p>
          </p:txBody>
        </p:sp>
        <p:sp>
          <p:nvSpPr>
            <p:cNvPr id="54332" name="66 CuadroTexto">
              <a:extLst>
                <a:ext uri="{FF2B5EF4-FFF2-40B4-BE49-F238E27FC236}">
                  <a16:creationId xmlns:a16="http://schemas.microsoft.com/office/drawing/2014/main" id="{F114F68F-40A8-3FBB-63E6-0B475807BF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55875" y="5157788"/>
              <a:ext cx="518917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solidFill>
                    <a:srgbClr val="D9D9D9"/>
                  </a:solidFill>
                  <a:latin typeface="Calibri" panose="020F0502020204030204" pitchFamily="34" charset="0"/>
                </a:rPr>
                <a:t>AG</a:t>
              </a:r>
            </a:p>
          </p:txBody>
        </p:sp>
        <p:cxnSp>
          <p:nvCxnSpPr>
            <p:cNvPr id="43" name="92 Conector recto">
              <a:extLst>
                <a:ext uri="{FF2B5EF4-FFF2-40B4-BE49-F238E27FC236}">
                  <a16:creationId xmlns:a16="http://schemas.microsoft.com/office/drawing/2014/main" id="{C46400CF-6A8A-10C4-24CE-29B1FEC28C27}"/>
                </a:ext>
              </a:extLst>
            </p:cNvPr>
            <p:cNvCxnSpPr/>
            <p:nvPr/>
          </p:nvCxnSpPr>
          <p:spPr>
            <a:xfrm>
              <a:off x="2604144" y="5156981"/>
              <a:ext cx="287369" cy="0"/>
            </a:xfrm>
            <a:prstGeom prst="line">
              <a:avLst/>
            </a:prstGeom>
            <a:ln w="31750">
              <a:solidFill>
                <a:srgbClr val="F836EA">
                  <a:alpha val="20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93 Conector recto">
              <a:extLst>
                <a:ext uri="{FF2B5EF4-FFF2-40B4-BE49-F238E27FC236}">
                  <a16:creationId xmlns:a16="http://schemas.microsoft.com/office/drawing/2014/main" id="{18DA8C26-5ABB-4381-2738-1E1FCD633B77}"/>
                </a:ext>
              </a:extLst>
            </p:cNvPr>
            <p:cNvCxnSpPr/>
            <p:nvPr/>
          </p:nvCxnSpPr>
          <p:spPr>
            <a:xfrm>
              <a:off x="1834406" y="4437436"/>
              <a:ext cx="792317" cy="0"/>
            </a:xfrm>
            <a:prstGeom prst="line">
              <a:avLst/>
            </a:prstGeom>
            <a:ln w="31750">
              <a:solidFill>
                <a:schemeClr val="accent5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95 Conector recto de flecha">
              <a:extLst>
                <a:ext uri="{FF2B5EF4-FFF2-40B4-BE49-F238E27FC236}">
                  <a16:creationId xmlns:a16="http://schemas.microsoft.com/office/drawing/2014/main" id="{F0EE4EBD-A28B-763B-6C29-0785DFA0508E}"/>
                </a:ext>
              </a:extLst>
            </p:cNvPr>
            <p:cNvCxnSpPr/>
            <p:nvPr/>
          </p:nvCxnSpPr>
          <p:spPr>
            <a:xfrm flipH="1" flipV="1">
              <a:off x="2626723" y="4437436"/>
              <a:ext cx="2052" cy="719545"/>
            </a:xfrm>
            <a:prstGeom prst="straightConnector1">
              <a:avLst/>
            </a:prstGeom>
            <a:ln w="31750">
              <a:solidFill>
                <a:schemeClr val="accent5"/>
              </a:solidFill>
              <a:prstDash val="sysDot"/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97 Conector recto de flecha">
              <a:extLst>
                <a:ext uri="{FF2B5EF4-FFF2-40B4-BE49-F238E27FC236}">
                  <a16:creationId xmlns:a16="http://schemas.microsoft.com/office/drawing/2014/main" id="{76F9B44D-981A-9CCB-1760-E7EBFC2E611B}"/>
                </a:ext>
              </a:extLst>
            </p:cNvPr>
            <p:cNvCxnSpPr/>
            <p:nvPr/>
          </p:nvCxnSpPr>
          <p:spPr>
            <a:xfrm flipH="1" flipV="1">
              <a:off x="2842249" y="4869163"/>
              <a:ext cx="2053" cy="287818"/>
            </a:xfrm>
            <a:prstGeom prst="straightConnector1">
              <a:avLst/>
            </a:prstGeom>
            <a:ln w="31750">
              <a:solidFill>
                <a:srgbClr val="F836EA">
                  <a:alpha val="20000"/>
                </a:srgbClr>
              </a:solidFill>
              <a:prstDash val="sysDot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98 Conector recto">
              <a:extLst>
                <a:ext uri="{FF2B5EF4-FFF2-40B4-BE49-F238E27FC236}">
                  <a16:creationId xmlns:a16="http://schemas.microsoft.com/office/drawing/2014/main" id="{010C9F8C-A63F-B82A-98D3-83B6F568CFBC}"/>
                </a:ext>
              </a:extLst>
            </p:cNvPr>
            <p:cNvCxnSpPr/>
            <p:nvPr/>
          </p:nvCxnSpPr>
          <p:spPr>
            <a:xfrm>
              <a:off x="2842249" y="4869163"/>
              <a:ext cx="1009897" cy="0"/>
            </a:xfrm>
            <a:prstGeom prst="line">
              <a:avLst/>
            </a:prstGeom>
            <a:ln w="31750">
              <a:solidFill>
                <a:srgbClr val="F836EA">
                  <a:alpha val="20000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99 Conector recto de flecha">
              <a:extLst>
                <a:ext uri="{FF2B5EF4-FFF2-40B4-BE49-F238E27FC236}">
                  <a16:creationId xmlns:a16="http://schemas.microsoft.com/office/drawing/2014/main" id="{11C25F27-AF5A-21B1-5ECD-E706EB03DF2F}"/>
                </a:ext>
              </a:extLst>
            </p:cNvPr>
            <p:cNvCxnSpPr/>
            <p:nvPr/>
          </p:nvCxnSpPr>
          <p:spPr>
            <a:xfrm flipH="1" flipV="1">
              <a:off x="3852146" y="4869163"/>
              <a:ext cx="0" cy="143910"/>
            </a:xfrm>
            <a:prstGeom prst="straightConnector1">
              <a:avLst/>
            </a:prstGeom>
            <a:ln w="31750">
              <a:solidFill>
                <a:srgbClr val="F836EA">
                  <a:alpha val="20000"/>
                </a:srgbClr>
              </a:solidFill>
              <a:prstDash val="sysDot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106 Conector recto">
              <a:extLst>
                <a:ext uri="{FF2B5EF4-FFF2-40B4-BE49-F238E27FC236}">
                  <a16:creationId xmlns:a16="http://schemas.microsoft.com/office/drawing/2014/main" id="{2AD9B44F-DADF-33BA-00C0-06D6D3690635}"/>
                </a:ext>
              </a:extLst>
            </p:cNvPr>
            <p:cNvCxnSpPr/>
            <p:nvPr/>
          </p:nvCxnSpPr>
          <p:spPr>
            <a:xfrm>
              <a:off x="3780305" y="5013073"/>
              <a:ext cx="143684" cy="0"/>
            </a:xfrm>
            <a:prstGeom prst="line">
              <a:avLst/>
            </a:prstGeom>
            <a:ln w="31750">
              <a:solidFill>
                <a:srgbClr val="F836EA">
                  <a:alpha val="20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40" name="250 CuadroTexto">
              <a:extLst>
                <a:ext uri="{FF2B5EF4-FFF2-40B4-BE49-F238E27FC236}">
                  <a16:creationId xmlns:a16="http://schemas.microsoft.com/office/drawing/2014/main" id="{C9164B90-1B72-C33D-115A-19B90103D4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26414" y="3018902"/>
              <a:ext cx="689686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FIL /</a:t>
              </a:r>
            </a:p>
          </p:txBody>
        </p:sp>
        <p:sp>
          <p:nvSpPr>
            <p:cNvPr id="54341" name="250 CuadroTexto">
              <a:extLst>
                <a:ext uri="{FF2B5EF4-FFF2-40B4-BE49-F238E27FC236}">
                  <a16:creationId xmlns:a16="http://schemas.microsoft.com/office/drawing/2014/main" id="{E3879CF6-AB91-4341-72D2-AFC22B0A77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69000" y="3984625"/>
              <a:ext cx="964211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solidFill>
                    <a:srgbClr val="D9D9D9"/>
                  </a:solidFill>
                  <a:latin typeface="Calibri" panose="020F0502020204030204" pitchFamily="34" charset="0"/>
                </a:rPr>
                <a:t>BOP1/2</a:t>
              </a:r>
            </a:p>
          </p:txBody>
        </p:sp>
        <p:sp>
          <p:nvSpPr>
            <p:cNvPr id="54342" name="250 CuadroTexto">
              <a:extLst>
                <a:ext uri="{FF2B5EF4-FFF2-40B4-BE49-F238E27FC236}">
                  <a16:creationId xmlns:a16="http://schemas.microsoft.com/office/drawing/2014/main" id="{2C598450-6B57-5F3B-EBEF-BED635D9A0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57863" y="4652963"/>
              <a:ext cx="597347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solidFill>
                    <a:srgbClr val="D9D9D9"/>
                  </a:solidFill>
                  <a:latin typeface="Calibri" panose="020F0502020204030204" pitchFamily="34" charset="0"/>
                </a:rPr>
                <a:t>AS2</a:t>
              </a:r>
            </a:p>
          </p:txBody>
        </p:sp>
        <p:sp>
          <p:nvSpPr>
            <p:cNvPr id="53" name="116 Arco">
              <a:extLst>
                <a:ext uri="{FF2B5EF4-FFF2-40B4-BE49-F238E27FC236}">
                  <a16:creationId xmlns:a16="http://schemas.microsoft.com/office/drawing/2014/main" id="{CC8F9F1C-FE24-1D39-6875-1F1D38030C2D}"/>
                </a:ext>
              </a:extLst>
            </p:cNvPr>
            <p:cNvSpPr/>
            <p:nvPr/>
          </p:nvSpPr>
          <p:spPr>
            <a:xfrm>
              <a:off x="5147360" y="1341920"/>
              <a:ext cx="1079686" cy="4608030"/>
            </a:xfrm>
            <a:prstGeom prst="arc">
              <a:avLst>
                <a:gd name="adj1" fmla="val 16200000"/>
                <a:gd name="adj2" fmla="val 29060"/>
              </a:avLst>
            </a:prstGeom>
            <a:ln w="12700">
              <a:solidFill>
                <a:srgbClr val="92D05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s-CO"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54344" name="250 CuadroTexto">
              <a:extLst>
                <a:ext uri="{FF2B5EF4-FFF2-40B4-BE49-F238E27FC236}">
                  <a16:creationId xmlns:a16="http://schemas.microsoft.com/office/drawing/2014/main" id="{D024E045-87EA-F2EE-30A9-2D5C9C89CE9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00663" y="1628774"/>
              <a:ext cx="516512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 i="1" u="sng">
                  <a:latin typeface="Calibri" panose="020F0502020204030204" pitchFamily="34" charset="0"/>
                </a:rPr>
                <a:t>AD</a:t>
              </a:r>
            </a:p>
          </p:txBody>
        </p:sp>
        <p:sp>
          <p:nvSpPr>
            <p:cNvPr id="54345" name="250 CuadroTexto">
              <a:extLst>
                <a:ext uri="{FF2B5EF4-FFF2-40B4-BE49-F238E27FC236}">
                  <a16:creationId xmlns:a16="http://schemas.microsoft.com/office/drawing/2014/main" id="{9163F8D4-346A-7A1E-219C-D0B14FC811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27762" y="1898649"/>
              <a:ext cx="499930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 i="1" u="sng">
                  <a:latin typeface="Calibri" panose="020F0502020204030204" pitchFamily="34" charset="0"/>
                </a:rPr>
                <a:t>AB</a:t>
              </a:r>
            </a:p>
          </p:txBody>
        </p:sp>
        <p:cxnSp>
          <p:nvCxnSpPr>
            <p:cNvPr id="56" name="119 Conector recto">
              <a:extLst>
                <a:ext uri="{FF2B5EF4-FFF2-40B4-BE49-F238E27FC236}">
                  <a16:creationId xmlns:a16="http://schemas.microsoft.com/office/drawing/2014/main" id="{2DC66318-209B-FC4F-C0E6-6F4BDD8B105E}"/>
                </a:ext>
              </a:extLst>
            </p:cNvPr>
            <p:cNvCxnSpPr/>
            <p:nvPr/>
          </p:nvCxnSpPr>
          <p:spPr>
            <a:xfrm>
              <a:off x="6011519" y="3935221"/>
              <a:ext cx="720476" cy="0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122 Conector recto">
              <a:extLst>
                <a:ext uri="{FF2B5EF4-FFF2-40B4-BE49-F238E27FC236}">
                  <a16:creationId xmlns:a16="http://schemas.microsoft.com/office/drawing/2014/main" id="{BE9D1E0D-1325-AD18-3214-4DC28FFE8431}"/>
                </a:ext>
              </a:extLst>
            </p:cNvPr>
            <p:cNvCxnSpPr/>
            <p:nvPr/>
          </p:nvCxnSpPr>
          <p:spPr>
            <a:xfrm flipH="1" flipV="1">
              <a:off x="6660152" y="3500557"/>
              <a:ext cx="8211" cy="431729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123 Conector recto">
              <a:extLst>
                <a:ext uri="{FF2B5EF4-FFF2-40B4-BE49-F238E27FC236}">
                  <a16:creationId xmlns:a16="http://schemas.microsoft.com/office/drawing/2014/main" id="{A84AEC2A-0DA7-355D-4F86-80F7B52EA039}"/>
                </a:ext>
              </a:extLst>
            </p:cNvPr>
            <p:cNvCxnSpPr/>
            <p:nvPr/>
          </p:nvCxnSpPr>
          <p:spPr>
            <a:xfrm>
              <a:off x="6660152" y="3500557"/>
              <a:ext cx="433107" cy="0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124 Conector recto">
              <a:extLst>
                <a:ext uri="{FF2B5EF4-FFF2-40B4-BE49-F238E27FC236}">
                  <a16:creationId xmlns:a16="http://schemas.microsoft.com/office/drawing/2014/main" id="{3536AAB1-AF57-20B5-CC4B-353A5E13D96D}"/>
                </a:ext>
              </a:extLst>
            </p:cNvPr>
            <p:cNvCxnSpPr/>
            <p:nvPr/>
          </p:nvCxnSpPr>
          <p:spPr>
            <a:xfrm flipV="1">
              <a:off x="7093258" y="3500557"/>
              <a:ext cx="0" cy="143910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125 Conector recto">
              <a:extLst>
                <a:ext uri="{FF2B5EF4-FFF2-40B4-BE49-F238E27FC236}">
                  <a16:creationId xmlns:a16="http://schemas.microsoft.com/office/drawing/2014/main" id="{441B52A3-CDCD-610A-27C0-D78CF58E2801}"/>
                </a:ext>
              </a:extLst>
            </p:cNvPr>
            <p:cNvCxnSpPr/>
            <p:nvPr/>
          </p:nvCxnSpPr>
          <p:spPr>
            <a:xfrm>
              <a:off x="7019363" y="3644467"/>
              <a:ext cx="145736" cy="0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129 Conector recto">
              <a:extLst>
                <a:ext uri="{FF2B5EF4-FFF2-40B4-BE49-F238E27FC236}">
                  <a16:creationId xmlns:a16="http://schemas.microsoft.com/office/drawing/2014/main" id="{003AB636-8703-02C7-AC44-600707547A21}"/>
                </a:ext>
              </a:extLst>
            </p:cNvPr>
            <p:cNvCxnSpPr/>
            <p:nvPr/>
          </p:nvCxnSpPr>
          <p:spPr>
            <a:xfrm>
              <a:off x="5867834" y="3788375"/>
              <a:ext cx="217579" cy="0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130 Conector recto">
              <a:extLst>
                <a:ext uri="{FF2B5EF4-FFF2-40B4-BE49-F238E27FC236}">
                  <a16:creationId xmlns:a16="http://schemas.microsoft.com/office/drawing/2014/main" id="{0091450D-0991-4C1D-0718-426ED493D346}"/>
                </a:ext>
              </a:extLst>
            </p:cNvPr>
            <p:cNvCxnSpPr/>
            <p:nvPr/>
          </p:nvCxnSpPr>
          <p:spPr>
            <a:xfrm flipH="1" flipV="1">
              <a:off x="5867834" y="3788375"/>
              <a:ext cx="4105" cy="863455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131 Conector recto">
              <a:extLst>
                <a:ext uri="{FF2B5EF4-FFF2-40B4-BE49-F238E27FC236}">
                  <a16:creationId xmlns:a16="http://schemas.microsoft.com/office/drawing/2014/main" id="{F5C34AA4-B89D-429D-04BE-57A0B4F29379}"/>
                </a:ext>
              </a:extLst>
            </p:cNvPr>
            <p:cNvCxnSpPr/>
            <p:nvPr/>
          </p:nvCxnSpPr>
          <p:spPr>
            <a:xfrm flipV="1">
              <a:off x="6085414" y="3788375"/>
              <a:ext cx="0" cy="135098"/>
            </a:xfrm>
            <a:prstGeom prst="line">
              <a:avLst/>
            </a:prstGeom>
            <a:ln w="31750">
              <a:solidFill>
                <a:schemeClr val="accent2">
                  <a:lumMod val="60000"/>
                  <a:lumOff val="40000"/>
                  <a:alpha val="20000"/>
                </a:schemeClr>
              </a:solidFill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135 Conector recto">
              <a:extLst>
                <a:ext uri="{FF2B5EF4-FFF2-40B4-BE49-F238E27FC236}">
                  <a16:creationId xmlns:a16="http://schemas.microsoft.com/office/drawing/2014/main" id="{F6961A13-EF3B-8439-292B-CCFA9ACB2B5D}"/>
                </a:ext>
              </a:extLst>
            </p:cNvPr>
            <p:cNvCxnSpPr/>
            <p:nvPr/>
          </p:nvCxnSpPr>
          <p:spPr>
            <a:xfrm>
              <a:off x="5795993" y="4651830"/>
              <a:ext cx="361264" cy="0"/>
            </a:xfrm>
            <a:prstGeom prst="line">
              <a:avLst/>
            </a:prstGeom>
            <a:ln w="31750">
              <a:solidFill>
                <a:srgbClr val="7030A0">
                  <a:alpha val="10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355" name="234 CuadroTexto">
              <a:extLst>
                <a:ext uri="{FF2B5EF4-FFF2-40B4-BE49-F238E27FC236}">
                  <a16:creationId xmlns:a16="http://schemas.microsoft.com/office/drawing/2014/main" id="{E9CA0749-00B9-3A87-46A3-933EE84904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58888" y="5281614"/>
              <a:ext cx="600664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>
                  <a:latin typeface="Calibri" panose="020F0502020204030204" pitchFamily="34" charset="0"/>
                </a:rPr>
                <a:t>KLU</a:t>
              </a:r>
            </a:p>
          </p:txBody>
        </p:sp>
        <p:cxnSp>
          <p:nvCxnSpPr>
            <p:cNvPr id="66" name="79 Conector recto">
              <a:extLst>
                <a:ext uri="{FF2B5EF4-FFF2-40B4-BE49-F238E27FC236}">
                  <a16:creationId xmlns:a16="http://schemas.microsoft.com/office/drawing/2014/main" id="{3E1E45E5-882D-4561-F2A3-74AE77F47A0C}"/>
                </a:ext>
              </a:extLst>
            </p:cNvPr>
            <p:cNvCxnSpPr/>
            <p:nvPr/>
          </p:nvCxnSpPr>
          <p:spPr>
            <a:xfrm>
              <a:off x="1331510" y="5280332"/>
              <a:ext cx="361264" cy="0"/>
            </a:xfrm>
            <a:prstGeom prst="line">
              <a:avLst/>
            </a:prstGeom>
            <a:ln w="317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82 Conector recto">
              <a:extLst>
                <a:ext uri="{FF2B5EF4-FFF2-40B4-BE49-F238E27FC236}">
                  <a16:creationId xmlns:a16="http://schemas.microsoft.com/office/drawing/2014/main" id="{FA79C471-8124-E4EF-24CE-7129EADA0FC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1477247" y="5732618"/>
              <a:ext cx="0" cy="217332"/>
            </a:xfrm>
            <a:prstGeom prst="line">
              <a:avLst/>
            </a:prstGeom>
            <a:noFill/>
            <a:ln w="25400">
              <a:solidFill>
                <a:srgbClr val="FF6600"/>
              </a:solidFill>
              <a:round/>
              <a:headEnd type="triangle" w="med" len="med"/>
              <a:tailEnd/>
            </a:ln>
            <a:effectLst>
              <a:outerShdw blurRad="40000" dist="20000" dir="5400000" rotWithShape="0">
                <a:srgbClr val="808080">
                  <a:alpha val="37999"/>
                </a:srgbClr>
              </a:outerShdw>
            </a:effectLst>
          </p:spPr>
        </p:cxnSp>
        <p:sp>
          <p:nvSpPr>
            <p:cNvPr id="54358" name="234 CuadroTexto">
              <a:extLst>
                <a:ext uri="{FF2B5EF4-FFF2-40B4-BE49-F238E27FC236}">
                  <a16:creationId xmlns:a16="http://schemas.microsoft.com/office/drawing/2014/main" id="{7B77BE78-E3AD-12F4-D3E4-9695F35C9D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5492" y="4624631"/>
              <a:ext cx="814813" cy="569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CO" altLang="es-ES_tradnl" sz="1400" dirty="0">
                  <a:latin typeface="Calibri" panose="020F0502020204030204" pitchFamily="34" charset="0"/>
                </a:rPr>
                <a:t>BAM2</a:t>
              </a:r>
            </a:p>
          </p:txBody>
        </p:sp>
        <p:cxnSp>
          <p:nvCxnSpPr>
            <p:cNvPr id="69" name="90 Conector recto">
              <a:extLst>
                <a:ext uri="{FF2B5EF4-FFF2-40B4-BE49-F238E27FC236}">
                  <a16:creationId xmlns:a16="http://schemas.microsoft.com/office/drawing/2014/main" id="{2E1200A3-F632-86C1-AE9C-C39E4B978EC2}"/>
                </a:ext>
              </a:extLst>
            </p:cNvPr>
            <p:cNvCxnSpPr/>
            <p:nvPr/>
          </p:nvCxnSpPr>
          <p:spPr>
            <a:xfrm flipV="1">
              <a:off x="2842249" y="4437436"/>
              <a:ext cx="504948" cy="0"/>
            </a:xfrm>
            <a:prstGeom prst="line">
              <a:avLst/>
            </a:prstGeom>
            <a:ln w="317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96 Conector recto">
              <a:extLst>
                <a:ext uri="{FF2B5EF4-FFF2-40B4-BE49-F238E27FC236}">
                  <a16:creationId xmlns:a16="http://schemas.microsoft.com/office/drawing/2014/main" id="{127B30D4-C429-E702-B1EA-21E52A307224}"/>
                </a:ext>
              </a:extLst>
            </p:cNvPr>
            <p:cNvCxnSpPr/>
            <p:nvPr/>
          </p:nvCxnSpPr>
          <p:spPr>
            <a:xfrm>
              <a:off x="2996198" y="3861799"/>
              <a:ext cx="361264" cy="0"/>
            </a:xfrm>
            <a:prstGeom prst="line">
              <a:avLst/>
            </a:prstGeom>
            <a:ln w="31750">
              <a:solidFill>
                <a:srgbClr val="002060">
                  <a:alpha val="20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101 Conector recto">
              <a:extLst>
                <a:ext uri="{FF2B5EF4-FFF2-40B4-BE49-F238E27FC236}">
                  <a16:creationId xmlns:a16="http://schemas.microsoft.com/office/drawing/2014/main" id="{A5640084-878F-E1CE-0E52-6D59D71CA876}"/>
                </a:ext>
              </a:extLst>
            </p:cNvPr>
            <p:cNvCxnSpPr/>
            <p:nvPr/>
          </p:nvCxnSpPr>
          <p:spPr>
            <a:xfrm flipV="1">
              <a:off x="3059829" y="3714953"/>
              <a:ext cx="0" cy="146846"/>
            </a:xfrm>
            <a:prstGeom prst="line">
              <a:avLst/>
            </a:prstGeom>
            <a:ln w="31750">
              <a:solidFill>
                <a:srgbClr val="002060">
                  <a:alpha val="20000"/>
                </a:srgbClr>
              </a:solidFill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100 Conector recto">
              <a:extLst>
                <a:ext uri="{FF2B5EF4-FFF2-40B4-BE49-F238E27FC236}">
                  <a16:creationId xmlns:a16="http://schemas.microsoft.com/office/drawing/2014/main" id="{0D05D40B-7687-362A-5C7E-30A135149556}"/>
                </a:ext>
              </a:extLst>
            </p:cNvPr>
            <p:cNvCxnSpPr/>
            <p:nvPr/>
          </p:nvCxnSpPr>
          <p:spPr>
            <a:xfrm flipV="1">
              <a:off x="2916144" y="3714953"/>
              <a:ext cx="0" cy="701924"/>
            </a:xfrm>
            <a:prstGeom prst="line">
              <a:avLst/>
            </a:prstGeom>
            <a:ln w="31750">
              <a:solidFill>
                <a:srgbClr val="002060">
                  <a:alpha val="20000"/>
                </a:srgbClr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108 Conector recto">
              <a:extLst>
                <a:ext uri="{FF2B5EF4-FFF2-40B4-BE49-F238E27FC236}">
                  <a16:creationId xmlns:a16="http://schemas.microsoft.com/office/drawing/2014/main" id="{09E4940D-6169-AD1A-A027-0D0F96039DB5}"/>
                </a:ext>
              </a:extLst>
            </p:cNvPr>
            <p:cNvCxnSpPr/>
            <p:nvPr/>
          </p:nvCxnSpPr>
          <p:spPr>
            <a:xfrm>
              <a:off x="2916144" y="3714953"/>
              <a:ext cx="143684" cy="0"/>
            </a:xfrm>
            <a:prstGeom prst="line">
              <a:avLst/>
            </a:prstGeom>
            <a:ln w="31750">
              <a:solidFill>
                <a:srgbClr val="002060">
                  <a:alpha val="20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113 Conector recto">
              <a:extLst>
                <a:ext uri="{FF2B5EF4-FFF2-40B4-BE49-F238E27FC236}">
                  <a16:creationId xmlns:a16="http://schemas.microsoft.com/office/drawing/2014/main" id="{02C76DE4-D6A2-1B08-46C7-23396D2C91D0}"/>
                </a:ext>
              </a:extLst>
            </p:cNvPr>
            <p:cNvCxnSpPr/>
            <p:nvPr/>
          </p:nvCxnSpPr>
          <p:spPr>
            <a:xfrm flipV="1">
              <a:off x="4490516" y="2998344"/>
              <a:ext cx="10263" cy="2014729"/>
            </a:xfrm>
            <a:prstGeom prst="line">
              <a:avLst/>
            </a:prstGeom>
            <a:ln w="31750">
              <a:solidFill>
                <a:schemeClr val="accent5">
                  <a:lumMod val="75000"/>
                  <a:alpha val="20000"/>
                </a:schemeClr>
              </a:solidFill>
              <a:head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81 Elipse">
              <a:extLst>
                <a:ext uri="{FF2B5EF4-FFF2-40B4-BE49-F238E27FC236}">
                  <a16:creationId xmlns:a16="http://schemas.microsoft.com/office/drawing/2014/main" id="{EBC2CCA0-445D-9AAD-75C9-A729467B8CD2}"/>
                </a:ext>
              </a:extLst>
            </p:cNvPr>
            <p:cNvSpPr/>
            <p:nvPr/>
          </p:nvSpPr>
          <p:spPr>
            <a:xfrm>
              <a:off x="5003675" y="4393381"/>
              <a:ext cx="864159" cy="505151"/>
            </a:xfrm>
            <a:prstGeom prst="ellipse">
              <a:avLst/>
            </a:prstGeom>
            <a:solidFill>
              <a:srgbClr val="FFC000">
                <a:alpha val="10000"/>
              </a:srgbClr>
            </a:solidFill>
            <a:ln>
              <a:solidFill>
                <a:srgbClr val="FFC000">
                  <a:alpha val="5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CO">
                <a:solidFill>
                  <a:srgbClr val="FFFFFF"/>
                </a:solidFill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76" name="83 Elipse">
              <a:extLst>
                <a:ext uri="{FF2B5EF4-FFF2-40B4-BE49-F238E27FC236}">
                  <a16:creationId xmlns:a16="http://schemas.microsoft.com/office/drawing/2014/main" id="{BB7BEAB8-1A3E-568E-6F45-BFC346946317}"/>
                </a:ext>
              </a:extLst>
            </p:cNvPr>
            <p:cNvSpPr/>
            <p:nvPr/>
          </p:nvSpPr>
          <p:spPr>
            <a:xfrm>
              <a:off x="3492936" y="4980766"/>
              <a:ext cx="864159" cy="660808"/>
            </a:xfrm>
            <a:prstGeom prst="ellipse">
              <a:avLst/>
            </a:prstGeom>
            <a:solidFill>
              <a:srgbClr val="FFC000">
                <a:alpha val="10000"/>
              </a:srgbClr>
            </a:solidFill>
            <a:ln>
              <a:solidFill>
                <a:srgbClr val="FFC000">
                  <a:alpha val="5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CO">
                <a:solidFill>
                  <a:srgbClr val="FFFFFF"/>
                </a:solidFill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77" name="81 Elipse">
              <a:extLst>
                <a:ext uri="{FF2B5EF4-FFF2-40B4-BE49-F238E27FC236}">
                  <a16:creationId xmlns:a16="http://schemas.microsoft.com/office/drawing/2014/main" id="{18C5ABCC-45F5-BBEB-1462-A6F683BF92B2}"/>
                </a:ext>
              </a:extLst>
            </p:cNvPr>
            <p:cNvSpPr/>
            <p:nvPr/>
          </p:nvSpPr>
          <p:spPr>
            <a:xfrm>
              <a:off x="6803836" y="3582791"/>
              <a:ext cx="864160" cy="502215"/>
            </a:xfrm>
            <a:prstGeom prst="ellipse">
              <a:avLst/>
            </a:prstGeom>
            <a:solidFill>
              <a:srgbClr val="FFC000">
                <a:alpha val="10000"/>
              </a:srgbClr>
            </a:solidFill>
            <a:ln>
              <a:solidFill>
                <a:srgbClr val="FFC000">
                  <a:alpha val="5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CO">
                <a:solidFill>
                  <a:srgbClr val="FFFFFF"/>
                </a:solidFill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78" name="81 Elipse">
              <a:extLst>
                <a:ext uri="{FF2B5EF4-FFF2-40B4-BE49-F238E27FC236}">
                  <a16:creationId xmlns:a16="http://schemas.microsoft.com/office/drawing/2014/main" id="{5C285923-89C3-F8EC-5A2A-CA2FFD00229D}"/>
                </a:ext>
              </a:extLst>
            </p:cNvPr>
            <p:cNvSpPr/>
            <p:nvPr/>
          </p:nvSpPr>
          <p:spPr>
            <a:xfrm>
              <a:off x="6729941" y="3018902"/>
              <a:ext cx="864160" cy="505151"/>
            </a:xfrm>
            <a:prstGeom prst="ellipse">
              <a:avLst/>
            </a:prstGeom>
            <a:solidFill>
              <a:srgbClr val="FFC000">
                <a:alpha val="10000"/>
              </a:srgbClr>
            </a:solidFill>
            <a:ln>
              <a:solidFill>
                <a:srgbClr val="FFC000">
                  <a:alpha val="5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s-CO">
                <a:solidFill>
                  <a:srgbClr val="FFFFFF"/>
                </a:solidFill>
                <a:ea typeface="ＭＳ Ｐゴシック" charset="0"/>
                <a:cs typeface="ＭＳ Ｐゴシック" charset="0"/>
              </a:endParaRPr>
            </a:p>
          </p:txBody>
        </p:sp>
      </p:grpSp>
      <p:grpSp>
        <p:nvGrpSpPr>
          <p:cNvPr id="2" name="Grupo 1">
            <a:extLst>
              <a:ext uri="{FF2B5EF4-FFF2-40B4-BE49-F238E27FC236}">
                <a16:creationId xmlns:a16="http://schemas.microsoft.com/office/drawing/2014/main" id="{97EE06BC-28EB-967E-70C5-A66F194C7EE6}"/>
              </a:ext>
            </a:extLst>
          </p:cNvPr>
          <p:cNvGrpSpPr/>
          <p:nvPr/>
        </p:nvGrpSpPr>
        <p:grpSpPr>
          <a:xfrm>
            <a:off x="7926003" y="2851483"/>
            <a:ext cx="3729037" cy="3317874"/>
            <a:chOff x="2062164" y="3340101"/>
            <a:chExt cx="3729037" cy="3317874"/>
          </a:xfrm>
        </p:grpSpPr>
        <p:pic>
          <p:nvPicPr>
            <p:cNvPr id="54279" name="Imagen 2">
              <a:extLst>
                <a:ext uri="{FF2B5EF4-FFF2-40B4-BE49-F238E27FC236}">
                  <a16:creationId xmlns:a16="http://schemas.microsoft.com/office/drawing/2014/main" id="{EB206C7A-0DDE-9EA9-A07F-66A8DE801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5150" y="4052889"/>
              <a:ext cx="1316038" cy="12715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4280" name="Imagen 3">
              <a:extLst>
                <a:ext uri="{FF2B5EF4-FFF2-40B4-BE49-F238E27FC236}">
                  <a16:creationId xmlns:a16="http://schemas.microsoft.com/office/drawing/2014/main" id="{96F91A7B-7A7E-D2D1-758A-73D8233646D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98801" y="5375275"/>
              <a:ext cx="1330325" cy="1282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281" name="Rectángulo 40">
              <a:extLst>
                <a:ext uri="{FF2B5EF4-FFF2-40B4-BE49-F238E27FC236}">
                  <a16:creationId xmlns:a16="http://schemas.microsoft.com/office/drawing/2014/main" id="{916FB2CB-2E0E-1E8D-C55E-50BCE20D30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2164" y="5592764"/>
              <a:ext cx="883575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s-ES_tradnl" sz="2000" i="1">
                  <a:latin typeface="Arial" panose="020B0604020202020204" pitchFamily="34" charset="0"/>
                </a:rPr>
                <a:t>clb5-1</a:t>
              </a:r>
            </a:p>
          </p:txBody>
        </p:sp>
        <p:sp>
          <p:nvSpPr>
            <p:cNvPr id="54282" name="CuadroTexto 22">
              <a:extLst>
                <a:ext uri="{FF2B5EF4-FFF2-40B4-BE49-F238E27FC236}">
                  <a16:creationId xmlns:a16="http://schemas.microsoft.com/office/drawing/2014/main" id="{E0D481F0-D7B5-D210-CD06-2F80A4D3B6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78076" y="4433888"/>
              <a:ext cx="497252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" altLang="es-ES_tradnl" sz="2000" dirty="0" err="1">
                  <a:latin typeface="Arial" panose="020B0604020202020204" pitchFamily="34" charset="0"/>
                </a:rPr>
                <a:t>Wt</a:t>
              </a:r>
              <a:endParaRPr lang="es-ES" altLang="es-ES_tradnl" sz="2000" dirty="0">
                <a:latin typeface="Arial" panose="020B0604020202020204" pitchFamily="34" charset="0"/>
              </a:endParaRPr>
            </a:p>
          </p:txBody>
        </p:sp>
        <p:sp>
          <p:nvSpPr>
            <p:cNvPr id="54283" name="Text Box 19">
              <a:extLst>
                <a:ext uri="{FF2B5EF4-FFF2-40B4-BE49-F238E27FC236}">
                  <a16:creationId xmlns:a16="http://schemas.microsoft.com/office/drawing/2014/main" id="{48FD1E30-70D2-9056-58C4-65F9155FA32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22625" y="3340101"/>
              <a:ext cx="941388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1800">
                  <a:latin typeface="Comic Sans MS" panose="030F0902030302020204" pitchFamily="66" charset="0"/>
                </a:rPr>
                <a:t>adaxial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1800" i="1">
                  <a:latin typeface="Comic Sans MS" panose="030F0902030302020204" pitchFamily="66" charset="0"/>
                </a:rPr>
                <a:t>PHB</a:t>
              </a:r>
            </a:p>
          </p:txBody>
        </p:sp>
        <p:pic>
          <p:nvPicPr>
            <p:cNvPr id="54284" name="Imagen 4">
              <a:extLst>
                <a:ext uri="{FF2B5EF4-FFF2-40B4-BE49-F238E27FC236}">
                  <a16:creationId xmlns:a16="http://schemas.microsoft.com/office/drawing/2014/main" id="{8800C287-3AD9-C8E0-CBFC-1110701B487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06914" y="4037013"/>
              <a:ext cx="1284287" cy="1257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4285" name="Imagen 5">
              <a:extLst>
                <a:ext uri="{FF2B5EF4-FFF2-40B4-BE49-F238E27FC236}">
                  <a16:creationId xmlns:a16="http://schemas.microsoft.com/office/drawing/2014/main" id="{58E94511-1F65-0F57-EED7-41B0CDEC5AC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77" r="2332"/>
            <a:stretch>
              <a:fillRect/>
            </a:stretch>
          </p:blipFill>
          <p:spPr bwMode="auto">
            <a:xfrm>
              <a:off x="4524376" y="5368925"/>
              <a:ext cx="1266825" cy="1257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286" name="Text Box 19">
              <a:extLst>
                <a:ext uri="{FF2B5EF4-FFF2-40B4-BE49-F238E27FC236}">
                  <a16:creationId xmlns:a16="http://schemas.microsoft.com/office/drawing/2014/main" id="{C6F12AC3-87E5-54A4-3301-33001EBC00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18039" y="3346451"/>
              <a:ext cx="942975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1800">
                  <a:latin typeface="Comic Sans MS" panose="030F0902030302020204" pitchFamily="66" charset="0"/>
                </a:rPr>
                <a:t>abaxial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1800" i="1">
                  <a:latin typeface="Comic Sans MS" panose="030F0902030302020204" pitchFamily="66" charset="0"/>
                </a:rPr>
                <a:t>FIL</a:t>
              </a:r>
            </a:p>
          </p:txBody>
        </p:sp>
      </p:grpSp>
      <p:grpSp>
        <p:nvGrpSpPr>
          <p:cNvPr id="88" name="Grupo 1">
            <a:extLst>
              <a:ext uri="{FF2B5EF4-FFF2-40B4-BE49-F238E27FC236}">
                <a16:creationId xmlns:a16="http://schemas.microsoft.com/office/drawing/2014/main" id="{2B3B4AAF-3151-BF2B-CBF6-EF91D4F4B1E0}"/>
              </a:ext>
            </a:extLst>
          </p:cNvPr>
          <p:cNvGrpSpPr>
            <a:grpSpLocks/>
          </p:cNvGrpSpPr>
          <p:nvPr/>
        </p:nvGrpSpPr>
        <p:grpSpPr bwMode="auto">
          <a:xfrm>
            <a:off x="707071" y="2688519"/>
            <a:ext cx="2406650" cy="3571875"/>
            <a:chOff x="6505575" y="3048000"/>
            <a:chExt cx="2406650" cy="3571875"/>
          </a:xfrm>
        </p:grpSpPr>
        <p:pic>
          <p:nvPicPr>
            <p:cNvPr id="54290" name="Imagen 3">
              <a:extLst>
                <a:ext uri="{FF2B5EF4-FFF2-40B4-BE49-F238E27FC236}">
                  <a16:creationId xmlns:a16="http://schemas.microsoft.com/office/drawing/2014/main" id="{8C5C72A1-5EFB-B27C-99AA-F89E4D21F4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3502" y="3971926"/>
              <a:ext cx="1139825" cy="1246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4291" name="Imagen 4">
              <a:extLst>
                <a:ext uri="{FF2B5EF4-FFF2-40B4-BE49-F238E27FC236}">
                  <a16:creationId xmlns:a16="http://schemas.microsoft.com/office/drawing/2014/main" id="{C72E2F46-C746-2D96-B662-8C94FAD607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2713" y="5305425"/>
              <a:ext cx="1179512" cy="1314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292" name="Text Box 19">
              <a:extLst>
                <a:ext uri="{FF2B5EF4-FFF2-40B4-BE49-F238E27FC236}">
                  <a16:creationId xmlns:a16="http://schemas.microsoft.com/office/drawing/2014/main" id="{D85638EF-AD1E-C1EE-6FF7-55E1A82844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77175" y="3565525"/>
              <a:ext cx="74136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1800">
                  <a:latin typeface="Comic Sans MS" panose="030F0902030302020204" pitchFamily="66" charset="0"/>
                </a:rPr>
                <a:t>CLV3</a:t>
              </a:r>
            </a:p>
          </p:txBody>
        </p:sp>
        <p:pic>
          <p:nvPicPr>
            <p:cNvPr id="54293" name="Imagen 5">
              <a:extLst>
                <a:ext uri="{FF2B5EF4-FFF2-40B4-BE49-F238E27FC236}">
                  <a16:creationId xmlns:a16="http://schemas.microsoft.com/office/drawing/2014/main" id="{B625EC69-D082-441C-05AE-9245565E4B4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05575" y="4005263"/>
              <a:ext cx="1093788" cy="1257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4294" name="Imagen 6">
              <a:extLst>
                <a:ext uri="{FF2B5EF4-FFF2-40B4-BE49-F238E27FC236}">
                  <a16:creationId xmlns:a16="http://schemas.microsoft.com/office/drawing/2014/main" id="{42B94DD3-5715-E2C4-4864-0E6832F9F39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05575" y="5360988"/>
              <a:ext cx="1100138" cy="1258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295" name="Text Box 19">
              <a:extLst>
                <a:ext uri="{FF2B5EF4-FFF2-40B4-BE49-F238E27FC236}">
                  <a16:creationId xmlns:a16="http://schemas.microsoft.com/office/drawing/2014/main" id="{1550F5CB-2517-CE4C-9740-361CB6B224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29400" y="3565525"/>
              <a:ext cx="75565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1800" i="1">
                  <a:latin typeface="Comic Sans MS" panose="030F0902030302020204" pitchFamily="66" charset="0"/>
                </a:rPr>
                <a:t>WUS</a:t>
              </a:r>
            </a:p>
          </p:txBody>
        </p:sp>
        <p:sp>
          <p:nvSpPr>
            <p:cNvPr id="54296" name="Text Box 19">
              <a:extLst>
                <a:ext uri="{FF2B5EF4-FFF2-40B4-BE49-F238E27FC236}">
                  <a16:creationId xmlns:a16="http://schemas.microsoft.com/office/drawing/2014/main" id="{D0A6E8E4-0A20-5239-0CA1-2E2B6C5E4B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17738" y="3048000"/>
              <a:ext cx="156324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s-ES_tradnl" sz="2400">
                  <a:latin typeface="Comic Sans MS" panose="030F0902030302020204" pitchFamily="66" charset="0"/>
                </a:rPr>
                <a:t>Meristem</a:t>
              </a:r>
            </a:p>
          </p:txBody>
        </p:sp>
      </p:grpSp>
      <p:sp>
        <p:nvSpPr>
          <p:cNvPr id="54288" name="CuadroTexto 72">
            <a:extLst>
              <a:ext uri="{FF2B5EF4-FFF2-40B4-BE49-F238E27FC236}">
                <a16:creationId xmlns:a16="http://schemas.microsoft.com/office/drawing/2014/main" id="{396DB7FA-04F4-C674-8836-E14BBE7A56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485" y="1579451"/>
            <a:ext cx="2979738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i="1" dirty="0">
                <a:latin typeface="Arial" panose="020B0604020202020204" pitchFamily="34" charset="0"/>
              </a:rPr>
              <a:t>WUS </a:t>
            </a:r>
            <a:r>
              <a:rPr lang="en-US" altLang="en-US" sz="1600" dirty="0">
                <a:latin typeface="Arial" panose="020B0604020202020204" pitchFamily="34" charset="0"/>
              </a:rPr>
              <a:t>maintains stem cells and its absence results in stem cell exhaustion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CLV3 specific stem cells</a:t>
            </a:r>
          </a:p>
        </p:txBody>
      </p:sp>
      <p:grpSp>
        <p:nvGrpSpPr>
          <p:cNvPr id="5" name="Agrupar 2">
            <a:extLst>
              <a:ext uri="{FF2B5EF4-FFF2-40B4-BE49-F238E27FC236}">
                <a16:creationId xmlns:a16="http://schemas.microsoft.com/office/drawing/2014/main" id="{0C808E8A-71CF-D6F3-F59E-ABACC4BCA0FA}"/>
              </a:ext>
            </a:extLst>
          </p:cNvPr>
          <p:cNvGrpSpPr>
            <a:grpSpLocks/>
          </p:cNvGrpSpPr>
          <p:nvPr/>
        </p:nvGrpSpPr>
        <p:grpSpPr bwMode="auto">
          <a:xfrm>
            <a:off x="4036531" y="3557866"/>
            <a:ext cx="3927885" cy="3049331"/>
            <a:chOff x="5259389" y="3062073"/>
            <a:chExt cx="4271100" cy="3097427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ECDFD7E0-BFE6-34E7-FC93-E4C30BB5CE5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59389" y="3552825"/>
              <a:ext cx="2499787" cy="2606675"/>
              <a:chOff x="5708379" y="3357404"/>
              <a:chExt cx="3404700" cy="2867025"/>
            </a:xfrm>
          </p:grpSpPr>
          <p:sp>
            <p:nvSpPr>
              <p:cNvPr id="11" name="Text Box 74">
                <a:extLst>
                  <a:ext uri="{FF2B5EF4-FFF2-40B4-BE49-F238E27FC236}">
                    <a16:creationId xmlns:a16="http://schemas.microsoft.com/office/drawing/2014/main" id="{709434A2-2FDF-E599-9EF9-072386CD565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81975" y="3503613"/>
                <a:ext cx="745930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>
                    <a:latin typeface="Arial" panose="020B0604020202020204" pitchFamily="34" charset="0"/>
                  </a:rPr>
                  <a:t>WT</a:t>
                </a:r>
              </a:p>
            </p:txBody>
          </p:sp>
          <p:sp>
            <p:nvSpPr>
              <p:cNvPr id="13" name="Text Box 75">
                <a:extLst>
                  <a:ext uri="{FF2B5EF4-FFF2-40B4-BE49-F238E27FC236}">
                    <a16:creationId xmlns:a16="http://schemas.microsoft.com/office/drawing/2014/main" id="{42EE1DF1-2FB0-2320-84A9-EED2332BB0E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81976" y="4191000"/>
                <a:ext cx="829021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 i="1">
                    <a:latin typeface="Arial" panose="020B0604020202020204" pitchFamily="34" charset="0"/>
                  </a:rPr>
                  <a:t>clb6</a:t>
                </a:r>
              </a:p>
            </p:txBody>
          </p:sp>
          <p:sp>
            <p:nvSpPr>
              <p:cNvPr id="18" name="Text Box 75">
                <a:extLst>
                  <a:ext uri="{FF2B5EF4-FFF2-40B4-BE49-F238E27FC236}">
                    <a16:creationId xmlns:a16="http://schemas.microsoft.com/office/drawing/2014/main" id="{60209FBF-B851-BC09-C3FD-065E301325D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81974" y="4953000"/>
                <a:ext cx="931105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 i="1" dirty="0">
                    <a:latin typeface="Arial" panose="020B0604020202020204" pitchFamily="34" charset="0"/>
                  </a:rPr>
                  <a:t>pds3</a:t>
                </a:r>
              </a:p>
            </p:txBody>
          </p:sp>
          <p:sp>
            <p:nvSpPr>
              <p:cNvPr id="23" name="Text Box 75">
                <a:extLst>
                  <a:ext uri="{FF2B5EF4-FFF2-40B4-BE49-F238E27FC236}">
                    <a16:creationId xmlns:a16="http://schemas.microsoft.com/office/drawing/2014/main" id="{CAC4C86E-8754-A1C0-5845-9A86211CE82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97783" y="5688910"/>
                <a:ext cx="829021" cy="3782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600" i="1">
                    <a:latin typeface="Arial" panose="020B0604020202020204" pitchFamily="34" charset="0"/>
                  </a:rPr>
                  <a:t>clb5</a:t>
                </a:r>
              </a:p>
            </p:txBody>
          </p:sp>
          <p:pic>
            <p:nvPicPr>
              <p:cNvPr id="28" name="Imagen 56">
                <a:extLst>
                  <a:ext uri="{FF2B5EF4-FFF2-40B4-BE49-F238E27FC236}">
                    <a16:creationId xmlns:a16="http://schemas.microsoft.com/office/drawing/2014/main" id="{5F9D32C9-0183-C757-78EA-350C780B2B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08379" y="3357404"/>
                <a:ext cx="2373331" cy="28670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7" name="Group 1">
              <a:extLst>
                <a:ext uri="{FF2B5EF4-FFF2-40B4-BE49-F238E27FC236}">
                  <a16:creationId xmlns:a16="http://schemas.microsoft.com/office/drawing/2014/main" id="{8FEEBF88-B47B-A3F4-0475-C3B8B96A6B3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51991" y="5652207"/>
              <a:ext cx="3278498" cy="375157"/>
              <a:chOff x="7117394" y="5779879"/>
              <a:chExt cx="3276982" cy="375158"/>
            </a:xfrm>
          </p:grpSpPr>
          <p:sp>
            <p:nvSpPr>
              <p:cNvPr id="9" name="CuadroTexto 52">
                <a:extLst>
                  <a:ext uri="{FF2B5EF4-FFF2-40B4-BE49-F238E27FC236}">
                    <a16:creationId xmlns:a16="http://schemas.microsoft.com/office/drawing/2014/main" id="{D545C9D8-3667-BE38-3EE5-25B236FC6FA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48968" y="5779879"/>
                <a:ext cx="1845408" cy="3751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s-ES_tradnl" altLang="en-US" sz="1800" dirty="0" err="1">
                    <a:latin typeface="Arial" panose="020B0604020202020204" pitchFamily="34" charset="0"/>
                  </a:rPr>
                  <a:t>Radialized</a:t>
                </a:r>
                <a:r>
                  <a:rPr lang="es-ES_tradnl" altLang="en-US" sz="1800" dirty="0">
                    <a:latin typeface="Arial" panose="020B0604020202020204" pitchFamily="34" charset="0"/>
                  </a:rPr>
                  <a:t> </a:t>
                </a:r>
                <a:r>
                  <a:rPr lang="es-ES_tradnl" altLang="en-US" sz="1800" dirty="0" err="1">
                    <a:latin typeface="Arial" panose="020B0604020202020204" pitchFamily="34" charset="0"/>
                  </a:rPr>
                  <a:t>leaf</a:t>
                </a:r>
                <a:endParaRPr lang="es-ES_tradnl" altLang="en-US" sz="1800" dirty="0">
                  <a:latin typeface="Arial" panose="020B0604020202020204" pitchFamily="34" charset="0"/>
                </a:endParaRPr>
              </a:p>
            </p:txBody>
          </p:sp>
          <p:cxnSp>
            <p:nvCxnSpPr>
              <p:cNvPr id="10" name="Straight Arrow Connector 2">
                <a:extLst>
                  <a:ext uri="{FF2B5EF4-FFF2-40B4-BE49-F238E27FC236}">
                    <a16:creationId xmlns:a16="http://schemas.microsoft.com/office/drawing/2014/main" id="{08D1EF0E-399D-A067-F89D-F4B669611D2F}"/>
                  </a:ext>
                </a:extLst>
              </p:cNvPr>
              <p:cNvCxnSpPr>
                <a:cxnSpLocks/>
              </p:cNvCxnSpPr>
              <p:nvPr/>
            </p:nvCxnSpPr>
            <p:spPr bwMode="auto">
              <a:xfrm flipH="1">
                <a:off x="7117394" y="5994719"/>
                <a:ext cx="681146" cy="1460"/>
              </a:xfrm>
              <a:prstGeom prst="straightConnector1">
                <a:avLst/>
              </a:prstGeom>
              <a:noFill/>
              <a:ln w="38100">
                <a:solidFill>
                  <a:srgbClr val="FF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8" name="TextBox 4">
              <a:extLst>
                <a:ext uri="{FF2B5EF4-FFF2-40B4-BE49-F238E27FC236}">
                  <a16:creationId xmlns:a16="http://schemas.microsoft.com/office/drawing/2014/main" id="{44501F49-A6BA-D4FA-201F-BEDFCDC92F3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93257" y="3062073"/>
              <a:ext cx="1401251" cy="343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600">
                  <a:latin typeface="Comic Sans MS" panose="030F0902030302020204" pitchFamily="66" charset="0"/>
                </a:rPr>
                <a:t>Leaf shape </a:t>
              </a:r>
            </a:p>
          </p:txBody>
        </p:sp>
      </p:grpSp>
      <p:sp>
        <p:nvSpPr>
          <p:cNvPr id="32" name="Rectangle 1">
            <a:extLst>
              <a:ext uri="{FF2B5EF4-FFF2-40B4-BE49-F238E27FC236}">
                <a16:creationId xmlns:a16="http://schemas.microsoft.com/office/drawing/2014/main" id="{19E9CB5B-16C6-65A7-35BF-1FF8B8B96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64333" y="6296771"/>
            <a:ext cx="23219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 err="1">
                <a:latin typeface="Arial" panose="020B0604020202020204" pitchFamily="34" charset="0"/>
                <a:cs typeface="Times New Roman" panose="02020603050405020304" pitchFamily="18" charset="0"/>
              </a:rPr>
              <a:t>Avendaño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-Vázquez 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2014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Escobar-Tovar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 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2021</a:t>
            </a:r>
          </a:p>
        </p:txBody>
      </p:sp>
      <p:sp>
        <p:nvSpPr>
          <p:cNvPr id="42" name="CuadroTexto 41">
            <a:extLst>
              <a:ext uri="{FF2B5EF4-FFF2-40B4-BE49-F238E27FC236}">
                <a16:creationId xmlns:a16="http://schemas.microsoft.com/office/drawing/2014/main" id="{63AB7A51-ED58-7698-A3AB-F7F109F650A0}"/>
              </a:ext>
            </a:extLst>
          </p:cNvPr>
          <p:cNvSpPr txBox="1"/>
          <p:nvPr/>
        </p:nvSpPr>
        <p:spPr>
          <a:xfrm>
            <a:off x="830896" y="6400451"/>
            <a:ext cx="219262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Sierra </a:t>
            </a:r>
            <a:r>
              <a:rPr lang="en-US" altLang="es-MX" sz="1200" i="1" dirty="0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US" altLang="es-MX" sz="1200" dirty="0">
                <a:latin typeface="Arial" panose="020B0604020202020204" pitchFamily="34" charset="0"/>
                <a:cs typeface="Times New Roman" panose="02020603050405020304" pitchFamily="18" charset="0"/>
              </a:rPr>
              <a:t>., unpublished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1">
            <a:extLst>
              <a:ext uri="{FF2B5EF4-FFF2-40B4-BE49-F238E27FC236}">
                <a16:creationId xmlns:a16="http://schemas.microsoft.com/office/drawing/2014/main" id="{970DDA41-A0AF-E926-ECFD-627A04B96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57974" y="80045"/>
            <a:ext cx="556689" cy="540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55302" name="CuadroTexto 20">
            <a:extLst>
              <a:ext uri="{FF2B5EF4-FFF2-40B4-BE49-F238E27FC236}">
                <a16:creationId xmlns:a16="http://schemas.microsoft.com/office/drawing/2014/main" id="{E0E7DC94-9E58-8C90-C60D-1D0ED39D39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70274" y="6530117"/>
            <a:ext cx="174438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n-US" sz="1100" dirty="0">
                <a:latin typeface="Arial" panose="020B0604020202020204" pitchFamily="34" charset="0"/>
              </a:rPr>
              <a:t>Sierra et al., unpublished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9A4E52ED-2BBC-26B0-C33F-FF76C5747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412" y="22117"/>
            <a:ext cx="10577903" cy="523220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ACS1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auccumulation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has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deffects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roots</a:t>
            </a:r>
            <a:endParaRPr lang="en-US" altLang="es-ES_tradnl" sz="2800" i="1" dirty="0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85548A11-200F-DDF3-90F7-16AEDBE482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38" y="2537336"/>
            <a:ext cx="7605624" cy="40860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3B1F2157-B743-469E-5FC1-D46E74D2D8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" y="994705"/>
            <a:ext cx="7605041" cy="1925940"/>
          </a:xfrm>
          <a:prstGeom prst="rect">
            <a:avLst/>
          </a:prstGeom>
        </p:spPr>
      </p:pic>
      <p:grpSp>
        <p:nvGrpSpPr>
          <p:cNvPr id="4" name="Grupo 3">
            <a:extLst>
              <a:ext uri="{FF2B5EF4-FFF2-40B4-BE49-F238E27FC236}">
                <a16:creationId xmlns:a16="http://schemas.microsoft.com/office/drawing/2014/main" id="{48E0C10C-16B2-FC00-7FA5-7A02E2C4BC97}"/>
              </a:ext>
            </a:extLst>
          </p:cNvPr>
          <p:cNvGrpSpPr/>
          <p:nvPr/>
        </p:nvGrpSpPr>
        <p:grpSpPr>
          <a:xfrm>
            <a:off x="7831330" y="806132"/>
            <a:ext cx="4159285" cy="3462408"/>
            <a:chOff x="6623822" y="934313"/>
            <a:chExt cx="3962732" cy="3223282"/>
          </a:xfrm>
        </p:grpSpPr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D858B1F2-4A1A-16A8-3BC0-A9FC23478C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38688" y="934313"/>
              <a:ext cx="3647866" cy="3223282"/>
            </a:xfrm>
            <a:prstGeom prst="rect">
              <a:avLst/>
            </a:prstGeom>
          </p:spPr>
        </p:pic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8E6194D4-F400-D5C4-E54D-051488EE1E30}"/>
                </a:ext>
              </a:extLst>
            </p:cNvPr>
            <p:cNvSpPr txBox="1"/>
            <p:nvPr/>
          </p:nvSpPr>
          <p:spPr>
            <a:xfrm rot="16200000">
              <a:off x="6332401" y="1319002"/>
              <a:ext cx="923293" cy="3404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400">
                  <a:solidFill>
                    <a:srgbClr val="00009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stage I</a:t>
              </a:r>
              <a:endParaRPr lang="en-US" altLang="es-ES_tradnl" sz="14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6041EC47-8278-43A7-28A1-7195E74E2B6A}"/>
                </a:ext>
              </a:extLst>
            </p:cNvPr>
            <p:cNvSpPr txBox="1"/>
            <p:nvPr/>
          </p:nvSpPr>
          <p:spPr>
            <a:xfrm rot="16200000">
              <a:off x="6260855" y="2342429"/>
              <a:ext cx="1093994" cy="3404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400">
                  <a:solidFill>
                    <a:srgbClr val="00009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stage III</a:t>
              </a:r>
              <a:endParaRPr lang="en-US" altLang="es-ES_tradnl" sz="14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76ADEC21-BF7C-388D-373C-EAA2DAD70E2C}"/>
                </a:ext>
              </a:extLst>
            </p:cNvPr>
            <p:cNvSpPr txBox="1"/>
            <p:nvPr/>
          </p:nvSpPr>
          <p:spPr>
            <a:xfrm rot="16200000">
              <a:off x="6198193" y="3348373"/>
              <a:ext cx="1236088" cy="3404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1400">
                  <a:solidFill>
                    <a:srgbClr val="00009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stage VIII</a:t>
              </a:r>
            </a:p>
          </p:txBody>
        </p:sp>
      </p:grpSp>
      <p:pic>
        <p:nvPicPr>
          <p:cNvPr id="11" name="Imagen 10">
            <a:extLst>
              <a:ext uri="{FF2B5EF4-FFF2-40B4-BE49-F238E27FC236}">
                <a16:creationId xmlns:a16="http://schemas.microsoft.com/office/drawing/2014/main" id="{269BF4E9-707E-78F9-920A-DC3DF20C1D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4120" y="4580179"/>
            <a:ext cx="3082906" cy="1949938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1BB726C2-DDCE-CD78-670C-3219843ACA0F}"/>
              </a:ext>
            </a:extLst>
          </p:cNvPr>
          <p:cNvSpPr txBox="1"/>
          <p:nvPr/>
        </p:nvSpPr>
        <p:spPr>
          <a:xfrm>
            <a:off x="8911793" y="4344669"/>
            <a:ext cx="23814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US" altLang="es-ES_tradnl" dirty="0">
                <a:solidFill>
                  <a:srgbClr val="00009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Lateral root density</a:t>
            </a:r>
            <a:endParaRPr lang="en-US" altLang="es-ES_tradnl" sz="18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DB2E89D9-8D1D-E7F4-DCAC-0301CA8370C0}"/>
              </a:ext>
            </a:extLst>
          </p:cNvPr>
          <p:cNvSpPr txBox="1"/>
          <p:nvPr/>
        </p:nvSpPr>
        <p:spPr>
          <a:xfrm>
            <a:off x="8623300" y="49106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Col 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DE1E361C-9D9E-12EE-5CB7-B7298F0E4D22}"/>
              </a:ext>
            </a:extLst>
          </p:cNvPr>
          <p:cNvSpPr txBox="1"/>
          <p:nvPr/>
        </p:nvSpPr>
        <p:spPr>
          <a:xfrm>
            <a:off x="9723389" y="464945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i="1" dirty="0"/>
              <a:t>pds3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DFBA8ACD-B9A7-77EF-CB9E-DBAAA3A5E285}"/>
              </a:ext>
            </a:extLst>
          </p:cNvPr>
          <p:cNvSpPr txBox="1"/>
          <p:nvPr/>
        </p:nvSpPr>
        <p:spPr>
          <a:xfrm>
            <a:off x="11008577" y="45314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i="1" dirty="0"/>
              <a:t>clb5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9E495C2F-EE29-F58D-D7CC-7712E7941A90}"/>
              </a:ext>
            </a:extLst>
          </p:cNvPr>
          <p:cNvSpPr txBox="1"/>
          <p:nvPr/>
        </p:nvSpPr>
        <p:spPr>
          <a:xfrm>
            <a:off x="747132" y="585355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Wt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1F5F49C4-7E0F-0572-F4DB-7E62DD15BFC8}"/>
              </a:ext>
            </a:extLst>
          </p:cNvPr>
          <p:cNvSpPr txBox="1"/>
          <p:nvPr/>
        </p:nvSpPr>
        <p:spPr>
          <a:xfrm>
            <a:off x="4532944" y="620787"/>
            <a:ext cx="574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clb5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A56B8911-34FB-6772-01C4-3388DBEA2BE1}"/>
              </a:ext>
            </a:extLst>
          </p:cNvPr>
          <p:cNvSpPr txBox="1"/>
          <p:nvPr/>
        </p:nvSpPr>
        <p:spPr>
          <a:xfrm>
            <a:off x="6437586" y="635750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spc1-1</a:t>
            </a: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C70F5441-9C77-390A-1FDD-1B7EBBAC0333}"/>
              </a:ext>
            </a:extLst>
          </p:cNvPr>
          <p:cNvSpPr txBox="1"/>
          <p:nvPr/>
        </p:nvSpPr>
        <p:spPr>
          <a:xfrm>
            <a:off x="2675273" y="620787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pds3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1">
            <a:extLst>
              <a:ext uri="{FF2B5EF4-FFF2-40B4-BE49-F238E27FC236}">
                <a16:creationId xmlns:a16="http://schemas.microsoft.com/office/drawing/2014/main" id="{9663E3C4-65E4-8D12-FD5C-4A4A416558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775427" y="166067"/>
            <a:ext cx="416573" cy="404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28" name="Text Box 6">
            <a:extLst>
              <a:ext uri="{FF2B5EF4-FFF2-40B4-BE49-F238E27FC236}">
                <a16:creationId xmlns:a16="http://schemas.microsoft.com/office/drawing/2014/main" id="{6FB16A2C-0477-A295-E646-F33B26999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2192" y="73982"/>
            <a:ext cx="9053724" cy="954107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ACS1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accumulation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defects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Apical </a:t>
            </a:r>
            <a:r>
              <a:rPr lang="es-ES" altLang="es-ES_tradnl" sz="2800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Meristem</a:t>
            </a:r>
            <a:r>
              <a:rPr lang="es-ES" altLang="es-ES_tradnl" sz="2800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niche </a:t>
            </a:r>
            <a:endParaRPr lang="en-US" altLang="es-ES_tradnl" sz="2800" i="1" dirty="0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25" name="CuadroTexto 29">
            <a:extLst>
              <a:ext uri="{FF2B5EF4-FFF2-40B4-BE49-F238E27FC236}">
                <a16:creationId xmlns:a16="http://schemas.microsoft.com/office/drawing/2014/main" id="{28FCC503-248E-96C6-8B6E-9C9970F247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7" y="6581001"/>
            <a:ext cx="146065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n-US" sz="1200" dirty="0">
                <a:latin typeface="Arial" panose="020B0604020202020204" pitchFamily="34" charset="0"/>
              </a:rPr>
              <a:t>Sierra unpublished</a:t>
            </a:r>
          </a:p>
        </p:txBody>
      </p:sp>
      <p:sp>
        <p:nvSpPr>
          <p:cNvPr id="57353" name="CuadroTexto 72">
            <a:extLst>
              <a:ext uri="{FF2B5EF4-FFF2-40B4-BE49-F238E27FC236}">
                <a16:creationId xmlns:a16="http://schemas.microsoft.com/office/drawing/2014/main" id="{BC52C455-A68C-1FC5-CE29-1BC18CF79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60720" y="2737212"/>
            <a:ext cx="1149151" cy="73866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050" dirty="0">
                <a:latin typeface="Arial" panose="020B0604020202020204" pitchFamily="34" charset="0"/>
              </a:rPr>
              <a:t>homeobox regulate </a:t>
            </a:r>
            <a:r>
              <a:rPr lang="en-US" altLang="en-US" sz="1050" dirty="0" err="1">
                <a:latin typeface="Arial" panose="020B0604020202020204" pitchFamily="34" charset="0"/>
              </a:rPr>
              <a:t>collumnela</a:t>
            </a:r>
            <a:r>
              <a:rPr lang="en-US" altLang="en-US" sz="1050" dirty="0">
                <a:latin typeface="Arial" panose="020B0604020202020204" pitchFamily="34" charset="0"/>
              </a:rPr>
              <a:t> identity</a:t>
            </a:r>
          </a:p>
        </p:txBody>
      </p:sp>
      <p:sp>
        <p:nvSpPr>
          <p:cNvPr id="56328" name="CuadroTexto 72">
            <a:extLst>
              <a:ext uri="{FF2B5EF4-FFF2-40B4-BE49-F238E27FC236}">
                <a16:creationId xmlns:a16="http://schemas.microsoft.com/office/drawing/2014/main" id="{CD77DBDA-295E-2A4E-A1AC-6AACBD364C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991" y="4659106"/>
            <a:ext cx="98544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Organizer of the niche</a:t>
            </a:r>
          </a:p>
        </p:txBody>
      </p:sp>
      <p:sp>
        <p:nvSpPr>
          <p:cNvPr id="56329" name="CuadroTexto 72">
            <a:extLst>
              <a:ext uri="{FF2B5EF4-FFF2-40B4-BE49-F238E27FC236}">
                <a16:creationId xmlns:a16="http://schemas.microsoft.com/office/drawing/2014/main" id="{7AF4FCDC-DBA3-2313-3BD9-FDE95A3711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5641" y="4203907"/>
            <a:ext cx="10556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Auxin transporters</a:t>
            </a:r>
          </a:p>
        </p:txBody>
      </p:sp>
      <p:sp>
        <p:nvSpPr>
          <p:cNvPr id="56332" name="Text Box 19">
            <a:extLst>
              <a:ext uri="{FF2B5EF4-FFF2-40B4-BE49-F238E27FC236}">
                <a16:creationId xmlns:a16="http://schemas.microsoft.com/office/drawing/2014/main" id="{C1F62D6F-A381-7235-5AE5-63206969AC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361" y="4338431"/>
            <a:ext cx="77662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1800" i="1" dirty="0">
                <a:latin typeface="Arial" panose="020B0604020202020204" pitchFamily="34" charset="0"/>
                <a:cs typeface="Arial" panose="020B0604020202020204" pitchFamily="34" charset="0"/>
              </a:rPr>
              <a:t>SCR</a:t>
            </a:r>
            <a:endParaRPr lang="es-ES_tradnl" altLang="es-ES_tradnl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6351" name="Imagen 47">
            <a:extLst>
              <a:ext uri="{FF2B5EF4-FFF2-40B4-BE49-F238E27FC236}">
                <a16:creationId xmlns:a16="http://schemas.microsoft.com/office/drawing/2014/main" id="{2B1AC17F-9482-D294-28C6-9158ECE9A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6097" y="3360538"/>
            <a:ext cx="1647826" cy="1601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34" name="Imagen 46">
            <a:extLst>
              <a:ext uri="{FF2B5EF4-FFF2-40B4-BE49-F238E27FC236}">
                <a16:creationId xmlns:a16="http://schemas.microsoft.com/office/drawing/2014/main" id="{DF50AFE4-5D27-438D-4B5D-629F9487D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4" r="12756"/>
          <a:stretch>
            <a:fillRect/>
          </a:stretch>
        </p:blipFill>
        <p:spPr bwMode="auto">
          <a:xfrm>
            <a:off x="8603842" y="3356120"/>
            <a:ext cx="1718685" cy="1597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37" name="CuadroTexto 72">
            <a:extLst>
              <a:ext uri="{FF2B5EF4-FFF2-40B4-BE49-F238E27FC236}">
                <a16:creationId xmlns:a16="http://schemas.microsoft.com/office/drawing/2014/main" id="{99F70B18-E29D-735A-A5F6-A2432E0131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9481" y="6467644"/>
            <a:ext cx="911601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i="1" dirty="0">
                <a:latin typeface="Arial" panose="020B0604020202020204" pitchFamily="34" charset="0"/>
              </a:rPr>
              <a:t>clb5</a:t>
            </a:r>
            <a:r>
              <a:rPr lang="en-US" altLang="en-US" sz="1600" dirty="0">
                <a:latin typeface="Arial" panose="020B0604020202020204" pitchFamily="34" charset="0"/>
              </a:rPr>
              <a:t> has altered meristematic and columella markers in agreement with RAM meristem exhaustion</a:t>
            </a:r>
          </a:p>
        </p:txBody>
      </p:sp>
      <p:pic>
        <p:nvPicPr>
          <p:cNvPr id="56338" name="Imagen 3">
            <a:extLst>
              <a:ext uri="{FF2B5EF4-FFF2-40B4-BE49-F238E27FC236}">
                <a16:creationId xmlns:a16="http://schemas.microsoft.com/office/drawing/2014/main" id="{7C6ABF4F-D6A2-1078-D96B-3A3D8C9AE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08"/>
          <a:stretch>
            <a:fillRect/>
          </a:stretch>
        </p:blipFill>
        <p:spPr bwMode="auto">
          <a:xfrm>
            <a:off x="8580261" y="1508879"/>
            <a:ext cx="1879239" cy="1815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39" name="Imagen 4">
            <a:extLst>
              <a:ext uri="{FF2B5EF4-FFF2-40B4-BE49-F238E27FC236}">
                <a16:creationId xmlns:a16="http://schemas.microsoft.com/office/drawing/2014/main" id="{8AECC762-DDB6-F92C-8E7A-963EAA56C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53"/>
          <a:stretch>
            <a:fillRect/>
          </a:stretch>
        </p:blipFill>
        <p:spPr bwMode="auto">
          <a:xfrm>
            <a:off x="10282060" y="1516353"/>
            <a:ext cx="1861103" cy="1790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41" name="Text Box 19">
            <a:extLst>
              <a:ext uri="{FF2B5EF4-FFF2-40B4-BE49-F238E27FC236}">
                <a16:creationId xmlns:a16="http://schemas.microsoft.com/office/drawing/2014/main" id="{74FFC930-3B08-65B8-B5AD-EF23032E75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41055" y="3910220"/>
            <a:ext cx="10509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1800" i="1" dirty="0">
                <a:latin typeface="Arial" panose="020B0604020202020204" pitchFamily="34" charset="0"/>
                <a:cs typeface="Arial" panose="020B0604020202020204" pitchFamily="34" charset="0"/>
              </a:rPr>
              <a:t>PIN1</a:t>
            </a:r>
            <a:endParaRPr lang="es-ES_tradnl" altLang="es-ES_tradnl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45" name="Text Box 19">
            <a:extLst>
              <a:ext uri="{FF2B5EF4-FFF2-40B4-BE49-F238E27FC236}">
                <a16:creationId xmlns:a16="http://schemas.microsoft.com/office/drawing/2014/main" id="{7A9760E7-BD64-141B-128F-BEC6E23314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7177" y="2155097"/>
            <a:ext cx="7461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1800" i="1" dirty="0">
                <a:latin typeface="Arial" panose="020B0604020202020204" pitchFamily="34" charset="0"/>
                <a:cs typeface="Arial" panose="020B0604020202020204" pitchFamily="34" charset="0"/>
              </a:rPr>
              <a:t>DR5</a:t>
            </a:r>
            <a:endParaRPr lang="es-ES_tradnl" altLang="es-ES_tradnl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46" name="CuadroTexto 52">
            <a:extLst>
              <a:ext uri="{FF2B5EF4-FFF2-40B4-BE49-F238E27FC236}">
                <a16:creationId xmlns:a16="http://schemas.microsoft.com/office/drawing/2014/main" id="{38EB3FBF-F8AA-2A4B-6A48-973E8BD671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2864" y="1208653"/>
            <a:ext cx="577850" cy="2762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s-MX" sz="1200" i="1" dirty="0">
                <a:latin typeface="Arial" panose="020B0604020202020204" pitchFamily="34" charset="0"/>
                <a:cs typeface="Arial" panose="020B0604020202020204" pitchFamily="34" charset="0"/>
              </a:rPr>
              <a:t>clb5</a:t>
            </a:r>
          </a:p>
        </p:txBody>
      </p:sp>
      <p:sp>
        <p:nvSpPr>
          <p:cNvPr id="56347" name="CuadroTexto 49">
            <a:extLst>
              <a:ext uri="{FF2B5EF4-FFF2-40B4-BE49-F238E27FC236}">
                <a16:creationId xmlns:a16="http://schemas.microsoft.com/office/drawing/2014/main" id="{E125B27D-9892-68F9-F644-E230C4BF8E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15664" y="1208653"/>
            <a:ext cx="577850" cy="2762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s-MX" sz="1200">
                <a:latin typeface="Arial" panose="020B0604020202020204" pitchFamily="34" charset="0"/>
                <a:cs typeface="Arial" panose="020B0604020202020204" pitchFamily="34" charset="0"/>
              </a:rPr>
              <a:t>Col-0</a:t>
            </a:r>
          </a:p>
        </p:txBody>
      </p:sp>
      <p:sp>
        <p:nvSpPr>
          <p:cNvPr id="56348" name="Text Box 19">
            <a:extLst>
              <a:ext uri="{FF2B5EF4-FFF2-40B4-BE49-F238E27FC236}">
                <a16:creationId xmlns:a16="http://schemas.microsoft.com/office/drawing/2014/main" id="{3580A9C3-D6D3-BB0C-F24D-47FD576717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467" y="2274457"/>
            <a:ext cx="11064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1800" i="1" dirty="0">
                <a:latin typeface="Arial" panose="020B0604020202020204" pitchFamily="34" charset="0"/>
                <a:cs typeface="Arial" panose="020B0604020202020204" pitchFamily="34" charset="0"/>
              </a:rPr>
              <a:t>WOX5</a:t>
            </a:r>
            <a:endParaRPr lang="es-ES_tradnl" altLang="es-ES_tradnl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49" name="CuadroTexto 72">
            <a:extLst>
              <a:ext uri="{FF2B5EF4-FFF2-40B4-BE49-F238E27FC236}">
                <a16:creationId xmlns:a16="http://schemas.microsoft.com/office/drawing/2014/main" id="{56B4A14A-37CB-8C21-72EC-F97EF9EBC7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1438" y="2474185"/>
            <a:ext cx="1055688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Auxin level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77842235-D0BC-CB09-6085-4766D935E0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1990" y="995495"/>
            <a:ext cx="6561789" cy="5481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88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1">
            <a:extLst>
              <a:ext uri="{FF2B5EF4-FFF2-40B4-BE49-F238E27FC236}">
                <a16:creationId xmlns:a16="http://schemas.microsoft.com/office/drawing/2014/main" id="{9663E3C4-65E4-8D12-FD5C-4A4A416558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775427" y="166067"/>
            <a:ext cx="416573" cy="404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56325" name="CuadroTexto 29">
            <a:extLst>
              <a:ext uri="{FF2B5EF4-FFF2-40B4-BE49-F238E27FC236}">
                <a16:creationId xmlns:a16="http://schemas.microsoft.com/office/drawing/2014/main" id="{28FCC503-248E-96C6-8B6E-9C9970F247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7" y="6581001"/>
            <a:ext cx="146065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n-US" sz="1200" dirty="0">
                <a:latin typeface="Arial" panose="020B0604020202020204" pitchFamily="34" charset="0"/>
              </a:rPr>
              <a:t>Sierra unpublished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E65CF3B9-2CB7-1C26-6E48-83FBFD4EB0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900" y="570707"/>
            <a:ext cx="7772400" cy="532571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56794B7A-23D3-27F2-5AF2-D24DFF058A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8300" y="1366223"/>
            <a:ext cx="4023272" cy="3419917"/>
          </a:xfrm>
          <a:prstGeom prst="rect">
            <a:avLst/>
          </a:prstGeom>
        </p:spPr>
      </p:pic>
      <p:sp>
        <p:nvSpPr>
          <p:cNvPr id="4" name="Text Box 6">
            <a:extLst>
              <a:ext uri="{FF2B5EF4-FFF2-40B4-BE49-F238E27FC236}">
                <a16:creationId xmlns:a16="http://schemas.microsoft.com/office/drawing/2014/main" id="{570AC488-A1CF-F6E2-84B0-001CC6BDF9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" y="31751"/>
            <a:ext cx="11197883" cy="584775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s-ES" altLang="es-ES_tradnl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ACS1 </a:t>
            </a:r>
            <a:r>
              <a:rPr lang="es-ES" altLang="es-ES_tradnl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accumulation</a:t>
            </a:r>
            <a:r>
              <a:rPr lang="es-ES" altLang="es-ES_tradnl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altLang="es-ES_tradnl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affects</a:t>
            </a:r>
            <a:r>
              <a:rPr lang="es-ES" altLang="es-ES_tradnl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altLang="es-ES_tradnl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</a:t>
            </a:r>
            <a:r>
              <a:rPr lang="es-ES" altLang="es-ES_tradnl" dirty="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altLang="es-ES_tradnl" dirty="0" err="1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gravitropism</a:t>
            </a:r>
            <a:endParaRPr lang="en-US" altLang="es-ES_tradnl" i="1" dirty="0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6">
            <a:extLst>
              <a:ext uri="{FF2B5EF4-FFF2-40B4-BE49-F238E27FC236}">
                <a16:creationId xmlns:a16="http://schemas.microsoft.com/office/drawing/2014/main" id="{FC661CC8-19A6-BC07-BBC6-6A6B24C73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4200" y="121860"/>
            <a:ext cx="1103629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3200" b="0" dirty="0">
                <a:latin typeface="Arial" panose="020B0604020202020204" pitchFamily="34" charset="0"/>
                <a:cs typeface="Arial" panose="020B0604020202020204" pitchFamily="34" charset="0"/>
              </a:rPr>
              <a:t>ACS1s regulates flower meristem identity and termination</a:t>
            </a:r>
          </a:p>
        </p:txBody>
      </p:sp>
      <p:grpSp>
        <p:nvGrpSpPr>
          <p:cNvPr id="44039" name="Grupo 44038">
            <a:extLst>
              <a:ext uri="{FF2B5EF4-FFF2-40B4-BE49-F238E27FC236}">
                <a16:creationId xmlns:a16="http://schemas.microsoft.com/office/drawing/2014/main" id="{4886D698-FCE9-60F6-5298-F675103A0808}"/>
              </a:ext>
            </a:extLst>
          </p:cNvPr>
          <p:cNvGrpSpPr/>
          <p:nvPr/>
        </p:nvGrpSpPr>
        <p:grpSpPr>
          <a:xfrm>
            <a:off x="476797" y="1118558"/>
            <a:ext cx="3750760" cy="2125776"/>
            <a:chOff x="243513" y="600175"/>
            <a:chExt cx="4053360" cy="1997593"/>
          </a:xfrm>
        </p:grpSpPr>
        <p:pic>
          <p:nvPicPr>
            <p:cNvPr id="8" name="Imagen 7">
              <a:extLst>
                <a:ext uri="{FF2B5EF4-FFF2-40B4-BE49-F238E27FC236}">
                  <a16:creationId xmlns:a16="http://schemas.microsoft.com/office/drawing/2014/main" id="{99F0C556-1FDE-0A19-A8E4-A40895ABD63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400000">
              <a:off x="2480501" y="781396"/>
              <a:ext cx="1657857" cy="1974887"/>
            </a:xfrm>
            <a:prstGeom prst="rect">
              <a:avLst/>
            </a:prstGeom>
          </p:spPr>
        </p:pic>
        <p:pic>
          <p:nvPicPr>
            <p:cNvPr id="10" name="Imagen 74">
              <a:extLst>
                <a:ext uri="{FF2B5EF4-FFF2-40B4-BE49-F238E27FC236}">
                  <a16:creationId xmlns:a16="http://schemas.microsoft.com/office/drawing/2014/main" id="{11183032-55DA-CDA9-A4B9-2FC66FA505D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957" t="15929" r="23071" b="37173"/>
            <a:stretch>
              <a:fillRect/>
            </a:stretch>
          </p:blipFill>
          <p:spPr bwMode="auto">
            <a:xfrm>
              <a:off x="243513" y="939911"/>
              <a:ext cx="2020532" cy="16578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" name="CuadroTexto 111">
              <a:extLst>
                <a:ext uri="{FF2B5EF4-FFF2-40B4-BE49-F238E27FC236}">
                  <a16:creationId xmlns:a16="http://schemas.microsoft.com/office/drawing/2014/main" id="{C86F05B6-754D-796C-7572-A61219725BCC}"/>
                </a:ext>
              </a:extLst>
            </p:cNvPr>
            <p:cNvSpPr txBox="1"/>
            <p:nvPr/>
          </p:nvSpPr>
          <p:spPr>
            <a:xfrm>
              <a:off x="938638" y="600175"/>
              <a:ext cx="759250" cy="4188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i="1"/>
                <a:t>clb5</a:t>
              </a:r>
            </a:p>
          </p:txBody>
        </p:sp>
        <p:sp>
          <p:nvSpPr>
            <p:cNvPr id="115" name="CuadroTexto 114">
              <a:extLst>
                <a:ext uri="{FF2B5EF4-FFF2-40B4-BE49-F238E27FC236}">
                  <a16:creationId xmlns:a16="http://schemas.microsoft.com/office/drawing/2014/main" id="{F2CB8CA9-AF44-6CB4-1CC4-7FC77B02C3CF}"/>
                </a:ext>
              </a:extLst>
            </p:cNvPr>
            <p:cNvSpPr txBox="1"/>
            <p:nvPr/>
          </p:nvSpPr>
          <p:spPr>
            <a:xfrm>
              <a:off x="2573627" y="605715"/>
              <a:ext cx="1386209" cy="34706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i="1" dirty="0"/>
                <a:t>clb5</a:t>
              </a:r>
              <a:r>
                <a:rPr lang="en-US" dirty="0"/>
                <a:t> </a:t>
              </a:r>
              <a:r>
                <a:rPr lang="en-US" dirty="0" err="1"/>
                <a:t>Suc</a:t>
              </a:r>
              <a:r>
                <a:rPr lang="en-US" dirty="0"/>
                <a:t> 3%</a:t>
              </a:r>
            </a:p>
          </p:txBody>
        </p:sp>
      </p:grpSp>
      <p:grpSp>
        <p:nvGrpSpPr>
          <p:cNvPr id="44040" name="Grupo 44039">
            <a:extLst>
              <a:ext uri="{FF2B5EF4-FFF2-40B4-BE49-F238E27FC236}">
                <a16:creationId xmlns:a16="http://schemas.microsoft.com/office/drawing/2014/main" id="{760E8ACC-3A5D-6011-C6B9-743444D862CB}"/>
              </a:ext>
            </a:extLst>
          </p:cNvPr>
          <p:cNvGrpSpPr/>
          <p:nvPr/>
        </p:nvGrpSpPr>
        <p:grpSpPr>
          <a:xfrm>
            <a:off x="584200" y="3599975"/>
            <a:ext cx="10830216" cy="2179416"/>
            <a:chOff x="179544" y="2287914"/>
            <a:chExt cx="8355316" cy="1574671"/>
          </a:xfrm>
        </p:grpSpPr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399C177C-4C33-13EA-4760-9C0734F198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11123" y="2599221"/>
              <a:ext cx="1617071" cy="1263364"/>
            </a:xfrm>
            <a:prstGeom prst="rect">
              <a:avLst/>
            </a:prstGeom>
          </p:spPr>
        </p:pic>
        <p:pic>
          <p:nvPicPr>
            <p:cNvPr id="25" name="Imagen 24">
              <a:extLst>
                <a:ext uri="{FF2B5EF4-FFF2-40B4-BE49-F238E27FC236}">
                  <a16:creationId xmlns:a16="http://schemas.microsoft.com/office/drawing/2014/main" id="{E64522BE-3159-65EA-326D-044DFE620F7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230744" y="2599221"/>
              <a:ext cx="1657488" cy="1263363"/>
            </a:xfrm>
            <a:prstGeom prst="rect">
              <a:avLst/>
            </a:prstGeom>
          </p:spPr>
        </p:pic>
        <p:pic>
          <p:nvPicPr>
            <p:cNvPr id="26" name="Imagen 25">
              <a:extLst>
                <a:ext uri="{FF2B5EF4-FFF2-40B4-BE49-F238E27FC236}">
                  <a16:creationId xmlns:a16="http://schemas.microsoft.com/office/drawing/2014/main" id="{46AB6BC6-6CDD-C644-50BC-54559A7E6B1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9544" y="2589212"/>
              <a:ext cx="1714147" cy="1273373"/>
            </a:xfrm>
            <a:prstGeom prst="rect">
              <a:avLst/>
            </a:prstGeom>
          </p:spPr>
        </p:pic>
        <p:pic>
          <p:nvPicPr>
            <p:cNvPr id="58" name="Imagen 57">
              <a:extLst>
                <a:ext uri="{FF2B5EF4-FFF2-40B4-BE49-F238E27FC236}">
                  <a16:creationId xmlns:a16="http://schemas.microsoft.com/office/drawing/2014/main" id="{7B785200-5671-6203-55DE-D6BD751F2E1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895333" y="2599221"/>
              <a:ext cx="1714147" cy="1263364"/>
            </a:xfrm>
            <a:prstGeom prst="rect">
              <a:avLst/>
            </a:prstGeom>
          </p:spPr>
        </p:pic>
        <p:sp>
          <p:nvSpPr>
            <p:cNvPr id="120" name="CuadroTexto 119">
              <a:extLst>
                <a:ext uri="{FF2B5EF4-FFF2-40B4-BE49-F238E27FC236}">
                  <a16:creationId xmlns:a16="http://schemas.microsoft.com/office/drawing/2014/main" id="{89821FD0-9CE2-D951-FAA0-C5B43D96A3CF}"/>
                </a:ext>
              </a:extLst>
            </p:cNvPr>
            <p:cNvSpPr txBox="1"/>
            <p:nvPr/>
          </p:nvSpPr>
          <p:spPr>
            <a:xfrm>
              <a:off x="794919" y="2296149"/>
              <a:ext cx="7871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/>
                <a:t>clb5</a:t>
              </a:r>
            </a:p>
          </p:txBody>
        </p:sp>
        <p:sp>
          <p:nvSpPr>
            <p:cNvPr id="121" name="CuadroTexto 120">
              <a:extLst>
                <a:ext uri="{FF2B5EF4-FFF2-40B4-BE49-F238E27FC236}">
                  <a16:creationId xmlns:a16="http://schemas.microsoft.com/office/drawing/2014/main" id="{5B5B9BAF-2E84-66B4-EAAC-B9689A2AF5B1}"/>
                </a:ext>
              </a:extLst>
            </p:cNvPr>
            <p:cNvSpPr txBox="1"/>
            <p:nvPr/>
          </p:nvSpPr>
          <p:spPr>
            <a:xfrm>
              <a:off x="2498092" y="2296149"/>
              <a:ext cx="7871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/>
                <a:t>clb5</a:t>
              </a:r>
            </a:p>
          </p:txBody>
        </p:sp>
        <p:sp>
          <p:nvSpPr>
            <p:cNvPr id="122" name="CuadroTexto 121">
              <a:extLst>
                <a:ext uri="{FF2B5EF4-FFF2-40B4-BE49-F238E27FC236}">
                  <a16:creationId xmlns:a16="http://schemas.microsoft.com/office/drawing/2014/main" id="{2CFD898C-D081-FA3D-018D-FE2394370A0A}"/>
                </a:ext>
              </a:extLst>
            </p:cNvPr>
            <p:cNvSpPr txBox="1"/>
            <p:nvPr/>
          </p:nvSpPr>
          <p:spPr>
            <a:xfrm>
              <a:off x="4135281" y="2298316"/>
              <a:ext cx="7871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/>
                <a:t>clb5</a:t>
              </a:r>
            </a:p>
          </p:txBody>
        </p:sp>
        <p:pic>
          <p:nvPicPr>
            <p:cNvPr id="123" name="Imagen 122">
              <a:extLst>
                <a:ext uri="{FF2B5EF4-FFF2-40B4-BE49-F238E27FC236}">
                  <a16:creationId xmlns:a16="http://schemas.microsoft.com/office/drawing/2014/main" id="{40EB7FC6-737E-6F11-9C16-1657BD77669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890403" y="2599221"/>
              <a:ext cx="1644457" cy="1263362"/>
            </a:xfrm>
            <a:prstGeom prst="rect">
              <a:avLst/>
            </a:prstGeom>
          </p:spPr>
        </p:pic>
        <p:sp>
          <p:nvSpPr>
            <p:cNvPr id="124" name="CuadroTexto 123">
              <a:extLst>
                <a:ext uri="{FF2B5EF4-FFF2-40B4-BE49-F238E27FC236}">
                  <a16:creationId xmlns:a16="http://schemas.microsoft.com/office/drawing/2014/main" id="{5168AD44-EF04-F1CC-3685-809FE31C4370}"/>
                </a:ext>
              </a:extLst>
            </p:cNvPr>
            <p:cNvSpPr txBox="1"/>
            <p:nvPr/>
          </p:nvSpPr>
          <p:spPr>
            <a:xfrm>
              <a:off x="5678759" y="2293115"/>
              <a:ext cx="10434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/>
                <a:t>Anther</a:t>
              </a:r>
            </a:p>
          </p:txBody>
        </p:sp>
        <p:sp>
          <p:nvSpPr>
            <p:cNvPr id="125" name="CuadroTexto 124">
              <a:extLst>
                <a:ext uri="{FF2B5EF4-FFF2-40B4-BE49-F238E27FC236}">
                  <a16:creationId xmlns:a16="http://schemas.microsoft.com/office/drawing/2014/main" id="{A4230395-17F1-A415-28B9-74AFFB554FEC}"/>
                </a:ext>
              </a:extLst>
            </p:cNvPr>
            <p:cNvSpPr txBox="1"/>
            <p:nvPr/>
          </p:nvSpPr>
          <p:spPr>
            <a:xfrm>
              <a:off x="7235491" y="2287914"/>
              <a:ext cx="10262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/>
                <a:t>Stigma</a:t>
              </a:r>
            </a:p>
          </p:txBody>
        </p:sp>
      </p:grpSp>
      <p:grpSp>
        <p:nvGrpSpPr>
          <p:cNvPr id="44038" name="Grupo 44037">
            <a:extLst>
              <a:ext uri="{FF2B5EF4-FFF2-40B4-BE49-F238E27FC236}">
                <a16:creationId xmlns:a16="http://schemas.microsoft.com/office/drawing/2014/main" id="{B872EF24-DB81-C302-4A8C-167DF149BAB9}"/>
              </a:ext>
            </a:extLst>
          </p:cNvPr>
          <p:cNvGrpSpPr/>
          <p:nvPr/>
        </p:nvGrpSpPr>
        <p:grpSpPr>
          <a:xfrm>
            <a:off x="5816041" y="1078609"/>
            <a:ext cx="5255931" cy="1680782"/>
            <a:chOff x="1190889" y="4840620"/>
            <a:chExt cx="5255931" cy="1680782"/>
          </a:xfrm>
        </p:grpSpPr>
        <p:pic>
          <p:nvPicPr>
            <p:cNvPr id="85" name="Imagen 84">
              <a:extLst>
                <a:ext uri="{FF2B5EF4-FFF2-40B4-BE49-F238E27FC236}">
                  <a16:creationId xmlns:a16="http://schemas.microsoft.com/office/drawing/2014/main" id="{FA88C334-D6DE-0AB2-F302-782E550A661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289782" y="5187173"/>
              <a:ext cx="1698109" cy="1334229"/>
            </a:xfrm>
            <a:prstGeom prst="rect">
              <a:avLst/>
            </a:prstGeom>
          </p:spPr>
        </p:pic>
        <p:pic>
          <p:nvPicPr>
            <p:cNvPr id="87" name="Imagen 86">
              <a:extLst>
                <a:ext uri="{FF2B5EF4-FFF2-40B4-BE49-F238E27FC236}">
                  <a16:creationId xmlns:a16="http://schemas.microsoft.com/office/drawing/2014/main" id="{ECF52939-129A-B80F-AE42-C9A645825A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019664" y="5183790"/>
              <a:ext cx="1698108" cy="1334228"/>
            </a:xfrm>
            <a:prstGeom prst="rect">
              <a:avLst/>
            </a:prstGeom>
          </p:spPr>
        </p:pic>
        <p:pic>
          <p:nvPicPr>
            <p:cNvPr id="88" name="Imagen 87">
              <a:extLst>
                <a:ext uri="{FF2B5EF4-FFF2-40B4-BE49-F238E27FC236}">
                  <a16:creationId xmlns:a16="http://schemas.microsoft.com/office/drawing/2014/main" id="{03099481-18B6-4B48-348A-0DE5473A78F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766041" y="5183789"/>
              <a:ext cx="1680779" cy="1334227"/>
            </a:xfrm>
            <a:prstGeom prst="rect">
              <a:avLst/>
            </a:prstGeom>
          </p:spPr>
        </p:pic>
        <p:sp>
          <p:nvSpPr>
            <p:cNvPr id="44034" name="CuadroTexto 44033">
              <a:extLst>
                <a:ext uri="{FF2B5EF4-FFF2-40B4-BE49-F238E27FC236}">
                  <a16:creationId xmlns:a16="http://schemas.microsoft.com/office/drawing/2014/main" id="{DE307D0C-79E3-64F2-B7DB-353EDF513FDA}"/>
                </a:ext>
              </a:extLst>
            </p:cNvPr>
            <p:cNvSpPr txBox="1"/>
            <p:nvPr/>
          </p:nvSpPr>
          <p:spPr>
            <a:xfrm>
              <a:off x="1190889" y="4865448"/>
              <a:ext cx="190362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/>
                <a:t>Pollen unresponsive</a:t>
              </a:r>
            </a:p>
          </p:txBody>
        </p:sp>
        <p:sp>
          <p:nvSpPr>
            <p:cNvPr id="44035" name="CuadroTexto 44034">
              <a:extLst>
                <a:ext uri="{FF2B5EF4-FFF2-40B4-BE49-F238E27FC236}">
                  <a16:creationId xmlns:a16="http://schemas.microsoft.com/office/drawing/2014/main" id="{2B91A71C-928A-6E86-F14E-C280A62EE089}"/>
                </a:ext>
              </a:extLst>
            </p:cNvPr>
            <p:cNvSpPr txBox="1"/>
            <p:nvPr/>
          </p:nvSpPr>
          <p:spPr>
            <a:xfrm>
              <a:off x="3036160" y="4852196"/>
              <a:ext cx="169810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/>
                <a:t>Pollen responsive</a:t>
              </a:r>
            </a:p>
          </p:txBody>
        </p:sp>
        <p:sp>
          <p:nvSpPr>
            <p:cNvPr id="44037" name="CuadroTexto 44036">
              <a:extLst>
                <a:ext uri="{FF2B5EF4-FFF2-40B4-BE49-F238E27FC236}">
                  <a16:creationId xmlns:a16="http://schemas.microsoft.com/office/drawing/2014/main" id="{DA272512-285E-4B60-BB34-F119402AC942}"/>
                </a:ext>
              </a:extLst>
            </p:cNvPr>
            <p:cNvSpPr txBox="1"/>
            <p:nvPr/>
          </p:nvSpPr>
          <p:spPr>
            <a:xfrm>
              <a:off x="4663282" y="4840620"/>
              <a:ext cx="178353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/>
                <a:t>Germinating Pollen</a:t>
              </a:r>
            </a:p>
          </p:txBody>
        </p:sp>
      </p:grpSp>
      <p:sp>
        <p:nvSpPr>
          <p:cNvPr id="44048" name="CuadroTexto 20">
            <a:extLst>
              <a:ext uri="{FF2B5EF4-FFF2-40B4-BE49-F238E27FC236}">
                <a16:creationId xmlns:a16="http://schemas.microsoft.com/office/drawing/2014/main" id="{68E14398-BB06-BD07-1801-316D326341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12695" y="6492929"/>
            <a:ext cx="160172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MX" sz="1200">
                <a:latin typeface="Arial" panose="020B0604020202020204" pitchFamily="34" charset="0"/>
              </a:rPr>
              <a:t>McQuinn et al.  2023</a:t>
            </a:r>
          </a:p>
        </p:txBody>
      </p:sp>
      <p:pic>
        <p:nvPicPr>
          <p:cNvPr id="3" name="Picture 21">
            <a:extLst>
              <a:ext uri="{FF2B5EF4-FFF2-40B4-BE49-F238E27FC236}">
                <a16:creationId xmlns:a16="http://schemas.microsoft.com/office/drawing/2014/main" id="{116B0F21-08F4-FEA1-C7A6-7AD94A6DD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261283" y="116807"/>
            <a:ext cx="416573" cy="404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97038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6">
            <a:extLst>
              <a:ext uri="{FF2B5EF4-FFF2-40B4-BE49-F238E27FC236}">
                <a16:creationId xmlns:a16="http://schemas.microsoft.com/office/drawing/2014/main" id="{FC661CC8-19A6-BC07-BBC6-6A6B24C73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2288" y="116807"/>
            <a:ext cx="1054460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3200" b="0" dirty="0">
                <a:latin typeface="Arial" panose="020B0604020202020204" pitchFamily="34" charset="0"/>
                <a:cs typeface="Arial" panose="020B0604020202020204" pitchFamily="34" charset="0"/>
              </a:rPr>
              <a:t>ACS1s regulates flower meristem identity and termination</a:t>
            </a:r>
          </a:p>
        </p:txBody>
      </p:sp>
      <p:pic>
        <p:nvPicPr>
          <p:cNvPr id="44032" name="Imagen 44031">
            <a:extLst>
              <a:ext uri="{FF2B5EF4-FFF2-40B4-BE49-F238E27FC236}">
                <a16:creationId xmlns:a16="http://schemas.microsoft.com/office/drawing/2014/main" id="{DAF96DC0-5365-F62E-12D5-1DA661A5E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7605" y="1754813"/>
            <a:ext cx="1829395" cy="2657800"/>
          </a:xfrm>
          <a:prstGeom prst="rect">
            <a:avLst/>
          </a:prstGeom>
        </p:spPr>
      </p:pic>
      <p:pic>
        <p:nvPicPr>
          <p:cNvPr id="44033" name="Imagen 44032">
            <a:extLst>
              <a:ext uri="{FF2B5EF4-FFF2-40B4-BE49-F238E27FC236}">
                <a16:creationId xmlns:a16="http://schemas.microsoft.com/office/drawing/2014/main" id="{22347C66-4B3B-7F2B-C953-CF86923F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1995" y="1754813"/>
            <a:ext cx="2374900" cy="2657800"/>
          </a:xfrm>
          <a:prstGeom prst="rect">
            <a:avLst/>
          </a:prstGeom>
        </p:spPr>
      </p:pic>
      <p:sp>
        <p:nvSpPr>
          <p:cNvPr id="44045" name="CuadroTexto 44044">
            <a:extLst>
              <a:ext uri="{FF2B5EF4-FFF2-40B4-BE49-F238E27FC236}">
                <a16:creationId xmlns:a16="http://schemas.microsoft.com/office/drawing/2014/main" id="{069D0AD3-7DFC-E938-76B0-78C6AB039398}"/>
              </a:ext>
            </a:extLst>
          </p:cNvPr>
          <p:cNvSpPr txBox="1"/>
          <p:nvPr/>
        </p:nvSpPr>
        <p:spPr>
          <a:xfrm>
            <a:off x="7693297" y="1012268"/>
            <a:ext cx="2413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Tomato OE of ZDS</a:t>
            </a:r>
          </a:p>
        </p:txBody>
      </p:sp>
      <p:sp>
        <p:nvSpPr>
          <p:cNvPr id="44048" name="CuadroTexto 20">
            <a:extLst>
              <a:ext uri="{FF2B5EF4-FFF2-40B4-BE49-F238E27FC236}">
                <a16:creationId xmlns:a16="http://schemas.microsoft.com/office/drawing/2014/main" id="{68E14398-BB06-BD07-1801-316D326341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12695" y="6492929"/>
            <a:ext cx="160172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MX" sz="1200">
                <a:latin typeface="Arial" panose="020B0604020202020204" pitchFamily="34" charset="0"/>
              </a:rPr>
              <a:t>McQuinn et al.  2023</a:t>
            </a:r>
          </a:p>
        </p:txBody>
      </p:sp>
      <p:pic>
        <p:nvPicPr>
          <p:cNvPr id="3" name="Picture 21">
            <a:extLst>
              <a:ext uri="{FF2B5EF4-FFF2-40B4-BE49-F238E27FC236}">
                <a16:creationId xmlns:a16="http://schemas.microsoft.com/office/drawing/2014/main" id="{116B0F21-08F4-FEA1-C7A6-7AD94A6DD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261283" y="116807"/>
            <a:ext cx="416573" cy="404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2629F3BA-C27B-0062-66DC-3177971C51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6510" y="4863617"/>
            <a:ext cx="6146800" cy="111760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D98A14BF-358D-13F6-6743-99808AFC24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283" y="858396"/>
            <a:ext cx="5434503" cy="5569466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1">
            <a:extLst>
              <a:ext uri="{FF2B5EF4-FFF2-40B4-BE49-F238E27FC236}">
                <a16:creationId xmlns:a16="http://schemas.microsoft.com/office/drawing/2014/main" id="{06EB5DE2-2E63-1F4A-EF14-E4B71C6B9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632682" y="80565"/>
            <a:ext cx="47068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grpSp>
        <p:nvGrpSpPr>
          <p:cNvPr id="58377" name="Agrupar 42">
            <a:extLst>
              <a:ext uri="{FF2B5EF4-FFF2-40B4-BE49-F238E27FC236}">
                <a16:creationId xmlns:a16="http://schemas.microsoft.com/office/drawing/2014/main" id="{BE052C23-EEB7-3D71-7134-C295CAFEC5F3}"/>
              </a:ext>
            </a:extLst>
          </p:cNvPr>
          <p:cNvGrpSpPr>
            <a:grpSpLocks/>
          </p:cNvGrpSpPr>
          <p:nvPr/>
        </p:nvGrpSpPr>
        <p:grpSpPr bwMode="auto">
          <a:xfrm>
            <a:off x="170885" y="819527"/>
            <a:ext cx="2389256" cy="5118453"/>
            <a:chOff x="323850" y="1066800"/>
            <a:chExt cx="1699158" cy="3861315"/>
          </a:xfrm>
        </p:grpSpPr>
        <p:sp>
          <p:nvSpPr>
            <p:cNvPr id="58412" name="Text Box 2">
              <a:extLst>
                <a:ext uri="{FF2B5EF4-FFF2-40B4-BE49-F238E27FC236}">
                  <a16:creationId xmlns:a16="http://schemas.microsoft.com/office/drawing/2014/main" id="{DF6A0608-EC26-6371-B364-E4C4E989B4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3850" y="1066800"/>
              <a:ext cx="598729" cy="232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Piruvato</a:t>
              </a:r>
            </a:p>
          </p:txBody>
        </p:sp>
        <p:sp>
          <p:nvSpPr>
            <p:cNvPr id="58413" name="Text Box 3">
              <a:extLst>
                <a:ext uri="{FF2B5EF4-FFF2-40B4-BE49-F238E27FC236}">
                  <a16:creationId xmlns:a16="http://schemas.microsoft.com/office/drawing/2014/main" id="{60FD24A2-85F3-30C7-365B-6283342DD9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7763" y="1066800"/>
              <a:ext cx="386689" cy="232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G3P</a:t>
              </a:r>
            </a:p>
          </p:txBody>
        </p:sp>
        <p:sp>
          <p:nvSpPr>
            <p:cNvPr id="58414" name="Text Box 4">
              <a:extLst>
                <a:ext uri="{FF2B5EF4-FFF2-40B4-BE49-F238E27FC236}">
                  <a16:creationId xmlns:a16="http://schemas.microsoft.com/office/drawing/2014/main" id="{56D2623B-6629-3B11-1878-BF9E7D7578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5188" y="1981200"/>
              <a:ext cx="477365" cy="236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200">
                  <a:latin typeface="Arial" panose="020B0604020202020204" pitchFamily="34" charset="0"/>
                </a:rPr>
                <a:t>IPP</a:t>
              </a:r>
            </a:p>
          </p:txBody>
        </p:sp>
        <p:sp>
          <p:nvSpPr>
            <p:cNvPr id="58415" name="Text Box 5">
              <a:extLst>
                <a:ext uri="{FF2B5EF4-FFF2-40B4-BE49-F238E27FC236}">
                  <a16:creationId xmlns:a16="http://schemas.microsoft.com/office/drawing/2014/main" id="{FDEC8F09-F056-F324-BA67-FF432F8AEE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7713" y="2286000"/>
              <a:ext cx="694670" cy="236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200">
                  <a:latin typeface="Arial" panose="020B0604020202020204" pitchFamily="34" charset="0"/>
                </a:rPr>
                <a:t>GGPP</a:t>
              </a:r>
            </a:p>
          </p:txBody>
        </p:sp>
        <p:sp>
          <p:nvSpPr>
            <p:cNvPr id="58416" name="Text Box 6">
              <a:extLst>
                <a:ext uri="{FF2B5EF4-FFF2-40B4-BE49-F238E27FC236}">
                  <a16:creationId xmlns:a16="http://schemas.microsoft.com/office/drawing/2014/main" id="{10ACC79B-F2A8-2327-8197-E037354A44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0943" y="2667000"/>
              <a:ext cx="1014445" cy="2625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latin typeface="Arial" panose="020B0604020202020204" pitchFamily="34" charset="0"/>
                </a:rPr>
                <a:t>phytoene</a:t>
              </a:r>
            </a:p>
          </p:txBody>
        </p:sp>
        <p:sp>
          <p:nvSpPr>
            <p:cNvPr id="58417" name="Text Box 8">
              <a:extLst>
                <a:ext uri="{FF2B5EF4-FFF2-40B4-BE49-F238E27FC236}">
                  <a16:creationId xmlns:a16="http://schemas.microsoft.com/office/drawing/2014/main" id="{BA11AF22-CE54-4B7D-154A-A265FAD99A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0563" y="4718050"/>
              <a:ext cx="811272" cy="2100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000">
                  <a:latin typeface="Arial" panose="020B0604020202020204" pitchFamily="34" charset="0"/>
                </a:rPr>
                <a:t>Lycopene</a:t>
              </a:r>
            </a:p>
          </p:txBody>
        </p:sp>
        <p:sp>
          <p:nvSpPr>
            <p:cNvPr id="58418" name="Line 13">
              <a:extLst>
                <a:ext uri="{FF2B5EF4-FFF2-40B4-BE49-F238E27FC236}">
                  <a16:creationId xmlns:a16="http://schemas.microsoft.com/office/drawing/2014/main" id="{1C548D04-2708-017D-93B9-461EC01432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62025" y="1285875"/>
              <a:ext cx="125413" cy="730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19" name="Line 14">
              <a:extLst>
                <a:ext uri="{FF2B5EF4-FFF2-40B4-BE49-F238E27FC236}">
                  <a16:creationId xmlns:a16="http://schemas.microsoft.com/office/drawing/2014/main" id="{56F90C0E-BF16-0524-4DBC-924BA46FAA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087438" y="1285875"/>
              <a:ext cx="125412" cy="730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20" name="Line 15">
              <a:extLst>
                <a:ext uri="{FF2B5EF4-FFF2-40B4-BE49-F238E27FC236}">
                  <a16:creationId xmlns:a16="http://schemas.microsoft.com/office/drawing/2014/main" id="{4D48152C-4886-7311-3E24-F4BCCB083C2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79500" y="1371600"/>
              <a:ext cx="0" cy="6508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21" name="Line 16">
              <a:extLst>
                <a:ext uri="{FF2B5EF4-FFF2-40B4-BE49-F238E27FC236}">
                  <a16:creationId xmlns:a16="http://schemas.microsoft.com/office/drawing/2014/main" id="{A8D7BAAB-05F9-42AD-82A3-BCF03DD707B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6800" y="2133600"/>
              <a:ext cx="0" cy="2174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22" name="Line 17">
              <a:extLst>
                <a:ext uri="{FF2B5EF4-FFF2-40B4-BE49-F238E27FC236}">
                  <a16:creationId xmlns:a16="http://schemas.microsoft.com/office/drawing/2014/main" id="{9F6A8CE4-A1C1-B98C-4640-8CB3AC929B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6800" y="2514600"/>
              <a:ext cx="0" cy="2190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23" name="Text Box 22">
              <a:extLst>
                <a:ext uri="{FF2B5EF4-FFF2-40B4-BE49-F238E27FC236}">
                  <a16:creationId xmlns:a16="http://schemas.microsoft.com/office/drawing/2014/main" id="{D695E9A8-3F14-5B76-99B1-1E1B1D76A0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03326" y="1447800"/>
              <a:ext cx="451774" cy="232184"/>
            </a:xfrm>
            <a:prstGeom prst="rect">
              <a:avLst/>
            </a:prstGeom>
            <a:solidFill>
              <a:srgbClr val="FFA03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rgbClr val="006C32"/>
                  </a:solidFill>
                  <a:latin typeface="Arial" panose="020B0604020202020204" pitchFamily="34" charset="0"/>
                </a:rPr>
                <a:t>DXS</a:t>
              </a:r>
            </a:p>
          </p:txBody>
        </p:sp>
        <p:sp>
          <p:nvSpPr>
            <p:cNvPr id="58424" name="Text Box 25">
              <a:extLst>
                <a:ext uri="{FF2B5EF4-FFF2-40B4-BE49-F238E27FC236}">
                  <a16:creationId xmlns:a16="http://schemas.microsoft.com/office/drawing/2014/main" id="{EA3C9E2E-8AD9-BE16-CD82-C7FE17B87D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44171" y="2972571"/>
              <a:ext cx="410929" cy="232184"/>
            </a:xfrm>
            <a:prstGeom prst="rect">
              <a:avLst/>
            </a:prstGeom>
            <a:solidFill>
              <a:srgbClr val="FFA03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rgbClr val="006C32"/>
                  </a:solidFill>
                  <a:latin typeface="Arial" panose="020B0604020202020204" pitchFamily="34" charset="0"/>
                </a:rPr>
                <a:t>PDS</a:t>
              </a:r>
            </a:p>
          </p:txBody>
        </p:sp>
        <p:sp>
          <p:nvSpPr>
            <p:cNvPr id="58425" name="Text Box 26">
              <a:extLst>
                <a:ext uri="{FF2B5EF4-FFF2-40B4-BE49-F238E27FC236}">
                  <a16:creationId xmlns:a16="http://schemas.microsoft.com/office/drawing/2014/main" id="{C3546FC8-525F-A77B-9AED-2F92234E52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19199" y="4229543"/>
              <a:ext cx="795779" cy="232184"/>
            </a:xfrm>
            <a:prstGeom prst="rect">
              <a:avLst/>
            </a:prstGeom>
            <a:solidFill>
              <a:srgbClr val="FFA03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rgbClr val="006C32"/>
                  </a:solidFill>
                  <a:latin typeface="Arial" panose="020B0604020202020204" pitchFamily="34" charset="0"/>
                </a:rPr>
                <a:t>ZDS/CLB5</a:t>
              </a:r>
            </a:p>
          </p:txBody>
        </p:sp>
        <p:sp>
          <p:nvSpPr>
            <p:cNvPr id="58426" name="Line 32">
              <a:extLst>
                <a:ext uri="{FF2B5EF4-FFF2-40B4-BE49-F238E27FC236}">
                  <a16:creationId xmlns:a16="http://schemas.microsoft.com/office/drawing/2014/main" id="{FC0C3896-2D0E-44F2-7FD4-CFABA80CDC5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79500" y="4038600"/>
              <a:ext cx="6350" cy="67945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27" name="Text Box 25">
              <a:extLst>
                <a:ext uri="{FF2B5EF4-FFF2-40B4-BE49-F238E27FC236}">
                  <a16:creationId xmlns:a16="http://schemas.microsoft.com/office/drawing/2014/main" id="{C84823AD-93B3-E1F9-80B4-FA7FEFCB73A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70942" y="2451219"/>
              <a:ext cx="484431" cy="210065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ES_tradnl" altLang="es-ES_tradnl" sz="1000">
                  <a:solidFill>
                    <a:schemeClr val="bg1"/>
                  </a:solidFill>
                  <a:latin typeface="Arial" panose="020B0604020202020204" pitchFamily="34" charset="0"/>
                </a:rPr>
                <a:t>PSY</a:t>
              </a:r>
            </a:p>
          </p:txBody>
        </p:sp>
        <p:sp>
          <p:nvSpPr>
            <p:cNvPr id="58428" name="Text Box 7">
              <a:extLst>
                <a:ext uri="{FF2B5EF4-FFF2-40B4-BE49-F238E27FC236}">
                  <a16:creationId xmlns:a16="http://schemas.microsoft.com/office/drawing/2014/main" id="{3F1110B7-6304-14B5-AF60-3258C691B9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0225" y="3854450"/>
              <a:ext cx="1132813" cy="2625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rgbClr val="FE8B2A"/>
                  </a:solidFill>
                  <a:latin typeface="Arial" panose="020B0604020202020204" pitchFamily="34" charset="0"/>
                  <a:sym typeface="Symbol" pitchFamily="2" charset="2"/>
                </a:rPr>
                <a:t>-carotene</a:t>
              </a:r>
              <a:endParaRPr lang="es-ES_tradnl" altLang="es-ES_tradnl" sz="1400">
                <a:solidFill>
                  <a:srgbClr val="FE8B2A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8429" name="Line 31">
              <a:extLst>
                <a:ext uri="{FF2B5EF4-FFF2-40B4-BE49-F238E27FC236}">
                  <a16:creationId xmlns:a16="http://schemas.microsoft.com/office/drawing/2014/main" id="{69F25A48-DC35-76C2-7A9D-EAD382B7E7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54100" y="3571875"/>
              <a:ext cx="7938" cy="3905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58430" name="Text Box 7">
              <a:extLst>
                <a:ext uri="{FF2B5EF4-FFF2-40B4-BE49-F238E27FC236}">
                  <a16:creationId xmlns:a16="http://schemas.microsoft.com/office/drawing/2014/main" id="{9F740070-F094-1A33-9615-EA4E7A29B3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7838" y="3276600"/>
              <a:ext cx="1222916" cy="2625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400">
                  <a:solidFill>
                    <a:srgbClr val="EEBE35"/>
                  </a:solidFill>
                  <a:latin typeface="Arial" panose="020B0604020202020204" pitchFamily="34" charset="0"/>
                  <a:sym typeface="Symbol" pitchFamily="2" charset="2"/>
                </a:rPr>
                <a:t>phytofluene</a:t>
              </a:r>
              <a:endParaRPr lang="es-ES_tradnl" altLang="es-ES_tradnl" sz="1400">
                <a:solidFill>
                  <a:srgbClr val="EEBE35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8431" name="Line 31">
              <a:extLst>
                <a:ext uri="{FF2B5EF4-FFF2-40B4-BE49-F238E27FC236}">
                  <a16:creationId xmlns:a16="http://schemas.microsoft.com/office/drawing/2014/main" id="{FE07E738-B03B-9339-F864-BF53823C9D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6800" y="2895600"/>
              <a:ext cx="7938" cy="3905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s-MX"/>
            </a:p>
          </p:txBody>
        </p:sp>
        <p:sp>
          <p:nvSpPr>
            <p:cNvPr id="90" name="Text Box 44">
              <a:extLst>
                <a:ext uri="{FF2B5EF4-FFF2-40B4-BE49-F238E27FC236}">
                  <a16:creationId xmlns:a16="http://schemas.microsoft.com/office/drawing/2014/main" id="{672D84FA-1912-4C9A-C0B9-068F347B52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4891" y="2753010"/>
              <a:ext cx="203596" cy="5514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>
              <a:lvl1pPr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 b="1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>
                <a:defRPr/>
              </a:pPr>
              <a:endParaRPr lang="es-ES_tradnl" altLang="es-ES_tradnl" sz="3600">
                <a:solidFill>
                  <a:srgbClr val="B1061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8433" name="CuadroTexto 58">
              <a:extLst>
                <a:ext uri="{FF2B5EF4-FFF2-40B4-BE49-F238E27FC236}">
                  <a16:creationId xmlns:a16="http://schemas.microsoft.com/office/drawing/2014/main" id="{A0606157-A5AD-F34F-B98D-2B28BDFADB7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27767" y="3446038"/>
              <a:ext cx="895241" cy="4989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s-ES_tradnl" altLang="es-ES_tradnl" sz="1600">
                <a:latin typeface="Arial" panose="020B0604020202020204" pitchFamily="34" charset="0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ES_tradnl" sz="1600">
                  <a:latin typeface="Arial" panose="020B0604020202020204" pitchFamily="34" charset="0"/>
                </a:rPr>
                <a:t>CCD4</a:t>
              </a:r>
            </a:p>
          </p:txBody>
        </p:sp>
      </p:grpSp>
      <p:sp>
        <p:nvSpPr>
          <p:cNvPr id="92" name="Text Box 6">
            <a:extLst>
              <a:ext uri="{FF2B5EF4-FFF2-40B4-BE49-F238E27FC236}">
                <a16:creationId xmlns:a16="http://schemas.microsoft.com/office/drawing/2014/main" id="{E7E20249-34AC-18A1-D910-DEE58B2E22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8287" y="80565"/>
            <a:ext cx="9144000" cy="523875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s-ES" altLang="es-ES_tradnl" sz="2800">
                <a:solidFill>
                  <a:srgbClr val="B106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SITES FOR THE ACS1 SYNTHESIS </a:t>
            </a:r>
            <a:endParaRPr lang="en-US" altLang="es-ES_tradnl" sz="2800" i="1">
              <a:solidFill>
                <a:srgbClr val="B106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8379" name="Grupo 5">
            <a:extLst>
              <a:ext uri="{FF2B5EF4-FFF2-40B4-BE49-F238E27FC236}">
                <a16:creationId xmlns:a16="http://schemas.microsoft.com/office/drawing/2014/main" id="{F48AE631-8D8A-E3A5-0E82-5928E4D17C24}"/>
              </a:ext>
            </a:extLst>
          </p:cNvPr>
          <p:cNvGrpSpPr>
            <a:grpSpLocks/>
          </p:cNvGrpSpPr>
          <p:nvPr/>
        </p:nvGrpSpPr>
        <p:grpSpPr bwMode="auto">
          <a:xfrm>
            <a:off x="2173722" y="4402321"/>
            <a:ext cx="1039812" cy="590550"/>
            <a:chOff x="1905000" y="3733800"/>
            <a:chExt cx="1039787" cy="590550"/>
          </a:xfrm>
        </p:grpSpPr>
        <p:sp>
          <p:nvSpPr>
            <p:cNvPr id="58410" name="Oval 54">
              <a:extLst>
                <a:ext uri="{FF2B5EF4-FFF2-40B4-BE49-F238E27FC236}">
                  <a16:creationId xmlns:a16="http://schemas.microsoft.com/office/drawing/2014/main" id="{B0208D9D-E8B7-2451-73BE-E1DCBA4341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3733800"/>
              <a:ext cx="1001713" cy="590550"/>
            </a:xfrm>
            <a:prstGeom prst="ellipse">
              <a:avLst/>
            </a:prstGeom>
            <a:gradFill rotWithShape="0">
              <a:gsLst>
                <a:gs pos="0">
                  <a:srgbClr val="93C4E3"/>
                </a:gs>
                <a:gs pos="50000">
                  <a:srgbClr val="FFF4D9"/>
                </a:gs>
                <a:gs pos="100000">
                  <a:srgbClr val="93C4E3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s-E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58411" name="Text Box 53">
              <a:extLst>
                <a:ext uri="{FF2B5EF4-FFF2-40B4-BE49-F238E27FC236}">
                  <a16:creationId xmlns:a16="http://schemas.microsoft.com/office/drawing/2014/main" id="{59A2BE8E-712A-C297-3ACB-F1491BC7E9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95488" y="3810000"/>
              <a:ext cx="94929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n-US" sz="2400">
                  <a:solidFill>
                    <a:srgbClr val="B1061F"/>
                  </a:solidFill>
                  <a:latin typeface="Comic Sans MS Bold" pitchFamily="4" charset="0"/>
                </a:rPr>
                <a:t>ACS1</a:t>
              </a:r>
            </a:p>
          </p:txBody>
        </p:sp>
      </p:grpSp>
      <p:sp>
        <p:nvSpPr>
          <p:cNvPr id="96" name="Flecha derecha 109">
            <a:extLst>
              <a:ext uri="{FF2B5EF4-FFF2-40B4-BE49-F238E27FC236}">
                <a16:creationId xmlns:a16="http://schemas.microsoft.com/office/drawing/2014/main" id="{736A39A7-513F-D677-B82F-167BC9540539}"/>
              </a:ext>
            </a:extLst>
          </p:cNvPr>
          <p:cNvSpPr/>
          <p:nvPr/>
        </p:nvSpPr>
        <p:spPr bwMode="auto">
          <a:xfrm>
            <a:off x="1434793" y="4641616"/>
            <a:ext cx="642938" cy="128587"/>
          </a:xfrm>
          <a:prstGeom prst="rightArrow">
            <a:avLst/>
          </a:prstGeom>
          <a:solidFill>
            <a:srgbClr val="92D050"/>
          </a:solidFill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s-ES_tradnl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ea typeface="ＭＳ Ｐゴシック" charset="-128"/>
            </a:endParaRPr>
          </a:p>
        </p:txBody>
      </p:sp>
      <p:pic>
        <p:nvPicPr>
          <p:cNvPr id="58384" name="Imagen 1">
            <a:extLst>
              <a:ext uri="{FF2B5EF4-FFF2-40B4-BE49-F238E27FC236}">
                <a16:creationId xmlns:a16="http://schemas.microsoft.com/office/drawing/2014/main" id="{1F7ED0C6-4988-DBD2-3D5D-64062D1B36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74" y="6065152"/>
            <a:ext cx="568325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8385" name="Grupo 2">
            <a:extLst>
              <a:ext uri="{FF2B5EF4-FFF2-40B4-BE49-F238E27FC236}">
                <a16:creationId xmlns:a16="http://schemas.microsoft.com/office/drawing/2014/main" id="{9C18F50A-03DE-6E3E-C3F3-6063D8A83A8F}"/>
              </a:ext>
            </a:extLst>
          </p:cNvPr>
          <p:cNvGrpSpPr>
            <a:grpSpLocks/>
          </p:cNvGrpSpPr>
          <p:nvPr/>
        </p:nvGrpSpPr>
        <p:grpSpPr bwMode="auto">
          <a:xfrm>
            <a:off x="9743324" y="830452"/>
            <a:ext cx="2328235" cy="2762259"/>
            <a:chOff x="7086600" y="3733800"/>
            <a:chExt cx="2328565" cy="2762319"/>
          </a:xfrm>
        </p:grpSpPr>
        <p:sp>
          <p:nvSpPr>
            <p:cNvPr id="58388" name="Text Box 7">
              <a:extLst>
                <a:ext uri="{FF2B5EF4-FFF2-40B4-BE49-F238E27FC236}">
                  <a16:creationId xmlns:a16="http://schemas.microsoft.com/office/drawing/2014/main" id="{C1C97B1F-A423-EA85-31B7-CDD9B50AE9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315200" y="4038600"/>
              <a:ext cx="1393527" cy="400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2000">
                  <a:solidFill>
                    <a:srgbClr val="FFC000"/>
                  </a:solidFill>
                  <a:latin typeface="Arial" panose="020B0604020202020204" pitchFamily="34" charset="0"/>
                  <a:sym typeface="Symbol" pitchFamily="2" charset="2"/>
                </a:rPr>
                <a:t>-carotene</a:t>
              </a:r>
              <a:endParaRPr lang="es-ES_tradnl" altLang="es-MX" sz="2000">
                <a:solidFill>
                  <a:srgbClr val="FFC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8389" name="Text Box 7">
              <a:extLst>
                <a:ext uri="{FF2B5EF4-FFF2-40B4-BE49-F238E27FC236}">
                  <a16:creationId xmlns:a16="http://schemas.microsoft.com/office/drawing/2014/main" id="{8449B65C-2BCA-D80B-7FA9-1554BAB7C7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6600" y="6172200"/>
              <a:ext cx="729790" cy="2308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900">
                  <a:solidFill>
                    <a:srgbClr val="FFC000"/>
                  </a:solidFill>
                  <a:latin typeface="Arial" panose="020B0604020202020204" pitchFamily="34" charset="0"/>
                  <a:sym typeface="Symbol" pitchFamily="2" charset="2"/>
                </a:rPr>
                <a:t>-caroteno</a:t>
              </a:r>
              <a:endParaRPr lang="es-ES_tradnl" altLang="es-MX" sz="900">
                <a:solidFill>
                  <a:srgbClr val="FFC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8390" name="Text Box 7">
              <a:extLst>
                <a:ext uri="{FF2B5EF4-FFF2-40B4-BE49-F238E27FC236}">
                  <a16:creationId xmlns:a16="http://schemas.microsoft.com/office/drawing/2014/main" id="{D0BBB4C1-0E28-21D1-EBDC-79A22A1062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20000" y="4343400"/>
              <a:ext cx="1007007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2400">
                  <a:latin typeface="Arial" panose="020B0604020202020204" pitchFamily="34" charset="0"/>
                  <a:sym typeface="Symbol" pitchFamily="2" charset="2"/>
                </a:rPr>
                <a:t>ACS1</a:t>
              </a:r>
              <a:endParaRPr lang="es-ES_tradnl" altLang="es-MX" sz="2400">
                <a:latin typeface="Arial" panose="020B0604020202020204" pitchFamily="34" charset="0"/>
              </a:endParaRPr>
            </a:p>
          </p:txBody>
        </p:sp>
        <p:sp>
          <p:nvSpPr>
            <p:cNvPr id="58391" name="Text Box 7">
              <a:extLst>
                <a:ext uri="{FF2B5EF4-FFF2-40B4-BE49-F238E27FC236}">
                  <a16:creationId xmlns:a16="http://schemas.microsoft.com/office/drawing/2014/main" id="{39E318B6-27E5-7D10-F804-415D17A781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72400" y="5334000"/>
              <a:ext cx="5302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1800">
                  <a:solidFill>
                    <a:srgbClr val="30B026"/>
                  </a:solidFill>
                  <a:latin typeface="Arial" panose="020B0604020202020204" pitchFamily="34" charset="0"/>
                  <a:sym typeface="Symbol" pitchFamily="2" charset="2"/>
                </a:rPr>
                <a:t>QC</a:t>
              </a:r>
              <a:endParaRPr lang="es-ES_tradnl" altLang="es-MX" sz="1800">
                <a:solidFill>
                  <a:srgbClr val="30B026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8392" name="Text Box 7">
              <a:extLst>
                <a:ext uri="{FF2B5EF4-FFF2-40B4-BE49-F238E27FC236}">
                  <a16:creationId xmlns:a16="http://schemas.microsoft.com/office/drawing/2014/main" id="{57391043-ECBC-276D-5E82-E41A8BF6F2D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6600" y="3733800"/>
              <a:ext cx="58381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2000">
                  <a:latin typeface="Arial" panose="020B0604020202020204" pitchFamily="34" charset="0"/>
                  <a:sym typeface="Symbol" pitchFamily="2" charset="2"/>
                </a:rPr>
                <a:t>WT</a:t>
              </a:r>
              <a:endParaRPr lang="es-ES_tradnl" altLang="es-MX" sz="2000">
                <a:latin typeface="Arial" panose="020B0604020202020204" pitchFamily="34" charset="0"/>
              </a:endParaRPr>
            </a:p>
          </p:txBody>
        </p:sp>
        <p:sp>
          <p:nvSpPr>
            <p:cNvPr id="58393" name="Text Box 7">
              <a:extLst>
                <a:ext uri="{FF2B5EF4-FFF2-40B4-BE49-F238E27FC236}">
                  <a16:creationId xmlns:a16="http://schemas.microsoft.com/office/drawing/2014/main" id="{C40C9CEA-09D4-7CDC-6280-2C81D36861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29600" y="3733800"/>
              <a:ext cx="656042" cy="400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2000" i="1">
                  <a:latin typeface="Arial" panose="020B0604020202020204" pitchFamily="34" charset="0"/>
                  <a:sym typeface="Symbol" pitchFamily="2" charset="2"/>
                </a:rPr>
                <a:t>clb5</a:t>
              </a:r>
              <a:endParaRPr lang="es-ES_tradnl" altLang="es-MX" sz="2000" i="1">
                <a:latin typeface="Arial" panose="020B0604020202020204" pitchFamily="34" charset="0"/>
              </a:endParaRPr>
            </a:p>
          </p:txBody>
        </p:sp>
        <p:grpSp>
          <p:nvGrpSpPr>
            <p:cNvPr id="58394" name="Grupo 4">
              <a:extLst>
                <a:ext uri="{FF2B5EF4-FFF2-40B4-BE49-F238E27FC236}">
                  <a16:creationId xmlns:a16="http://schemas.microsoft.com/office/drawing/2014/main" id="{A4A5218C-1BBE-D4E5-2B17-D9DD57ED4B8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382000" y="4724400"/>
              <a:ext cx="533400" cy="1371600"/>
              <a:chOff x="8534400" y="5029200"/>
              <a:chExt cx="533400" cy="1371600"/>
            </a:xfrm>
          </p:grpSpPr>
          <p:sp>
            <p:nvSpPr>
              <p:cNvPr id="117" name="Triángulo 66">
                <a:extLst>
                  <a:ext uri="{FF2B5EF4-FFF2-40B4-BE49-F238E27FC236}">
                    <a16:creationId xmlns:a16="http://schemas.microsoft.com/office/drawing/2014/main" id="{E7F941D7-49B6-9754-6DA2-9AC9262F82AD}"/>
                  </a:ext>
                </a:extLst>
              </p:cNvPr>
              <p:cNvSpPr/>
              <p:nvPr/>
            </p:nvSpPr>
            <p:spPr bwMode="auto">
              <a:xfrm>
                <a:off x="8534400" y="5562600"/>
                <a:ext cx="533400" cy="838200"/>
              </a:xfrm>
              <a:prstGeom prst="triangle">
                <a:avLst/>
              </a:prstGeom>
              <a:gradFill flip="none" rotWithShape="1">
                <a:gsLst>
                  <a:gs pos="0">
                    <a:srgbClr val="8EB0D6"/>
                  </a:gs>
                  <a:gs pos="99000">
                    <a:srgbClr val="E3F0F1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s-MX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charset="0"/>
                </a:endParaRPr>
              </a:p>
            </p:txBody>
          </p:sp>
          <p:sp>
            <p:nvSpPr>
              <p:cNvPr id="118" name="Triángulo 67">
                <a:extLst>
                  <a:ext uri="{FF2B5EF4-FFF2-40B4-BE49-F238E27FC236}">
                    <a16:creationId xmlns:a16="http://schemas.microsoft.com/office/drawing/2014/main" id="{86A8640A-CFF6-3990-4854-A6893D71220B}"/>
                  </a:ext>
                </a:extLst>
              </p:cNvPr>
              <p:cNvSpPr/>
              <p:nvPr/>
            </p:nvSpPr>
            <p:spPr bwMode="auto">
              <a:xfrm rot="10800000">
                <a:off x="8534400" y="5029200"/>
                <a:ext cx="533400" cy="990599"/>
              </a:xfrm>
              <a:prstGeom prst="triangle">
                <a:avLst/>
              </a:prstGeom>
              <a:gradFill flip="none" rotWithShape="1">
                <a:gsLst>
                  <a:gs pos="0">
                    <a:srgbClr val="8EB0D6"/>
                  </a:gs>
                  <a:gs pos="99000">
                    <a:srgbClr val="E3F0F1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s-MX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charset="0"/>
                </a:endParaRPr>
              </a:p>
            </p:txBody>
          </p:sp>
        </p:grpSp>
        <p:sp>
          <p:nvSpPr>
            <p:cNvPr id="58395" name="Text Box 7">
              <a:extLst>
                <a:ext uri="{FF2B5EF4-FFF2-40B4-BE49-F238E27FC236}">
                  <a16:creationId xmlns:a16="http://schemas.microsoft.com/office/drawing/2014/main" id="{8E173C6E-556C-EE42-77FC-EB5FD1C8CF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67600" y="5638800"/>
              <a:ext cx="981498" cy="3077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1400">
                  <a:solidFill>
                    <a:srgbClr val="FF0000"/>
                  </a:solidFill>
                  <a:latin typeface="Arial" panose="020B0604020202020204" pitchFamily="34" charset="0"/>
                  <a:sym typeface="Symbol" pitchFamily="2" charset="2"/>
                </a:rPr>
                <a:t>Columella</a:t>
              </a:r>
              <a:endParaRPr lang="es-ES_tradnl" altLang="es-MX" sz="1400">
                <a:solidFill>
                  <a:srgbClr val="FF0000"/>
                </a:solidFill>
                <a:latin typeface="Arial" panose="020B0604020202020204" pitchFamily="34" charset="0"/>
              </a:endParaRPr>
            </a:p>
          </p:txBody>
        </p:sp>
        <p:grpSp>
          <p:nvGrpSpPr>
            <p:cNvPr id="58396" name="Grupo 3">
              <a:extLst>
                <a:ext uri="{FF2B5EF4-FFF2-40B4-BE49-F238E27FC236}">
                  <a16:creationId xmlns:a16="http://schemas.microsoft.com/office/drawing/2014/main" id="{72642A22-B929-8CDB-091E-80CEE98C1D1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315200" y="4724400"/>
              <a:ext cx="381000" cy="1371600"/>
              <a:chOff x="7620000" y="5029200"/>
              <a:chExt cx="381000" cy="1371600"/>
            </a:xfrm>
          </p:grpSpPr>
          <p:sp>
            <p:nvSpPr>
              <p:cNvPr id="115" name="Triángulo 60">
                <a:extLst>
                  <a:ext uri="{FF2B5EF4-FFF2-40B4-BE49-F238E27FC236}">
                    <a16:creationId xmlns:a16="http://schemas.microsoft.com/office/drawing/2014/main" id="{492EDC7E-651B-7245-649B-1B865285BBB1}"/>
                  </a:ext>
                </a:extLst>
              </p:cNvPr>
              <p:cNvSpPr/>
              <p:nvPr/>
            </p:nvSpPr>
            <p:spPr bwMode="auto">
              <a:xfrm>
                <a:off x="7787640" y="5562600"/>
                <a:ext cx="45719" cy="838200"/>
              </a:xfrm>
              <a:prstGeom prst="triangle">
                <a:avLst/>
              </a:prstGeom>
              <a:gradFill flip="none" rotWithShape="1">
                <a:gsLst>
                  <a:gs pos="0">
                    <a:srgbClr val="8EB0D6"/>
                  </a:gs>
                  <a:gs pos="99000">
                    <a:srgbClr val="E3F0F1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s-MX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charset="0"/>
                </a:endParaRPr>
              </a:p>
            </p:txBody>
          </p:sp>
          <p:sp>
            <p:nvSpPr>
              <p:cNvPr id="116" name="Triángulo 1">
                <a:extLst>
                  <a:ext uri="{FF2B5EF4-FFF2-40B4-BE49-F238E27FC236}">
                    <a16:creationId xmlns:a16="http://schemas.microsoft.com/office/drawing/2014/main" id="{308A2772-CDD8-5BB9-E7EA-08315F05456D}"/>
                  </a:ext>
                </a:extLst>
              </p:cNvPr>
              <p:cNvSpPr/>
              <p:nvPr/>
            </p:nvSpPr>
            <p:spPr bwMode="auto">
              <a:xfrm rot="10800000">
                <a:off x="7620000" y="5029200"/>
                <a:ext cx="381000" cy="838200"/>
              </a:xfrm>
              <a:prstGeom prst="triangle">
                <a:avLst/>
              </a:prstGeom>
              <a:gradFill flip="none" rotWithShape="1">
                <a:gsLst>
                  <a:gs pos="0">
                    <a:srgbClr val="8EB0D6"/>
                  </a:gs>
                  <a:gs pos="99000">
                    <a:srgbClr val="E3F0F1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s-MX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charset="0"/>
                </a:endParaRPr>
              </a:p>
            </p:txBody>
          </p:sp>
        </p:grpSp>
        <p:sp>
          <p:nvSpPr>
            <p:cNvPr id="58397" name="Text Box 7">
              <a:extLst>
                <a:ext uri="{FF2B5EF4-FFF2-40B4-BE49-F238E27FC236}">
                  <a16:creationId xmlns:a16="http://schemas.microsoft.com/office/drawing/2014/main" id="{9D4670BA-C860-7A4B-9AC6-89789A2ED4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021638" y="6096000"/>
              <a:ext cx="1393527" cy="400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ES_tradnl" altLang="es-MX" sz="2000">
                  <a:solidFill>
                    <a:srgbClr val="FFC000"/>
                  </a:solidFill>
                  <a:latin typeface="Arial" panose="020B0604020202020204" pitchFamily="34" charset="0"/>
                  <a:sym typeface="Symbol" pitchFamily="2" charset="2"/>
                </a:rPr>
                <a:t>-caroteno</a:t>
              </a:r>
              <a:endParaRPr lang="es-ES_tradnl" altLang="es-MX" sz="2000">
                <a:solidFill>
                  <a:srgbClr val="FFC00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58386" name="CuadroTexto 20">
            <a:extLst>
              <a:ext uri="{FF2B5EF4-FFF2-40B4-BE49-F238E27FC236}">
                <a16:creationId xmlns:a16="http://schemas.microsoft.com/office/drawing/2014/main" id="{C9855A3B-6938-2F74-0383-8D97CA4A7C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974" y="6369953"/>
            <a:ext cx="188064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s-MX" sz="1200">
                <a:latin typeface="Arial" panose="020B0604020202020204" pitchFamily="34" charset="0"/>
              </a:rPr>
              <a:t>Sierra et al.  unpublished</a:t>
            </a:r>
          </a:p>
        </p:txBody>
      </p:sp>
      <p:sp>
        <p:nvSpPr>
          <p:cNvPr id="120" name="Text Box 6">
            <a:extLst>
              <a:ext uri="{FF2B5EF4-FFF2-40B4-BE49-F238E27FC236}">
                <a16:creationId xmlns:a16="http://schemas.microsoft.com/office/drawing/2014/main" id="{20AE6028-448C-2F9F-FC9A-98EA3187F5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7805" y="4425941"/>
            <a:ext cx="7080735" cy="1015663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sz="2000">
                <a:latin typeface="Arial" panose="020B0604020202020204" pitchFamily="34" charset="0"/>
                <a:cs typeface="Arial" panose="020B0604020202020204" pitchFamily="34" charset="0"/>
              </a:rPr>
              <a:t>The differential expression for genes involved in ACS1 synthesis suggest potential regions where ACS1 could naturally accumulate</a:t>
            </a:r>
            <a:endParaRPr lang="en-US" altLang="es-ES_tradnl" sz="2000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1A5A128E-4AE7-C9A4-E280-2E43C28E652F}"/>
              </a:ext>
            </a:extLst>
          </p:cNvPr>
          <p:cNvGrpSpPr/>
          <p:nvPr/>
        </p:nvGrpSpPr>
        <p:grpSpPr>
          <a:xfrm>
            <a:off x="2946442" y="809715"/>
            <a:ext cx="6394175" cy="3080098"/>
            <a:chOff x="4356810" y="1352550"/>
            <a:chExt cx="5049278" cy="1985494"/>
          </a:xfrm>
        </p:grpSpPr>
        <p:pic>
          <p:nvPicPr>
            <p:cNvPr id="58374" name="Imagen 3">
              <a:extLst>
                <a:ext uri="{FF2B5EF4-FFF2-40B4-BE49-F238E27FC236}">
                  <a16:creationId xmlns:a16="http://schemas.microsoft.com/office/drawing/2014/main" id="{65CA3A12-B22D-737A-7676-DDC376E793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6810" y="1598834"/>
              <a:ext cx="1701800" cy="1706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8381" name="Text Box 19">
              <a:extLst>
                <a:ext uri="{FF2B5EF4-FFF2-40B4-BE49-F238E27FC236}">
                  <a16:creationId xmlns:a16="http://schemas.microsoft.com/office/drawing/2014/main" id="{FFC47119-2277-385B-8F46-B458F6E12B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08551" y="1366838"/>
              <a:ext cx="955675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2000" i="1">
                  <a:latin typeface="Comic Sans MS" panose="030F0902030302020204" pitchFamily="66" charset="0"/>
                </a:rPr>
                <a:t>DXS1</a:t>
              </a:r>
              <a:endParaRPr lang="es-ES_tradnl" altLang="es-ES_tradnl" sz="2000" i="1">
                <a:latin typeface="Comic Sans MS" panose="030F0902030302020204" pitchFamily="66" charset="0"/>
              </a:endParaRPr>
            </a:p>
          </p:txBody>
        </p:sp>
        <p:sp>
          <p:nvSpPr>
            <p:cNvPr id="58382" name="Text Box 19">
              <a:extLst>
                <a:ext uri="{FF2B5EF4-FFF2-40B4-BE49-F238E27FC236}">
                  <a16:creationId xmlns:a16="http://schemas.microsoft.com/office/drawing/2014/main" id="{701B0DE2-6CA6-6515-4203-9D9FB72C64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61139" y="1376363"/>
              <a:ext cx="955675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2000" i="1">
                  <a:latin typeface="Comic Sans MS" panose="030F0902030302020204" pitchFamily="66" charset="0"/>
                </a:rPr>
                <a:t>PDS3</a:t>
              </a:r>
              <a:endParaRPr lang="es-ES_tradnl" altLang="es-ES_tradnl" sz="2000" i="1">
                <a:latin typeface="Comic Sans MS" panose="030F0902030302020204" pitchFamily="66" charset="0"/>
              </a:endParaRPr>
            </a:p>
          </p:txBody>
        </p:sp>
        <p:sp>
          <p:nvSpPr>
            <p:cNvPr id="58383" name="Text Box 19">
              <a:extLst>
                <a:ext uri="{FF2B5EF4-FFF2-40B4-BE49-F238E27FC236}">
                  <a16:creationId xmlns:a16="http://schemas.microsoft.com/office/drawing/2014/main" id="{FC64EAD7-A295-C2BC-AC30-84A81DB866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69288" y="1352550"/>
              <a:ext cx="798512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s-ES_tradnl" sz="2000" i="1">
                  <a:latin typeface="Comic Sans MS" panose="030F0902030302020204" pitchFamily="66" charset="0"/>
                </a:rPr>
                <a:t>ZDS</a:t>
              </a:r>
              <a:endParaRPr lang="es-ES_tradnl" altLang="es-ES_tradnl" sz="2000" i="1">
                <a:latin typeface="Comic Sans MS" panose="030F0902030302020204" pitchFamily="66" charset="0"/>
              </a:endParaRPr>
            </a:p>
          </p:txBody>
        </p:sp>
        <p:pic>
          <p:nvPicPr>
            <p:cNvPr id="2" name="Imagen 1">
              <a:extLst>
                <a:ext uri="{FF2B5EF4-FFF2-40B4-BE49-F238E27FC236}">
                  <a16:creationId xmlns:a16="http://schemas.microsoft.com/office/drawing/2014/main" id="{B4EBE8BA-1ECF-A68C-FB46-BC102CE4EEB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177903" y="1620673"/>
              <a:ext cx="1536700" cy="1707604"/>
            </a:xfrm>
            <a:prstGeom prst="rect">
              <a:avLst/>
            </a:prstGeom>
          </p:spPr>
        </p:pic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EFB26AA7-95DC-63FB-B765-F26BA028915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894788" y="1607972"/>
              <a:ext cx="1511300" cy="173007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89CF7828-DBF8-0FFC-EF2F-64BB35B53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944" y="334964"/>
            <a:ext cx="7010400" cy="6019800"/>
          </a:xfrm>
          <a:prstGeom prst="rect">
            <a:avLst/>
          </a:prstGeom>
        </p:spPr>
      </p:pic>
      <p:pic>
        <p:nvPicPr>
          <p:cNvPr id="33" name="Picture 21">
            <a:extLst>
              <a:ext uri="{FF2B5EF4-FFF2-40B4-BE49-F238E27FC236}">
                <a16:creationId xmlns:a16="http://schemas.microsoft.com/office/drawing/2014/main" id="{636AB9A1-07F7-C0FA-DE81-49D2ACBE0B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568505" y="119119"/>
            <a:ext cx="392757" cy="381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34" name="Text Box 6">
            <a:extLst>
              <a:ext uri="{FF2B5EF4-FFF2-40B4-BE49-F238E27FC236}">
                <a16:creationId xmlns:a16="http://schemas.microsoft.com/office/drawing/2014/main" id="{D68CE63F-8A48-1B76-1D16-F2C8DB507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90900" y="55564"/>
            <a:ext cx="5073650" cy="522287"/>
          </a:xfrm>
          <a:prstGeom prst="rect">
            <a:avLst/>
          </a:prstGeom>
          <a:noFill/>
          <a:ln>
            <a:noFill/>
          </a:ln>
          <a:effectLst>
            <a:outerShdw blurRad="63500" dist="38099" dir="2700000" algn="ctr" rotWithShape="0">
              <a:schemeClr val="tx2">
                <a:alpha val="74997"/>
              </a:schemeClr>
            </a:outerShdw>
          </a:effec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s-ES_tradnl" sz="2800">
                <a:solidFill>
                  <a:srgbClr val="B1061F"/>
                </a:solidFill>
                <a:latin typeface="Comic Sans MS" charset="0"/>
              </a:rPr>
              <a:t>ACS1s </a:t>
            </a:r>
            <a:endParaRPr lang="en-US" altLang="es-ES_tradnl" sz="2800" i="1">
              <a:solidFill>
                <a:srgbClr val="B1061F"/>
              </a:solidFill>
              <a:latin typeface="Comic Sans MS" charset="0"/>
            </a:endParaRPr>
          </a:p>
        </p:txBody>
      </p:sp>
      <p:sp>
        <p:nvSpPr>
          <p:cNvPr id="33808" name="TextBox 6">
            <a:extLst>
              <a:ext uri="{FF2B5EF4-FFF2-40B4-BE49-F238E27FC236}">
                <a16:creationId xmlns:a16="http://schemas.microsoft.com/office/drawing/2014/main" id="{4B074056-9B82-05C2-EF07-C3D30DE500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7238" y="4881564"/>
            <a:ext cx="3561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2400">
                <a:solidFill>
                  <a:srgbClr val="C00000"/>
                </a:solidFill>
                <a:latin typeface="Arial" panose="020B0604020202020204" pitchFamily="34" charset="0"/>
              </a:rPr>
              <a:t>?</a:t>
            </a:r>
          </a:p>
        </p:txBody>
      </p:sp>
      <p:pic>
        <p:nvPicPr>
          <p:cNvPr id="59415" name="Imagen 6">
            <a:extLst>
              <a:ext uri="{FF2B5EF4-FFF2-40B4-BE49-F238E27FC236}">
                <a16:creationId xmlns:a16="http://schemas.microsoft.com/office/drawing/2014/main" id="{B6CE6038-DF76-4C23-3E0F-2C26CD2E6DF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EFDFE"/>
              </a:clrFrom>
              <a:clrTo>
                <a:srgbClr val="FEFD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767" y="5260759"/>
            <a:ext cx="892572" cy="462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2" name="Conector recto de flecha 31">
            <a:extLst>
              <a:ext uri="{FF2B5EF4-FFF2-40B4-BE49-F238E27FC236}">
                <a16:creationId xmlns:a16="http://schemas.microsoft.com/office/drawing/2014/main" id="{8182B99B-0646-223B-BA9D-FCF3F71FFD90}"/>
              </a:ext>
            </a:extLst>
          </p:cNvPr>
          <p:cNvCxnSpPr>
            <a:cxnSpLocks/>
          </p:cNvCxnSpPr>
          <p:nvPr/>
        </p:nvCxnSpPr>
        <p:spPr bwMode="auto">
          <a:xfrm flipH="1">
            <a:off x="4359275" y="5440364"/>
            <a:ext cx="998538" cy="0"/>
          </a:xfrm>
          <a:prstGeom prst="straightConnector1">
            <a:avLst/>
          </a:prstGeom>
          <a:ln w="38100">
            <a:solidFill>
              <a:srgbClr val="00B05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417" name="Text Box 30">
            <a:extLst>
              <a:ext uri="{FF2B5EF4-FFF2-40B4-BE49-F238E27FC236}">
                <a16:creationId xmlns:a16="http://schemas.microsoft.com/office/drawing/2014/main" id="{DFB83E13-10E4-78E9-CDB4-79AB9E9249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39998" y="6269658"/>
            <a:ext cx="12537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800" i="1">
                <a:latin typeface="Arial" panose="020B0604020202020204" pitchFamily="34" charset="0"/>
              </a:rPr>
              <a:t>clb5</a:t>
            </a:r>
          </a:p>
        </p:txBody>
      </p:sp>
      <p:sp>
        <p:nvSpPr>
          <p:cNvPr id="59419" name="Text Box 30">
            <a:extLst>
              <a:ext uri="{FF2B5EF4-FFF2-40B4-BE49-F238E27FC236}">
                <a16:creationId xmlns:a16="http://schemas.microsoft.com/office/drawing/2014/main" id="{53C5FD1F-02CF-E3C4-AA36-0E669928BA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1581" y="696463"/>
            <a:ext cx="26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800" i="1">
                <a:latin typeface="Arial" panose="020B0604020202020204" pitchFamily="34" charset="0"/>
              </a:rPr>
              <a:t>Plastid</a:t>
            </a:r>
          </a:p>
        </p:txBody>
      </p:sp>
      <p:sp>
        <p:nvSpPr>
          <p:cNvPr id="59420" name="Text Box 30">
            <a:extLst>
              <a:ext uri="{FF2B5EF4-FFF2-40B4-BE49-F238E27FC236}">
                <a16:creationId xmlns:a16="http://schemas.microsoft.com/office/drawing/2014/main" id="{A95CB85B-DA87-2732-AB8D-69F00D11EA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222" y="6209682"/>
            <a:ext cx="26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s-ES_tradnl" sz="1800" i="1">
                <a:latin typeface="Arial" panose="020B0604020202020204" pitchFamily="34" charset="0"/>
              </a:rPr>
              <a:t>Nucleus</a:t>
            </a:r>
          </a:p>
        </p:txBody>
      </p:sp>
      <p:sp>
        <p:nvSpPr>
          <p:cNvPr id="28" name="Oval 1">
            <a:extLst>
              <a:ext uri="{FF2B5EF4-FFF2-40B4-BE49-F238E27FC236}">
                <a16:creationId xmlns:a16="http://schemas.microsoft.com/office/drawing/2014/main" id="{3E323D25-643B-390A-F3E9-3EC84AAFC6C7}"/>
              </a:ext>
            </a:extLst>
          </p:cNvPr>
          <p:cNvSpPr/>
          <p:nvPr/>
        </p:nvSpPr>
        <p:spPr bwMode="auto">
          <a:xfrm>
            <a:off x="4934747" y="4340226"/>
            <a:ext cx="3811688" cy="1929427"/>
          </a:xfrm>
          <a:prstGeom prst="ellips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cxnSp>
        <p:nvCxnSpPr>
          <p:cNvPr id="59400" name="Conector recto 49">
            <a:extLst>
              <a:ext uri="{FF2B5EF4-FFF2-40B4-BE49-F238E27FC236}">
                <a16:creationId xmlns:a16="http://schemas.microsoft.com/office/drawing/2014/main" id="{E7707B9B-F94B-E8DB-D3FC-1D1760B2E47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237288" y="4706938"/>
            <a:ext cx="157162" cy="366712"/>
          </a:xfrm>
          <a:prstGeom prst="line">
            <a:avLst/>
          </a:prstGeom>
          <a:noFill/>
          <a:ln w="38100">
            <a:solidFill>
              <a:srgbClr val="C00000"/>
            </a:solidFill>
            <a:prstDash val="sys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9401" name="Conector recto 49">
            <a:extLst>
              <a:ext uri="{FF2B5EF4-FFF2-40B4-BE49-F238E27FC236}">
                <a16:creationId xmlns:a16="http://schemas.microsoft.com/office/drawing/2014/main" id="{E591DB3F-E680-B989-F5E3-D686D514FE2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765926" y="4638675"/>
            <a:ext cx="403225" cy="0"/>
          </a:xfrm>
          <a:prstGeom prst="line">
            <a:avLst/>
          </a:prstGeom>
          <a:noFill/>
          <a:ln w="38100">
            <a:solidFill>
              <a:srgbClr val="C00000"/>
            </a:solidFill>
            <a:prstDash val="sys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Elipse 1">
            <a:extLst>
              <a:ext uri="{FF2B5EF4-FFF2-40B4-BE49-F238E27FC236}">
                <a16:creationId xmlns:a16="http://schemas.microsoft.com/office/drawing/2014/main" id="{F065CFFD-5961-76A8-3AA2-11E63D223FE5}"/>
              </a:ext>
            </a:extLst>
          </p:cNvPr>
          <p:cNvSpPr/>
          <p:nvPr/>
        </p:nvSpPr>
        <p:spPr bwMode="auto">
          <a:xfrm>
            <a:off x="6153150" y="4381501"/>
            <a:ext cx="661988" cy="307975"/>
          </a:xfrm>
          <a:prstGeom prst="ellipse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42" name="TextBox 6">
            <a:extLst>
              <a:ext uri="{FF2B5EF4-FFF2-40B4-BE49-F238E27FC236}">
                <a16:creationId xmlns:a16="http://schemas.microsoft.com/office/drawing/2014/main" id="{20F361A7-A718-BB67-C21B-6F8AC9BA45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9213" y="4608513"/>
            <a:ext cx="32733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2000">
                <a:solidFill>
                  <a:srgbClr val="C0000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3" name="TextBox 6">
            <a:extLst>
              <a:ext uri="{FF2B5EF4-FFF2-40B4-BE49-F238E27FC236}">
                <a16:creationId xmlns:a16="http://schemas.microsoft.com/office/drawing/2014/main" id="{D4042747-AB60-43A2-4B48-FB9238AE6B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67650" y="1876425"/>
            <a:ext cx="32733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ES_tradnl" sz="2000">
                <a:solidFill>
                  <a:srgbClr val="C0000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59405" name="CuadroTexto 38">
            <a:extLst>
              <a:ext uri="{FF2B5EF4-FFF2-40B4-BE49-F238E27FC236}">
                <a16:creationId xmlns:a16="http://schemas.microsoft.com/office/drawing/2014/main" id="{1CA7979C-74FF-154C-7CC7-4FCBA434B1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6964" y="4360864"/>
            <a:ext cx="63350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s-MX" sz="1400">
                <a:latin typeface="Arial" panose="020B0604020202020204" pitchFamily="34" charset="0"/>
              </a:rPr>
              <a:t>GLKs</a:t>
            </a:r>
          </a:p>
        </p:txBody>
      </p:sp>
      <p:sp>
        <p:nvSpPr>
          <p:cNvPr id="59407" name="CuadroTexto 3">
            <a:extLst>
              <a:ext uri="{FF2B5EF4-FFF2-40B4-BE49-F238E27FC236}">
                <a16:creationId xmlns:a16="http://schemas.microsoft.com/office/drawing/2014/main" id="{287AD0DE-4376-E30B-570F-A00ACD6D4D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75" y="4735514"/>
            <a:ext cx="62865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SAM</a:t>
            </a:r>
          </a:p>
        </p:txBody>
      </p:sp>
      <p:sp>
        <p:nvSpPr>
          <p:cNvPr id="59408" name="CuadroTexto 25">
            <a:extLst>
              <a:ext uri="{FF2B5EF4-FFF2-40B4-BE49-F238E27FC236}">
                <a16:creationId xmlns:a16="http://schemas.microsoft.com/office/drawing/2014/main" id="{DAA535CA-5941-1357-3342-9A782056E7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0863" y="5308600"/>
            <a:ext cx="6397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RAM</a:t>
            </a:r>
          </a:p>
        </p:txBody>
      </p:sp>
      <p:sp>
        <p:nvSpPr>
          <p:cNvPr id="59409" name="CuadroTexto 26">
            <a:extLst>
              <a:ext uri="{FF2B5EF4-FFF2-40B4-BE49-F238E27FC236}">
                <a16:creationId xmlns:a16="http://schemas.microsoft.com/office/drawing/2014/main" id="{4AE0C0A0-137F-8BC0-8C2E-5D1B28B422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7214" y="5773739"/>
            <a:ext cx="695325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Floral</a:t>
            </a:r>
          </a:p>
        </p:txBody>
      </p:sp>
      <p:cxnSp>
        <p:nvCxnSpPr>
          <p:cNvPr id="59410" name="Conector recto 5">
            <a:extLst>
              <a:ext uri="{FF2B5EF4-FFF2-40B4-BE49-F238E27FC236}">
                <a16:creationId xmlns:a16="http://schemas.microsoft.com/office/drawing/2014/main" id="{92B918C1-BE3A-840B-A463-E313A4204C9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716339" y="4984750"/>
            <a:ext cx="549275" cy="469900"/>
          </a:xfrm>
          <a:prstGeom prst="line">
            <a:avLst/>
          </a:prstGeom>
          <a:noFill/>
          <a:ln w="31750" algn="ctr">
            <a:solidFill>
              <a:srgbClr val="5DA961"/>
            </a:solidFill>
            <a:prstDash val="sysDash"/>
            <a:round/>
            <a:headEnd type="stealth" w="lg" len="lg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9411" name="Conector recto 29">
            <a:extLst>
              <a:ext uri="{FF2B5EF4-FFF2-40B4-BE49-F238E27FC236}">
                <a16:creationId xmlns:a16="http://schemas.microsoft.com/office/drawing/2014/main" id="{F4E42A7D-1A76-7560-6C26-8F9337DD0B4C}"/>
              </a:ext>
            </a:extLst>
          </p:cNvPr>
          <p:cNvCxnSpPr>
            <a:cxnSpLocks/>
          </p:cNvCxnSpPr>
          <p:nvPr/>
        </p:nvCxnSpPr>
        <p:spPr bwMode="auto">
          <a:xfrm flipV="1">
            <a:off x="3743325" y="5548314"/>
            <a:ext cx="522288" cy="414337"/>
          </a:xfrm>
          <a:prstGeom prst="line">
            <a:avLst/>
          </a:prstGeom>
          <a:noFill/>
          <a:ln w="31750" algn="ctr">
            <a:solidFill>
              <a:srgbClr val="5DA961"/>
            </a:solidFill>
            <a:prstDash val="sysDash"/>
            <a:round/>
            <a:headEnd type="stealth" w="lg" len="lg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9412" name="Conector recto 34">
            <a:extLst>
              <a:ext uri="{FF2B5EF4-FFF2-40B4-BE49-F238E27FC236}">
                <a16:creationId xmlns:a16="http://schemas.microsoft.com/office/drawing/2014/main" id="{11F1C855-876E-4AB8-21E5-8350D083A0DD}"/>
              </a:ext>
            </a:extLst>
          </p:cNvPr>
          <p:cNvCxnSpPr>
            <a:cxnSpLocks/>
          </p:cNvCxnSpPr>
          <p:nvPr/>
        </p:nvCxnSpPr>
        <p:spPr bwMode="auto">
          <a:xfrm>
            <a:off x="3794126" y="5446713"/>
            <a:ext cx="701675" cy="0"/>
          </a:xfrm>
          <a:prstGeom prst="line">
            <a:avLst/>
          </a:prstGeom>
          <a:noFill/>
          <a:ln w="31750" algn="ctr">
            <a:solidFill>
              <a:srgbClr val="5DA961"/>
            </a:solidFill>
            <a:prstDash val="sysDash"/>
            <a:round/>
            <a:headEnd type="stealth" w="lg" len="lg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" name="CuadroTexto 3">
            <a:extLst>
              <a:ext uri="{FF2B5EF4-FFF2-40B4-BE49-F238E27FC236}">
                <a16:creationId xmlns:a16="http://schemas.microsoft.com/office/drawing/2014/main" id="{4C6FCC7D-7050-31EB-BAA6-24694D222866}"/>
              </a:ext>
            </a:extLst>
          </p:cNvPr>
          <p:cNvSpPr txBox="1"/>
          <p:nvPr/>
        </p:nvSpPr>
        <p:spPr>
          <a:xfrm>
            <a:off x="9685779" y="120594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LIGHT</a:t>
            </a: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A296354-8990-708F-307D-FF7C8F686B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988" y="119119"/>
            <a:ext cx="1901491" cy="3951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8" grpId="0"/>
      <p:bldP spid="42" grpId="0"/>
      <p:bldP spid="4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65">
            <a:extLst>
              <a:ext uri="{FF2B5EF4-FFF2-40B4-BE49-F238E27FC236}">
                <a16:creationId xmlns:a16="http://schemas.microsoft.com/office/drawing/2014/main" id="{1EDD30AF-9DA1-25B1-F59F-01E5C9127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734176"/>
            <a:ext cx="9144000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1">
            <a:extLst>
              <a:ext uri="{FF2B5EF4-FFF2-40B4-BE49-F238E27FC236}">
                <a16:creationId xmlns:a16="http://schemas.microsoft.com/office/drawing/2014/main" id="{E5A8F81A-38DB-3430-2C0E-CD042FBCF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alphaModFix amt="90000"/>
            <a:lum bright="-37000" contrast="-100000"/>
          </a:blip>
          <a:srcRect/>
          <a:stretch>
            <a:fillRect/>
          </a:stretch>
        </p:blipFill>
        <p:spPr bwMode="auto">
          <a:xfrm>
            <a:off x="11042794" y="197621"/>
            <a:ext cx="709089" cy="688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</p:pic>
      <p:sp>
        <p:nvSpPr>
          <p:cNvPr id="4" name="CuadroTexto 1">
            <a:extLst>
              <a:ext uri="{FF2B5EF4-FFF2-40B4-BE49-F238E27FC236}">
                <a16:creationId xmlns:a16="http://schemas.microsoft.com/office/drawing/2014/main" id="{0588C2D9-323C-EAB5-CEDF-917980CE060A}"/>
              </a:ext>
            </a:extLst>
          </p:cNvPr>
          <p:cNvSpPr txBox="1"/>
          <p:nvPr/>
        </p:nvSpPr>
        <p:spPr>
          <a:xfrm>
            <a:off x="1411288" y="687783"/>
            <a:ext cx="8839200" cy="532453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s-MX" sz="3200" dirty="0">
                <a:latin typeface="Comic Sans MS" panose="030F0902030302020204" pitchFamily="66" charset="0"/>
              </a:rPr>
              <a:t>OUTLINE</a:t>
            </a:r>
            <a:endParaRPr lang="es-MX" sz="2800" dirty="0">
              <a:latin typeface="Comic Sans MS" panose="030F0902030302020204" pitchFamily="66" charset="0"/>
            </a:endParaRPr>
          </a:p>
          <a:p>
            <a:pPr marL="457200" indent="-457200">
              <a:buFontTx/>
              <a:buAutoNum type="arabicParenR"/>
              <a:defRPr/>
            </a:pPr>
            <a:endParaRPr lang="es-MX" sz="2800" dirty="0">
              <a:solidFill>
                <a:schemeClr val="accent3">
                  <a:lumMod val="75000"/>
                </a:schemeClr>
              </a:solidFill>
              <a:latin typeface="Comic Sans MS" panose="030F0902030302020204" pitchFamily="66" charset="0"/>
            </a:endParaRPr>
          </a:p>
          <a:p>
            <a:pPr marL="514350" indent="-514350">
              <a:buFontTx/>
              <a:buAutoNum type="arabicParenR"/>
              <a:defRPr/>
            </a:pPr>
            <a:r>
              <a:rPr lang="es-MX" sz="2800" dirty="0">
                <a:solidFill>
                  <a:schemeClr val="bg1">
                    <a:lumMod val="65000"/>
                  </a:schemeClr>
                </a:solidFill>
                <a:latin typeface="Comic Sans MS" panose="030F0902030302020204" pitchFamily="66" charset="0"/>
              </a:rPr>
              <a:t>Introduction</a:t>
            </a:r>
          </a:p>
          <a:p>
            <a:pPr>
              <a:defRPr/>
            </a:pPr>
            <a:endParaRPr lang="es-MX" sz="2800" dirty="0">
              <a:solidFill>
                <a:schemeClr val="bg1">
                  <a:lumMod val="65000"/>
                </a:schemeClr>
              </a:solidFill>
              <a:latin typeface="Comic Sans MS" panose="030F0902030302020204" pitchFamily="66" charset="0"/>
            </a:endParaRPr>
          </a:p>
          <a:p>
            <a:pPr>
              <a:defRPr/>
            </a:pPr>
            <a:r>
              <a:rPr lang="es-MX" sz="2800" dirty="0">
                <a:solidFill>
                  <a:schemeClr val="bg1">
                    <a:lumMod val="65000"/>
                  </a:schemeClr>
                </a:solidFill>
                <a:latin typeface="Comic Sans MS" panose="030F0902030302020204" pitchFamily="66" charset="0"/>
              </a:rPr>
              <a:t>2) New plastid-derived signals and their impact in plant development. The case of ACS1 derived from </a:t>
            </a:r>
            <a:r>
              <a:rPr lang="es-MX" sz="2800" i="1" dirty="0">
                <a:solidFill>
                  <a:schemeClr val="bg1">
                    <a:lumMod val="65000"/>
                  </a:schemeClr>
                </a:solidFill>
                <a:latin typeface="Comic Sans MS" panose="030F0902030302020204" pitchFamily="66" charset="0"/>
              </a:rPr>
              <a:t>cis</a:t>
            </a:r>
            <a:r>
              <a:rPr lang="es-MX" sz="2800" dirty="0">
                <a:solidFill>
                  <a:schemeClr val="bg1">
                    <a:lumMod val="65000"/>
                  </a:schemeClr>
                </a:solidFill>
                <a:latin typeface="Comic Sans MS" panose="030F0902030302020204" pitchFamily="66" charset="0"/>
              </a:rPr>
              <a:t>-carotenoids. </a:t>
            </a:r>
          </a:p>
          <a:p>
            <a:pPr>
              <a:defRPr/>
            </a:pPr>
            <a:endParaRPr lang="es-MX" sz="2800" dirty="0">
              <a:latin typeface="Comic Sans MS" panose="030F0902030302020204" pitchFamily="66" charset="0"/>
            </a:endParaRPr>
          </a:p>
          <a:p>
            <a:pPr>
              <a:defRPr/>
            </a:pPr>
            <a:r>
              <a:rPr lang="es-MX" sz="2800" dirty="0">
                <a:latin typeface="Comic Sans MS" panose="030F0902030302020204" pitchFamily="66" charset="0"/>
              </a:rPr>
              <a:t> 3) Understand the evolution of the chloroplast to nucleus communication GLK (unpublished)</a:t>
            </a:r>
          </a:p>
          <a:p>
            <a:pPr>
              <a:defRPr/>
            </a:pPr>
            <a:endParaRPr lang="es-MX" sz="2800" dirty="0">
              <a:solidFill>
                <a:srgbClr val="C00000"/>
              </a:solidFill>
              <a:latin typeface="Comic Sans MS" panose="030F0902030302020204" pitchFamily="66" charset="0"/>
            </a:endParaRPr>
          </a:p>
          <a:p>
            <a:pPr>
              <a:defRPr/>
            </a:pPr>
            <a:r>
              <a:rPr lang="es-MX" sz="2800" dirty="0">
                <a:latin typeface="Comic Sans MS" panose="030F09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645887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5" name="Grupo 1">
            <a:extLst>
              <a:ext uri="{FF2B5EF4-FFF2-40B4-BE49-F238E27FC236}">
                <a16:creationId xmlns:a16="http://schemas.microsoft.com/office/drawing/2014/main" id="{D9A8C9FB-8223-E1A7-86E1-9DE4FBBDE14C}"/>
              </a:ext>
            </a:extLst>
          </p:cNvPr>
          <p:cNvGrpSpPr>
            <a:grpSpLocks/>
          </p:cNvGrpSpPr>
          <p:nvPr/>
        </p:nvGrpSpPr>
        <p:grpSpPr bwMode="auto">
          <a:xfrm>
            <a:off x="1508683" y="496960"/>
            <a:ext cx="8978342" cy="6096000"/>
            <a:chOff x="356509" y="1374252"/>
            <a:chExt cx="8152070" cy="4603890"/>
          </a:xfrm>
        </p:grpSpPr>
        <p:grpSp>
          <p:nvGrpSpPr>
            <p:cNvPr id="28680" name="Grupo 137">
              <a:extLst>
                <a:ext uri="{FF2B5EF4-FFF2-40B4-BE49-F238E27FC236}">
                  <a16:creationId xmlns:a16="http://schemas.microsoft.com/office/drawing/2014/main" id="{5BD69EB5-E058-5C18-B3AA-BEB69896C6A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9523" y="1374252"/>
              <a:ext cx="5139056" cy="4603890"/>
              <a:chOff x="4482002" y="691648"/>
              <a:chExt cx="6852075" cy="6138520"/>
            </a:xfrm>
          </p:grpSpPr>
          <p:pic>
            <p:nvPicPr>
              <p:cNvPr id="28725" name="Imagen 4">
                <a:extLst>
                  <a:ext uri="{FF2B5EF4-FFF2-40B4-BE49-F238E27FC236}">
                    <a16:creationId xmlns:a16="http://schemas.microsoft.com/office/drawing/2014/main" id="{C48F205F-FC10-951F-26ED-4EFD11D75C6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82002" y="691648"/>
                <a:ext cx="6104333" cy="61385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50" name="Conector recto 5">
                <a:extLst>
                  <a:ext uri="{FF2B5EF4-FFF2-40B4-BE49-F238E27FC236}">
                    <a16:creationId xmlns:a16="http://schemas.microsoft.com/office/drawing/2014/main" id="{080CA42D-19AD-C430-CD3A-9AD8A6FD5E5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33180" y="1011363"/>
                <a:ext cx="300580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Conector recto 6">
                <a:extLst>
                  <a:ext uri="{FF2B5EF4-FFF2-40B4-BE49-F238E27FC236}">
                    <a16:creationId xmlns:a16="http://schemas.microsoft.com/office/drawing/2014/main" id="{BABA2E4B-55A9-72C7-F59F-B4952830AD0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679347" y="1011363"/>
                <a:ext cx="91288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grpSp>
            <p:nvGrpSpPr>
              <p:cNvPr id="28728" name="Grupo 7">
                <a:extLst>
                  <a:ext uri="{FF2B5EF4-FFF2-40B4-BE49-F238E27FC236}">
                    <a16:creationId xmlns:a16="http://schemas.microsoft.com/office/drawing/2014/main" id="{F9D11597-8641-D072-6972-734F97BF7F5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765681" y="1162573"/>
                <a:ext cx="568396" cy="4150068"/>
                <a:chOff x="9431443" y="-833486"/>
                <a:chExt cx="644649" cy="4636486"/>
              </a:xfrm>
            </p:grpSpPr>
            <p:pic>
              <p:nvPicPr>
                <p:cNvPr id="28729" name="Imagen 8">
                  <a:extLst>
                    <a:ext uri="{FF2B5EF4-FFF2-40B4-BE49-F238E27FC236}">
                      <a16:creationId xmlns:a16="http://schemas.microsoft.com/office/drawing/2014/main" id="{32141D23-D32B-AF16-AF61-A7EE2210398C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5012" t="-1807" r="-45012" b="1807"/>
                <a:stretch>
                  <a:fillRect/>
                </a:stretch>
              </p:blipFill>
              <p:spPr bwMode="auto">
                <a:xfrm rot="-5400000">
                  <a:off x="7347654" y="1250303"/>
                  <a:ext cx="4486276" cy="31869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grpSp>
              <p:nvGrpSpPr>
                <p:cNvPr id="28730" name="Grupo 9">
                  <a:extLst>
                    <a:ext uri="{FF2B5EF4-FFF2-40B4-BE49-F238E27FC236}">
                      <a16:creationId xmlns:a16="http://schemas.microsoft.com/office/drawing/2014/main" id="{F01A71FB-E074-ABB5-019E-C276B395A18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431444" y="1040322"/>
                  <a:ext cx="644648" cy="2762678"/>
                  <a:chOff x="9431444" y="1040322"/>
                  <a:chExt cx="644648" cy="2762678"/>
                </a:xfrm>
              </p:grpSpPr>
              <p:sp>
                <p:nvSpPr>
                  <p:cNvPr id="28731" name="CuadroTexto 10">
                    <a:extLst>
                      <a:ext uri="{FF2B5EF4-FFF2-40B4-BE49-F238E27FC236}">
                        <a16:creationId xmlns:a16="http://schemas.microsoft.com/office/drawing/2014/main" id="{F9B608C3-9364-FA90-9871-09B30A50A229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50655" y="3456751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0</a:t>
                    </a:r>
                  </a:p>
                </p:txBody>
              </p:sp>
              <p:sp>
                <p:nvSpPr>
                  <p:cNvPr id="28732" name="CuadroTexto 11">
                    <a:extLst>
                      <a:ext uri="{FF2B5EF4-FFF2-40B4-BE49-F238E27FC236}">
                        <a16:creationId xmlns:a16="http://schemas.microsoft.com/office/drawing/2014/main" id="{DE0F0CC5-B6E7-8B9E-DD92-EE613312650A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51463" y="1040322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9</a:t>
                    </a:r>
                  </a:p>
                </p:txBody>
              </p:sp>
              <p:sp>
                <p:nvSpPr>
                  <p:cNvPr id="28733" name="CuadroTexto 12">
                    <a:extLst>
                      <a:ext uri="{FF2B5EF4-FFF2-40B4-BE49-F238E27FC236}">
                        <a16:creationId xmlns:a16="http://schemas.microsoft.com/office/drawing/2014/main" id="{DC26923E-8CEC-0610-A9F3-E5A0C209F2BF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47030" y="3203948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1</a:t>
                    </a:r>
                  </a:p>
                </p:txBody>
              </p:sp>
              <p:sp>
                <p:nvSpPr>
                  <p:cNvPr id="28734" name="CuadroTexto 13">
                    <a:extLst>
                      <a:ext uri="{FF2B5EF4-FFF2-40B4-BE49-F238E27FC236}">
                        <a16:creationId xmlns:a16="http://schemas.microsoft.com/office/drawing/2014/main" id="{2D629A1D-9CCC-2CDF-F739-815D09DC7950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43415" y="1858623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6</a:t>
                    </a:r>
                  </a:p>
                </p:txBody>
              </p:sp>
              <p:cxnSp>
                <p:nvCxnSpPr>
                  <p:cNvPr id="59" name="Conector recto 14">
                    <a:extLst>
                      <a:ext uri="{FF2B5EF4-FFF2-40B4-BE49-F238E27FC236}">
                        <a16:creationId xmlns:a16="http://schemas.microsoft.com/office/drawing/2014/main" id="{0F7CAA4F-73EF-D244-3FD6-EC3385F03DA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9520" y="3126667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0" name="Conector recto 15">
                    <a:extLst>
                      <a:ext uri="{FF2B5EF4-FFF2-40B4-BE49-F238E27FC236}">
                        <a16:creationId xmlns:a16="http://schemas.microsoft.com/office/drawing/2014/main" id="{568B0E73-0C67-600A-F6CF-E1B6060C0A0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9520" y="3389201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1" name="Conector recto 16">
                    <a:extLst>
                      <a:ext uri="{FF2B5EF4-FFF2-40B4-BE49-F238E27FC236}">
                        <a16:creationId xmlns:a16="http://schemas.microsoft.com/office/drawing/2014/main" id="{2A70359B-FAED-2F28-ADD8-063326F1B6A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9520" y="2853420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2" name="Conector recto 17">
                    <a:extLst>
                      <a:ext uri="{FF2B5EF4-FFF2-40B4-BE49-F238E27FC236}">
                        <a16:creationId xmlns:a16="http://schemas.microsoft.com/office/drawing/2014/main" id="{978BAA70-B0FD-F7C6-12B3-11D6090FF5D3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9520" y="2580171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3" name="Conector recto 18">
                    <a:extLst>
                      <a:ext uri="{FF2B5EF4-FFF2-40B4-BE49-F238E27FC236}">
                        <a16:creationId xmlns:a16="http://schemas.microsoft.com/office/drawing/2014/main" id="{9535B769-7B61-281E-8B62-62EE7909D11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9520" y="2317639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4" name="Conector recto 19">
                    <a:extLst>
                      <a:ext uri="{FF2B5EF4-FFF2-40B4-BE49-F238E27FC236}">
                        <a16:creationId xmlns:a16="http://schemas.microsoft.com/office/drawing/2014/main" id="{907C1A65-544C-C2A1-59C2-0AF4CAE6C0B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7340" y="2047962"/>
                    <a:ext cx="93728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5" name="Conector recto 20">
                    <a:extLst>
                      <a:ext uri="{FF2B5EF4-FFF2-40B4-BE49-F238E27FC236}">
                        <a16:creationId xmlns:a16="http://schemas.microsoft.com/office/drawing/2014/main" id="{F71960D3-3469-2D9D-1604-2CC5818EF8D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5161" y="1774714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6" name="Conector recto 21">
                    <a:extLst>
                      <a:ext uri="{FF2B5EF4-FFF2-40B4-BE49-F238E27FC236}">
                        <a16:creationId xmlns:a16="http://schemas.microsoft.com/office/drawing/2014/main" id="{717C55E3-0930-293A-0375-8B66D7CF981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7340" y="1501465"/>
                    <a:ext cx="93728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7" name="Conector recto 22">
                    <a:extLst>
                      <a:ext uri="{FF2B5EF4-FFF2-40B4-BE49-F238E27FC236}">
                        <a16:creationId xmlns:a16="http://schemas.microsoft.com/office/drawing/2014/main" id="{1A8D750D-E183-B077-8066-71CB2CA1508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7340" y="1226431"/>
                    <a:ext cx="93728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744" name="CuadroTexto 23">
                    <a:extLst>
                      <a:ext uri="{FF2B5EF4-FFF2-40B4-BE49-F238E27FC236}">
                        <a16:creationId xmlns:a16="http://schemas.microsoft.com/office/drawing/2014/main" id="{B181EF46-8432-6EEF-90B5-0B905E116141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43415" y="1316146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8</a:t>
                    </a:r>
                  </a:p>
                </p:txBody>
              </p:sp>
              <p:sp>
                <p:nvSpPr>
                  <p:cNvPr id="28745" name="CuadroTexto 24">
                    <a:extLst>
                      <a:ext uri="{FF2B5EF4-FFF2-40B4-BE49-F238E27FC236}">
                        <a16:creationId xmlns:a16="http://schemas.microsoft.com/office/drawing/2014/main" id="{4EE0E89F-AA46-D7D5-64D3-A2009F091621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54284" y="1594318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7</a:t>
                    </a:r>
                  </a:p>
                </p:txBody>
              </p:sp>
              <p:sp>
                <p:nvSpPr>
                  <p:cNvPr id="28746" name="CuadroTexto 25">
                    <a:extLst>
                      <a:ext uri="{FF2B5EF4-FFF2-40B4-BE49-F238E27FC236}">
                        <a16:creationId xmlns:a16="http://schemas.microsoft.com/office/drawing/2014/main" id="{9C310B34-F8BE-6FC3-C573-9A2177B94127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47030" y="2131293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5</a:t>
                    </a:r>
                  </a:p>
                </p:txBody>
              </p:sp>
              <p:sp>
                <p:nvSpPr>
                  <p:cNvPr id="28747" name="CuadroTexto 26">
                    <a:extLst>
                      <a:ext uri="{FF2B5EF4-FFF2-40B4-BE49-F238E27FC236}">
                        <a16:creationId xmlns:a16="http://schemas.microsoft.com/office/drawing/2014/main" id="{762B24DD-1101-3A0E-F3F3-D66E99D443A7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49060" y="2387225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4</a:t>
                    </a:r>
                  </a:p>
                </p:txBody>
              </p:sp>
              <p:sp>
                <p:nvSpPr>
                  <p:cNvPr id="28748" name="CuadroTexto 27">
                    <a:extLst>
                      <a:ext uri="{FF2B5EF4-FFF2-40B4-BE49-F238E27FC236}">
                        <a16:creationId xmlns:a16="http://schemas.microsoft.com/office/drawing/2014/main" id="{EB0DF4E3-E4CA-D32B-5607-3CAD9EED70A6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57394" y="2672194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3</a:t>
                    </a:r>
                  </a:p>
                </p:txBody>
              </p:sp>
              <p:sp>
                <p:nvSpPr>
                  <p:cNvPr id="28749" name="CuadroTexto 28">
                    <a:extLst>
                      <a:ext uri="{FF2B5EF4-FFF2-40B4-BE49-F238E27FC236}">
                        <a16:creationId xmlns:a16="http://schemas.microsoft.com/office/drawing/2014/main" id="{07AE95DF-4AB2-7C12-B0A4-6811854C3227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54284" y="2941222"/>
                    <a:ext cx="318698" cy="34624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>
                    <a:spAutoFit/>
                  </a:bodyPr>
                  <a:lstStyle>
                    <a:lvl1pPr>
                      <a:spcBef>
                        <a:spcPct val="20000"/>
                      </a:spcBef>
                      <a:buChar char="•"/>
                      <a:defRPr sz="32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har char="–"/>
                      <a:defRPr sz="28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har char="•"/>
                      <a:defRPr sz="24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har char="–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sz="2000">
                        <a:solidFill>
                          <a:schemeClr val="tx1"/>
                        </a:solidFill>
                        <a:latin typeface="Times" pitchFamily="2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FontTx/>
                      <a:buNone/>
                    </a:pPr>
                    <a:r>
                      <a:rPr lang="es-MX" altLang="en-US" sz="1400">
                        <a:latin typeface="Arial" panose="020B0604020202020204" pitchFamily="34" charset="0"/>
                      </a:rPr>
                      <a:t>2</a:t>
                    </a:r>
                  </a:p>
                </p:txBody>
              </p:sp>
              <p:pic>
                <p:nvPicPr>
                  <p:cNvPr id="28750" name="Imagen 29">
                    <a:extLst>
                      <a:ext uri="{FF2B5EF4-FFF2-40B4-BE49-F238E27FC236}">
                        <a16:creationId xmlns:a16="http://schemas.microsoft.com/office/drawing/2014/main" id="{1FAB71CA-7D37-E530-3158-13EE46A90897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-1128" t="-2429" r="94229" b="-723"/>
                  <a:stretch>
                    <a:fillRect/>
                  </a:stretch>
                </p:blipFill>
                <p:spPr bwMode="auto">
                  <a:xfrm rot="-5400000">
                    <a:off x="9432651" y="3404566"/>
                    <a:ext cx="326332" cy="32874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cxnSp>
                <p:nvCxnSpPr>
                  <p:cNvPr id="75" name="Conector recto 30">
                    <a:extLst>
                      <a:ext uri="{FF2B5EF4-FFF2-40B4-BE49-F238E27FC236}">
                        <a16:creationId xmlns:a16="http://schemas.microsoft.com/office/drawing/2014/main" id="{94C88010-9511-E0DC-5442-2B0EB4A8A0C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9729520" y="3655305"/>
                    <a:ext cx="93726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28681" name="CuadroTexto 31">
              <a:extLst>
                <a:ext uri="{FF2B5EF4-FFF2-40B4-BE49-F238E27FC236}">
                  <a16:creationId xmlns:a16="http://schemas.microsoft.com/office/drawing/2014/main" id="{A480A210-6A3E-7CB5-7CA7-706A45F7A7D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226110" y="3881899"/>
              <a:ext cx="1331649" cy="237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Streptophyta</a:t>
              </a:r>
            </a:p>
          </p:txBody>
        </p:sp>
        <p:cxnSp>
          <p:nvCxnSpPr>
            <p:cNvPr id="6" name="Conector recto 32">
              <a:extLst>
                <a:ext uri="{FF2B5EF4-FFF2-40B4-BE49-F238E27FC236}">
                  <a16:creationId xmlns:a16="http://schemas.microsoft.com/office/drawing/2014/main" id="{96F6F6B4-9478-A6ED-3976-BB7574201CB5}"/>
                </a:ext>
              </a:extLst>
            </p:cNvPr>
            <p:cNvCxnSpPr>
              <a:cxnSpLocks/>
            </p:cNvCxnSpPr>
            <p:nvPr/>
          </p:nvCxnSpPr>
          <p:spPr>
            <a:xfrm>
              <a:off x="3055751" y="2454488"/>
              <a:ext cx="0" cy="24698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683" name="CuadroTexto 33">
              <a:extLst>
                <a:ext uri="{FF2B5EF4-FFF2-40B4-BE49-F238E27FC236}">
                  <a16:creationId xmlns:a16="http://schemas.microsoft.com/office/drawing/2014/main" id="{B85AE5A5-66CD-9163-01CD-56B1B490EAF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5547" y="2431298"/>
              <a:ext cx="1041617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Bryophyta</a:t>
              </a:r>
            </a:p>
          </p:txBody>
        </p:sp>
        <p:sp>
          <p:nvSpPr>
            <p:cNvPr id="28684" name="CuadroTexto 34">
              <a:extLst>
                <a:ext uri="{FF2B5EF4-FFF2-40B4-BE49-F238E27FC236}">
                  <a16:creationId xmlns:a16="http://schemas.microsoft.com/office/drawing/2014/main" id="{3C327289-A05D-549A-A616-D368A88CA2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98429" y="2191124"/>
              <a:ext cx="1608735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Marchantiophyta</a:t>
              </a:r>
            </a:p>
          </p:txBody>
        </p:sp>
        <p:cxnSp>
          <p:nvCxnSpPr>
            <p:cNvPr id="9" name="Conector recto 35">
              <a:extLst>
                <a:ext uri="{FF2B5EF4-FFF2-40B4-BE49-F238E27FC236}">
                  <a16:creationId xmlns:a16="http://schemas.microsoft.com/office/drawing/2014/main" id="{C4CA8A58-2101-67F9-19E0-2A27B17DC675}"/>
                </a:ext>
              </a:extLst>
            </p:cNvPr>
            <p:cNvCxnSpPr>
              <a:cxnSpLocks/>
            </p:cNvCxnSpPr>
            <p:nvPr/>
          </p:nvCxnSpPr>
          <p:spPr>
            <a:xfrm>
              <a:off x="3055751" y="2894495"/>
              <a:ext cx="0" cy="248179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686" name="CuadroTexto 36">
              <a:extLst>
                <a:ext uri="{FF2B5EF4-FFF2-40B4-BE49-F238E27FC236}">
                  <a16:creationId xmlns:a16="http://schemas.microsoft.com/office/drawing/2014/main" id="{EAB1D145-C302-459B-A3DE-167D13ADDF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7379" y="2851820"/>
              <a:ext cx="1269785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Monilophyta</a:t>
              </a:r>
            </a:p>
          </p:txBody>
        </p:sp>
        <p:sp>
          <p:nvSpPr>
            <p:cNvPr id="28687" name="CuadroTexto 37">
              <a:extLst>
                <a:ext uri="{FF2B5EF4-FFF2-40B4-BE49-F238E27FC236}">
                  <a16:creationId xmlns:a16="http://schemas.microsoft.com/office/drawing/2014/main" id="{0164B8A5-97A9-BE71-0477-921CAD6B29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5547" y="2641559"/>
              <a:ext cx="1041617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Lycophyta</a:t>
              </a:r>
            </a:p>
          </p:txBody>
        </p:sp>
        <p:cxnSp>
          <p:nvCxnSpPr>
            <p:cNvPr id="12" name="Conector recto de flecha 38">
              <a:extLst>
                <a:ext uri="{FF2B5EF4-FFF2-40B4-BE49-F238E27FC236}">
                  <a16:creationId xmlns:a16="http://schemas.microsoft.com/office/drawing/2014/main" id="{E95252C3-76DF-D759-8614-A234D7DBC557}"/>
                </a:ext>
              </a:extLst>
            </p:cNvPr>
            <p:cNvCxnSpPr>
              <a:cxnSpLocks/>
            </p:cNvCxnSpPr>
            <p:nvPr/>
          </p:nvCxnSpPr>
          <p:spPr>
            <a:xfrm>
              <a:off x="2936114" y="2794984"/>
              <a:ext cx="330082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Conector recto de flecha 39">
              <a:extLst>
                <a:ext uri="{FF2B5EF4-FFF2-40B4-BE49-F238E27FC236}">
                  <a16:creationId xmlns:a16="http://schemas.microsoft.com/office/drawing/2014/main" id="{912EF338-C244-2A79-43F0-F9F3AA8586D8}"/>
                </a:ext>
              </a:extLst>
            </p:cNvPr>
            <p:cNvCxnSpPr>
              <a:cxnSpLocks/>
            </p:cNvCxnSpPr>
            <p:nvPr/>
          </p:nvCxnSpPr>
          <p:spPr>
            <a:xfrm>
              <a:off x="2926025" y="2346584"/>
              <a:ext cx="331523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Conector recto 40">
              <a:extLst>
                <a:ext uri="{FF2B5EF4-FFF2-40B4-BE49-F238E27FC236}">
                  <a16:creationId xmlns:a16="http://schemas.microsoft.com/office/drawing/2014/main" id="{40F1B2C5-6BD2-4677-2343-06867FE3CE4C}"/>
                </a:ext>
              </a:extLst>
            </p:cNvPr>
            <p:cNvCxnSpPr>
              <a:cxnSpLocks/>
            </p:cNvCxnSpPr>
            <p:nvPr/>
          </p:nvCxnSpPr>
          <p:spPr>
            <a:xfrm>
              <a:off x="3062958" y="3191829"/>
              <a:ext cx="0" cy="248179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691" name="CuadroTexto 41">
              <a:extLst>
                <a:ext uri="{FF2B5EF4-FFF2-40B4-BE49-F238E27FC236}">
                  <a16:creationId xmlns:a16="http://schemas.microsoft.com/office/drawing/2014/main" id="{99BB1F61-D537-F71E-3A25-6FECB7B33E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33242" y="3164885"/>
              <a:ext cx="1500150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Gymnospermae</a:t>
              </a:r>
            </a:p>
          </p:txBody>
        </p:sp>
        <p:sp>
          <p:nvSpPr>
            <p:cNvPr id="28692" name="CuadroTexto 42">
              <a:extLst>
                <a:ext uri="{FF2B5EF4-FFF2-40B4-BE49-F238E27FC236}">
                  <a16:creationId xmlns:a16="http://schemas.microsoft.com/office/drawing/2014/main" id="{D47303C3-20E5-7EB7-D254-3C924A48D2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811454" y="4495174"/>
              <a:ext cx="1418863" cy="237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Angiospermae</a:t>
              </a:r>
            </a:p>
          </p:txBody>
        </p:sp>
        <p:cxnSp>
          <p:nvCxnSpPr>
            <p:cNvPr id="17" name="Conector recto 43">
              <a:extLst>
                <a:ext uri="{FF2B5EF4-FFF2-40B4-BE49-F238E27FC236}">
                  <a16:creationId xmlns:a16="http://schemas.microsoft.com/office/drawing/2014/main" id="{AE421679-04F6-4955-E670-86EC879C7373}"/>
                </a:ext>
              </a:extLst>
            </p:cNvPr>
            <p:cNvCxnSpPr>
              <a:cxnSpLocks/>
            </p:cNvCxnSpPr>
            <p:nvPr/>
          </p:nvCxnSpPr>
          <p:spPr>
            <a:xfrm>
              <a:off x="1660473" y="3492761"/>
              <a:ext cx="0" cy="24362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694" name="CuadroTexto 44">
              <a:extLst>
                <a:ext uri="{FF2B5EF4-FFF2-40B4-BE49-F238E27FC236}">
                  <a16:creationId xmlns:a16="http://schemas.microsoft.com/office/drawing/2014/main" id="{A77CEEB6-7287-8BDA-9999-FCA28DD702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41206" y="2036675"/>
              <a:ext cx="1341704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Charophyceae</a:t>
              </a:r>
            </a:p>
          </p:txBody>
        </p:sp>
        <p:cxnSp>
          <p:nvCxnSpPr>
            <p:cNvPr id="19" name="Conector recto 45">
              <a:extLst>
                <a:ext uri="{FF2B5EF4-FFF2-40B4-BE49-F238E27FC236}">
                  <a16:creationId xmlns:a16="http://schemas.microsoft.com/office/drawing/2014/main" id="{D657D897-AF12-ACD9-9AD3-D94C21D256A1}"/>
                </a:ext>
              </a:extLst>
            </p:cNvPr>
            <p:cNvCxnSpPr>
              <a:cxnSpLocks/>
            </p:cNvCxnSpPr>
            <p:nvPr/>
          </p:nvCxnSpPr>
          <p:spPr>
            <a:xfrm>
              <a:off x="1377958" y="2263858"/>
              <a:ext cx="0" cy="3649542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696" name="CuadroTexto 46">
              <a:extLst>
                <a:ext uri="{FF2B5EF4-FFF2-40B4-BE49-F238E27FC236}">
                  <a16:creationId xmlns:a16="http://schemas.microsoft.com/office/drawing/2014/main" id="{B37FEC7C-107C-E0DE-E366-853BD75397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489900" y="3684119"/>
              <a:ext cx="1418861" cy="237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Embryophyta</a:t>
              </a:r>
            </a:p>
          </p:txBody>
        </p:sp>
        <p:cxnSp>
          <p:nvCxnSpPr>
            <p:cNvPr id="21" name="Conector recto 47">
              <a:extLst>
                <a:ext uri="{FF2B5EF4-FFF2-40B4-BE49-F238E27FC236}">
                  <a16:creationId xmlns:a16="http://schemas.microsoft.com/office/drawing/2014/main" id="{DE44D261-F218-8B01-5AB4-1350E18825C9}"/>
                </a:ext>
              </a:extLst>
            </p:cNvPr>
            <p:cNvCxnSpPr>
              <a:cxnSpLocks/>
            </p:cNvCxnSpPr>
            <p:nvPr/>
          </p:nvCxnSpPr>
          <p:spPr>
            <a:xfrm>
              <a:off x="1060849" y="1958131"/>
              <a:ext cx="0" cy="3955269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Conector recto 48">
              <a:extLst>
                <a:ext uri="{FF2B5EF4-FFF2-40B4-BE49-F238E27FC236}">
                  <a16:creationId xmlns:a16="http://schemas.microsoft.com/office/drawing/2014/main" id="{53515B8A-8C59-710F-9D83-051CAF75182A}"/>
                </a:ext>
              </a:extLst>
            </p:cNvPr>
            <p:cNvCxnSpPr>
              <a:cxnSpLocks/>
            </p:cNvCxnSpPr>
            <p:nvPr/>
          </p:nvCxnSpPr>
          <p:spPr>
            <a:xfrm>
              <a:off x="650048" y="1837039"/>
              <a:ext cx="0" cy="407156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699" name="CuadroTexto 49">
              <a:extLst>
                <a:ext uri="{FF2B5EF4-FFF2-40B4-BE49-F238E27FC236}">
                  <a16:creationId xmlns:a16="http://schemas.microsoft.com/office/drawing/2014/main" id="{7B6D0FB5-5239-AF2E-3086-4624BEB087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23997" y="1893152"/>
              <a:ext cx="1984175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Klebsormidiophyceae</a:t>
              </a:r>
            </a:p>
          </p:txBody>
        </p:sp>
        <p:sp>
          <p:nvSpPr>
            <p:cNvPr id="28700" name="CuadroTexto 50">
              <a:extLst>
                <a:ext uri="{FF2B5EF4-FFF2-40B4-BE49-F238E27FC236}">
                  <a16:creationId xmlns:a16="http://schemas.microsoft.com/office/drawing/2014/main" id="{E450CA81-48E7-1B1E-819C-71477702F5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-167619" y="3876537"/>
              <a:ext cx="1285790" cy="237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Viridiplantae</a:t>
              </a:r>
            </a:p>
          </p:txBody>
        </p:sp>
        <p:sp>
          <p:nvSpPr>
            <p:cNvPr id="28701" name="CuadroTexto 51">
              <a:extLst>
                <a:ext uri="{FF2B5EF4-FFF2-40B4-BE49-F238E27FC236}">
                  <a16:creationId xmlns:a16="http://schemas.microsoft.com/office/drawing/2014/main" id="{F4ABB5DD-86E2-C296-132A-CD7C9EE36B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38644" y="1742874"/>
              <a:ext cx="1465908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Chlorophyceae</a:t>
              </a:r>
            </a:p>
          </p:txBody>
        </p:sp>
        <p:cxnSp>
          <p:nvCxnSpPr>
            <p:cNvPr id="26" name="Conector recto de flecha 52">
              <a:extLst>
                <a:ext uri="{FF2B5EF4-FFF2-40B4-BE49-F238E27FC236}">
                  <a16:creationId xmlns:a16="http://schemas.microsoft.com/office/drawing/2014/main" id="{3EE505AD-6C77-5916-90F8-DD5A6ED21C33}"/>
                </a:ext>
              </a:extLst>
            </p:cNvPr>
            <p:cNvCxnSpPr>
              <a:cxnSpLocks/>
            </p:cNvCxnSpPr>
            <p:nvPr/>
          </p:nvCxnSpPr>
          <p:spPr>
            <a:xfrm>
              <a:off x="2930348" y="2190723"/>
              <a:ext cx="331523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Conector recto de flecha 53">
              <a:extLst>
                <a:ext uri="{FF2B5EF4-FFF2-40B4-BE49-F238E27FC236}">
                  <a16:creationId xmlns:a16="http://schemas.microsoft.com/office/drawing/2014/main" id="{DF0219C5-60C7-A40A-1CBF-309C959BBEAF}"/>
                </a:ext>
              </a:extLst>
            </p:cNvPr>
            <p:cNvCxnSpPr>
              <a:cxnSpLocks/>
            </p:cNvCxnSpPr>
            <p:nvPr/>
          </p:nvCxnSpPr>
          <p:spPr>
            <a:xfrm>
              <a:off x="2926025" y="2043255"/>
              <a:ext cx="331523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Conector recto de flecha 54">
              <a:extLst>
                <a:ext uri="{FF2B5EF4-FFF2-40B4-BE49-F238E27FC236}">
                  <a16:creationId xmlns:a16="http://schemas.microsoft.com/office/drawing/2014/main" id="{AE78FC8E-D7D6-BDB7-EE2A-A63947AF91AC}"/>
                </a:ext>
              </a:extLst>
            </p:cNvPr>
            <p:cNvCxnSpPr>
              <a:cxnSpLocks/>
            </p:cNvCxnSpPr>
            <p:nvPr/>
          </p:nvCxnSpPr>
          <p:spPr>
            <a:xfrm>
              <a:off x="2924583" y="1893389"/>
              <a:ext cx="330082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05" name="CuadroTexto 55">
              <a:extLst>
                <a:ext uri="{FF2B5EF4-FFF2-40B4-BE49-F238E27FC236}">
                  <a16:creationId xmlns:a16="http://schemas.microsoft.com/office/drawing/2014/main" id="{37E1758A-05BB-AF50-C755-156CB2602F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97745" y="3400932"/>
              <a:ext cx="1420660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Amborellaceae</a:t>
              </a:r>
            </a:p>
          </p:txBody>
        </p:sp>
        <p:sp>
          <p:nvSpPr>
            <p:cNvPr id="28706" name="CuadroTexto 56">
              <a:extLst>
                <a:ext uri="{FF2B5EF4-FFF2-40B4-BE49-F238E27FC236}">
                  <a16:creationId xmlns:a16="http://schemas.microsoft.com/office/drawing/2014/main" id="{D39EF455-7ED9-262F-BBBE-DD24468D62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11229" y="3535120"/>
              <a:ext cx="1309820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Bromeliaceae</a:t>
              </a:r>
            </a:p>
          </p:txBody>
        </p:sp>
        <p:sp>
          <p:nvSpPr>
            <p:cNvPr id="28707" name="CuadroTexto 57">
              <a:extLst>
                <a:ext uri="{FF2B5EF4-FFF2-40B4-BE49-F238E27FC236}">
                  <a16:creationId xmlns:a16="http://schemas.microsoft.com/office/drawing/2014/main" id="{83F82FEF-A905-C335-E0BF-9389CE0376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9386" y="3670201"/>
              <a:ext cx="1182708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Zosteraceae</a:t>
              </a:r>
            </a:p>
          </p:txBody>
        </p:sp>
        <p:sp>
          <p:nvSpPr>
            <p:cNvPr id="28708" name="CuadroTexto 58">
              <a:extLst>
                <a:ext uri="{FF2B5EF4-FFF2-40B4-BE49-F238E27FC236}">
                  <a16:creationId xmlns:a16="http://schemas.microsoft.com/office/drawing/2014/main" id="{E541330A-CD22-7685-2029-3ABDB19D62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73240" y="3798355"/>
              <a:ext cx="840116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Araceae</a:t>
              </a:r>
            </a:p>
          </p:txBody>
        </p:sp>
        <p:cxnSp>
          <p:nvCxnSpPr>
            <p:cNvPr id="33" name="Conector recto 59">
              <a:extLst>
                <a:ext uri="{FF2B5EF4-FFF2-40B4-BE49-F238E27FC236}">
                  <a16:creationId xmlns:a16="http://schemas.microsoft.com/office/drawing/2014/main" id="{49440578-C7D2-8F8D-2F1E-A6C2DD989DDD}"/>
                </a:ext>
              </a:extLst>
            </p:cNvPr>
            <p:cNvCxnSpPr>
              <a:cxnSpLocks/>
            </p:cNvCxnSpPr>
            <p:nvPr/>
          </p:nvCxnSpPr>
          <p:spPr>
            <a:xfrm>
              <a:off x="3062958" y="4061054"/>
              <a:ext cx="0" cy="393249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10" name="CuadroTexto 60">
              <a:extLst>
                <a:ext uri="{FF2B5EF4-FFF2-40B4-BE49-F238E27FC236}">
                  <a16:creationId xmlns:a16="http://schemas.microsoft.com/office/drawing/2014/main" id="{9608A6A1-FBEB-340F-78B4-F097574DF7D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50498" y="4123499"/>
              <a:ext cx="868675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Poaceae</a:t>
              </a:r>
            </a:p>
          </p:txBody>
        </p:sp>
        <p:cxnSp>
          <p:nvCxnSpPr>
            <p:cNvPr id="35" name="Conector recto de flecha 61">
              <a:extLst>
                <a:ext uri="{FF2B5EF4-FFF2-40B4-BE49-F238E27FC236}">
                  <a16:creationId xmlns:a16="http://schemas.microsoft.com/office/drawing/2014/main" id="{88829A7F-1CDC-FB1C-41D3-DD14672547E0}"/>
                </a:ext>
              </a:extLst>
            </p:cNvPr>
            <p:cNvCxnSpPr>
              <a:cxnSpLocks/>
            </p:cNvCxnSpPr>
            <p:nvPr/>
          </p:nvCxnSpPr>
          <p:spPr>
            <a:xfrm>
              <a:off x="2940439" y="3549110"/>
              <a:ext cx="331523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Conector recto de flecha 62">
              <a:extLst>
                <a:ext uri="{FF2B5EF4-FFF2-40B4-BE49-F238E27FC236}">
                  <a16:creationId xmlns:a16="http://schemas.microsoft.com/office/drawing/2014/main" id="{1F58F3E4-58D6-1E7E-9B8C-B34C1BE174D1}"/>
                </a:ext>
              </a:extLst>
            </p:cNvPr>
            <p:cNvCxnSpPr>
              <a:cxnSpLocks/>
            </p:cNvCxnSpPr>
            <p:nvPr/>
          </p:nvCxnSpPr>
          <p:spPr>
            <a:xfrm>
              <a:off x="2944762" y="3684590"/>
              <a:ext cx="330082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Conector recto de flecha 63">
              <a:extLst>
                <a:ext uri="{FF2B5EF4-FFF2-40B4-BE49-F238E27FC236}">
                  <a16:creationId xmlns:a16="http://schemas.microsoft.com/office/drawing/2014/main" id="{0CBAEAEB-A611-1B47-8E1E-12DD79209CA1}"/>
                </a:ext>
              </a:extLst>
            </p:cNvPr>
            <p:cNvCxnSpPr>
              <a:cxnSpLocks/>
            </p:cNvCxnSpPr>
            <p:nvPr/>
          </p:nvCxnSpPr>
          <p:spPr>
            <a:xfrm>
              <a:off x="2947645" y="3820069"/>
              <a:ext cx="331523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Conector recto de flecha 64">
              <a:extLst>
                <a:ext uri="{FF2B5EF4-FFF2-40B4-BE49-F238E27FC236}">
                  <a16:creationId xmlns:a16="http://schemas.microsoft.com/office/drawing/2014/main" id="{B2893E4A-2C54-5C43-7AE2-52E95AFE16AB}"/>
                </a:ext>
              </a:extLst>
            </p:cNvPr>
            <p:cNvCxnSpPr>
              <a:cxnSpLocks/>
            </p:cNvCxnSpPr>
            <p:nvPr/>
          </p:nvCxnSpPr>
          <p:spPr>
            <a:xfrm>
              <a:off x="2951970" y="3961542"/>
              <a:ext cx="330081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15" name="CuadroTexto 65">
              <a:extLst>
                <a:ext uri="{FF2B5EF4-FFF2-40B4-BE49-F238E27FC236}">
                  <a16:creationId xmlns:a16="http://schemas.microsoft.com/office/drawing/2014/main" id="{49C79191-AB49-4F48-AA64-88BAF2451D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22765" y="4409912"/>
              <a:ext cx="914645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Vitaceae</a:t>
              </a:r>
            </a:p>
          </p:txBody>
        </p:sp>
        <p:cxnSp>
          <p:nvCxnSpPr>
            <p:cNvPr id="40" name="Conector recto de flecha 66">
              <a:extLst>
                <a:ext uri="{FF2B5EF4-FFF2-40B4-BE49-F238E27FC236}">
                  <a16:creationId xmlns:a16="http://schemas.microsoft.com/office/drawing/2014/main" id="{FA567379-C737-E406-13C5-DB7EE19E19DF}"/>
                </a:ext>
              </a:extLst>
            </p:cNvPr>
            <p:cNvCxnSpPr>
              <a:cxnSpLocks/>
            </p:cNvCxnSpPr>
            <p:nvPr/>
          </p:nvCxnSpPr>
          <p:spPr>
            <a:xfrm>
              <a:off x="2947645" y="4551416"/>
              <a:ext cx="331523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Conector recto 67">
              <a:extLst>
                <a:ext uri="{FF2B5EF4-FFF2-40B4-BE49-F238E27FC236}">
                  <a16:creationId xmlns:a16="http://schemas.microsoft.com/office/drawing/2014/main" id="{E3A985DB-CBFA-2FA5-C634-EC37451F52A2}"/>
                </a:ext>
              </a:extLst>
            </p:cNvPr>
            <p:cNvCxnSpPr>
              <a:cxnSpLocks/>
            </p:cNvCxnSpPr>
            <p:nvPr/>
          </p:nvCxnSpPr>
          <p:spPr>
            <a:xfrm>
              <a:off x="3062958" y="4643734"/>
              <a:ext cx="0" cy="24578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18" name="CuadroTexto 68">
              <a:extLst>
                <a:ext uri="{FF2B5EF4-FFF2-40B4-BE49-F238E27FC236}">
                  <a16:creationId xmlns:a16="http://schemas.microsoft.com/office/drawing/2014/main" id="{8C147EC5-9BD9-0749-80CA-F090A8B660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01168" y="4624316"/>
              <a:ext cx="1236414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Brassicaceae</a:t>
              </a:r>
            </a:p>
          </p:txBody>
        </p:sp>
        <p:cxnSp>
          <p:nvCxnSpPr>
            <p:cNvPr id="43" name="Conector recto 69">
              <a:extLst>
                <a:ext uri="{FF2B5EF4-FFF2-40B4-BE49-F238E27FC236}">
                  <a16:creationId xmlns:a16="http://schemas.microsoft.com/office/drawing/2014/main" id="{ED75B9BB-908C-6839-318B-2D52ABF4528E}"/>
                </a:ext>
              </a:extLst>
            </p:cNvPr>
            <p:cNvCxnSpPr>
              <a:cxnSpLocks/>
            </p:cNvCxnSpPr>
            <p:nvPr/>
          </p:nvCxnSpPr>
          <p:spPr>
            <a:xfrm>
              <a:off x="3062958" y="4921885"/>
              <a:ext cx="0" cy="39205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20" name="CuadroTexto 70">
              <a:extLst>
                <a:ext uri="{FF2B5EF4-FFF2-40B4-BE49-F238E27FC236}">
                  <a16:creationId xmlns:a16="http://schemas.microsoft.com/office/drawing/2014/main" id="{0001E3DA-94A7-F90D-FE85-801A61BF07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1069" y="4971205"/>
              <a:ext cx="986856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Fabaceae</a:t>
              </a:r>
            </a:p>
          </p:txBody>
        </p:sp>
        <p:cxnSp>
          <p:nvCxnSpPr>
            <p:cNvPr id="45" name="Conector recto 71">
              <a:extLst>
                <a:ext uri="{FF2B5EF4-FFF2-40B4-BE49-F238E27FC236}">
                  <a16:creationId xmlns:a16="http://schemas.microsoft.com/office/drawing/2014/main" id="{81E13E04-67A5-FCAF-0B3D-AE8E5FF3E6DE}"/>
                </a:ext>
              </a:extLst>
            </p:cNvPr>
            <p:cNvCxnSpPr>
              <a:cxnSpLocks/>
            </p:cNvCxnSpPr>
            <p:nvPr/>
          </p:nvCxnSpPr>
          <p:spPr>
            <a:xfrm>
              <a:off x="3062958" y="5359494"/>
              <a:ext cx="0" cy="255372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22" name="CuadroTexto 72">
              <a:extLst>
                <a:ext uri="{FF2B5EF4-FFF2-40B4-BE49-F238E27FC236}">
                  <a16:creationId xmlns:a16="http://schemas.microsoft.com/office/drawing/2014/main" id="{68B8597D-11DB-2849-7452-360374BBBE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4536" y="5337989"/>
              <a:ext cx="986856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Rosaceae</a:t>
              </a:r>
            </a:p>
          </p:txBody>
        </p:sp>
        <p:cxnSp>
          <p:nvCxnSpPr>
            <p:cNvPr id="47" name="Conector recto 73">
              <a:extLst>
                <a:ext uri="{FF2B5EF4-FFF2-40B4-BE49-F238E27FC236}">
                  <a16:creationId xmlns:a16="http://schemas.microsoft.com/office/drawing/2014/main" id="{8D5A32A7-7921-64F5-F6B8-413ECCCB691E}"/>
                </a:ext>
              </a:extLst>
            </p:cNvPr>
            <p:cNvCxnSpPr>
              <a:cxnSpLocks/>
            </p:cNvCxnSpPr>
            <p:nvPr/>
          </p:nvCxnSpPr>
          <p:spPr>
            <a:xfrm>
              <a:off x="3067282" y="5652033"/>
              <a:ext cx="0" cy="25657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8724" name="CuadroTexto 74">
              <a:extLst>
                <a:ext uri="{FF2B5EF4-FFF2-40B4-BE49-F238E27FC236}">
                  <a16:creationId xmlns:a16="http://schemas.microsoft.com/office/drawing/2014/main" id="{38F4F699-01C4-9428-5B57-D10312A4A8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54557" y="5646919"/>
              <a:ext cx="1111290" cy="197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s-MX" altLang="en-US" sz="1100">
                  <a:latin typeface="Arial" panose="020B0604020202020204" pitchFamily="34" charset="0"/>
                  <a:cs typeface="Arial" panose="020B0604020202020204" pitchFamily="34" charset="0"/>
                </a:rPr>
                <a:t>Solanaceae</a:t>
              </a:r>
            </a:p>
          </p:txBody>
        </p:sp>
      </p:grpSp>
      <p:sp>
        <p:nvSpPr>
          <p:cNvPr id="76" name="Rectángulo 136">
            <a:extLst>
              <a:ext uri="{FF2B5EF4-FFF2-40B4-BE49-F238E27FC236}">
                <a16:creationId xmlns:a16="http://schemas.microsoft.com/office/drawing/2014/main" id="{290CE142-F3D8-C3F4-8F57-43E5E3F8626A}"/>
              </a:ext>
            </a:extLst>
          </p:cNvPr>
          <p:cNvSpPr/>
          <p:nvPr/>
        </p:nvSpPr>
        <p:spPr>
          <a:xfrm>
            <a:off x="212046" y="76201"/>
            <a:ext cx="11701647" cy="601663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s-MX" sz="2400">
                <a:solidFill>
                  <a:prstClr val="black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Diverse elements of the retrograde signaling are potentially conserved in evolution</a:t>
            </a:r>
          </a:p>
        </p:txBody>
      </p:sp>
      <p:sp>
        <p:nvSpPr>
          <p:cNvPr id="28677" name="Rectángulo 2">
            <a:extLst>
              <a:ext uri="{FF2B5EF4-FFF2-40B4-BE49-F238E27FC236}">
                <a16:creationId xmlns:a16="http://schemas.microsoft.com/office/drawing/2014/main" id="{339C8967-2839-3BA3-6163-9597579107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4400" y="1666464"/>
            <a:ext cx="5181600" cy="228600"/>
          </a:xfrm>
          <a:prstGeom prst="rect">
            <a:avLst/>
          </a:prstGeom>
          <a:noFill/>
          <a:ln w="41275" algn="ctr">
            <a:solidFill>
              <a:srgbClr val="3298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s-MX" altLang="en-US" sz="2400"/>
          </a:p>
        </p:txBody>
      </p:sp>
      <p:sp>
        <p:nvSpPr>
          <p:cNvPr id="28678" name="Rectángulo 76">
            <a:extLst>
              <a:ext uri="{FF2B5EF4-FFF2-40B4-BE49-F238E27FC236}">
                <a16:creationId xmlns:a16="http://schemas.microsoft.com/office/drawing/2014/main" id="{83859005-5973-0840-11DF-BB4AD617B3A3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4121150" y="3538608"/>
            <a:ext cx="5715000" cy="241300"/>
          </a:xfrm>
          <a:prstGeom prst="rect">
            <a:avLst/>
          </a:prstGeom>
          <a:noFill/>
          <a:ln w="34925" algn="ctr">
            <a:solidFill>
              <a:srgbClr val="00206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s-MX" altLang="en-US" sz="2400"/>
          </a:p>
        </p:txBody>
      </p:sp>
      <p:pic>
        <p:nvPicPr>
          <p:cNvPr id="28679" name="Imagen 1">
            <a:extLst>
              <a:ext uri="{FF2B5EF4-FFF2-40B4-BE49-F238E27FC236}">
                <a16:creationId xmlns:a16="http://schemas.microsoft.com/office/drawing/2014/main" id="{D0DF4AEF-5664-274B-BE65-B91AB6673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8691" y="6069923"/>
            <a:ext cx="711200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ángulo 2">
            <a:extLst>
              <a:ext uri="{FF2B5EF4-FFF2-40B4-BE49-F238E27FC236}">
                <a16:creationId xmlns:a16="http://schemas.microsoft.com/office/drawing/2014/main" id="{6C5EFC0C-E936-0EB9-94CC-291436B76E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4524" y="4933125"/>
            <a:ext cx="5181600" cy="228600"/>
          </a:xfrm>
          <a:prstGeom prst="rect">
            <a:avLst/>
          </a:prstGeom>
          <a:noFill/>
          <a:ln w="41275" algn="ctr">
            <a:solidFill>
              <a:srgbClr val="3298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s-MX" altLang="en-US" sz="2400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8D0FB2EC-14EB-BF10-4405-76EA7D6277CA}"/>
              </a:ext>
            </a:extLst>
          </p:cNvPr>
          <p:cNvSpPr txBox="1"/>
          <p:nvPr/>
        </p:nvSpPr>
        <p:spPr>
          <a:xfrm>
            <a:off x="123798" y="6570073"/>
            <a:ext cx="18437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200" dirty="0">
                <a:latin typeface="Arial" panose="020B0604020202020204" pitchFamily="34" charset="0"/>
                <a:cs typeface="Arial" panose="020B0604020202020204" pitchFamily="34" charset="0"/>
              </a:rPr>
              <a:t>Hernandez unpublished.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68">
            <a:extLst>
              <a:ext uri="{FF2B5EF4-FFF2-40B4-BE49-F238E27FC236}">
                <a16:creationId xmlns:a16="http://schemas.microsoft.com/office/drawing/2014/main" id="{59886BF5-54A1-3F99-56CA-9824D815B8F0}"/>
              </a:ext>
            </a:extLst>
          </p:cNvPr>
          <p:cNvSpPr/>
          <p:nvPr/>
        </p:nvSpPr>
        <p:spPr>
          <a:xfrm>
            <a:off x="1204332" y="293693"/>
            <a:ext cx="10023896" cy="685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s-MX" sz="3200" dirty="0">
                <a:solidFill>
                  <a:srgbClr val="C00000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In vascular plants the GLK transcription factor regulates chloroplast differentiation</a:t>
            </a:r>
          </a:p>
        </p:txBody>
      </p:sp>
      <p:pic>
        <p:nvPicPr>
          <p:cNvPr id="29700" name="Imagen 3">
            <a:extLst>
              <a:ext uri="{FF2B5EF4-FFF2-40B4-BE49-F238E27FC236}">
                <a16:creationId xmlns:a16="http://schemas.microsoft.com/office/drawing/2014/main" id="{FEA9DFAE-9718-437F-AF20-5994C878B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23" y="4850699"/>
            <a:ext cx="3456638" cy="1635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Imagen 4">
            <a:extLst>
              <a:ext uri="{FF2B5EF4-FFF2-40B4-BE49-F238E27FC236}">
                <a16:creationId xmlns:a16="http://schemas.microsoft.com/office/drawing/2014/main" id="{A14058C6-BF73-260F-65E0-F7D1866838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041" y="2284230"/>
            <a:ext cx="5104190" cy="2056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2" name="CuadroTexto 65">
            <a:extLst>
              <a:ext uri="{FF2B5EF4-FFF2-40B4-BE49-F238E27FC236}">
                <a16:creationId xmlns:a16="http://schemas.microsoft.com/office/drawing/2014/main" id="{48D104DA-2EAF-B465-1A3A-02C165F7CC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10978" y="6423044"/>
            <a:ext cx="1549400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Fitter </a:t>
            </a:r>
            <a:r>
              <a:rPr lang="es-MX" altLang="en-US" sz="1100" i="1" dirty="0">
                <a:solidFill>
                  <a:srgbClr val="000000"/>
                </a:solidFill>
                <a:latin typeface="Arial" panose="020B0604020202020204" pitchFamily="34" charset="0"/>
              </a:rPr>
              <a:t>et al</a:t>
            </a:r>
            <a:r>
              <a:rPr lang="es-MX" alt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., 2002</a:t>
            </a:r>
          </a:p>
        </p:txBody>
      </p:sp>
      <p:sp>
        <p:nvSpPr>
          <p:cNvPr id="29703" name="CuadroTexto 67">
            <a:extLst>
              <a:ext uri="{FF2B5EF4-FFF2-40B4-BE49-F238E27FC236}">
                <a16:creationId xmlns:a16="http://schemas.microsoft.com/office/drawing/2014/main" id="{FF702B57-AE37-1972-0B59-D6947CF51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10978" y="6036084"/>
            <a:ext cx="1728788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n-US" sz="1100">
                <a:solidFill>
                  <a:srgbClr val="000000"/>
                </a:solidFill>
                <a:latin typeface="Arial" panose="020B0604020202020204" pitchFamily="34" charset="0"/>
              </a:rPr>
              <a:t>Kobayashi </a:t>
            </a:r>
            <a:r>
              <a:rPr lang="es-MX" altLang="en-US" sz="1100" i="1">
                <a:solidFill>
                  <a:srgbClr val="000000"/>
                </a:solidFill>
                <a:latin typeface="Arial" panose="020B0604020202020204" pitchFamily="34" charset="0"/>
              </a:rPr>
              <a:t>et al</a:t>
            </a:r>
            <a:r>
              <a:rPr lang="es-MX" altLang="en-US" sz="1100">
                <a:solidFill>
                  <a:srgbClr val="000000"/>
                </a:solidFill>
                <a:latin typeface="Arial" panose="020B0604020202020204" pitchFamily="34" charset="0"/>
              </a:rPr>
              <a:t>., 2013</a:t>
            </a:r>
          </a:p>
        </p:txBody>
      </p:sp>
      <p:sp>
        <p:nvSpPr>
          <p:cNvPr id="29704" name="CuadroTexto 70">
            <a:extLst>
              <a:ext uri="{FF2B5EF4-FFF2-40B4-BE49-F238E27FC236}">
                <a16:creationId xmlns:a16="http://schemas.microsoft.com/office/drawing/2014/main" id="{67CF5E8A-CD63-4214-446D-D2E9BD68FC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31725" y="6211738"/>
            <a:ext cx="1751013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Nagatoshi </a:t>
            </a:r>
            <a:r>
              <a:rPr lang="es-MX" altLang="en-US" sz="1100" i="1" dirty="0">
                <a:solidFill>
                  <a:srgbClr val="000000"/>
                </a:solidFill>
                <a:latin typeface="Arial" panose="020B0604020202020204" pitchFamily="34" charset="0"/>
              </a:rPr>
              <a:t>et al</a:t>
            </a:r>
            <a:r>
              <a:rPr lang="es-MX" alt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., 2016</a:t>
            </a:r>
          </a:p>
        </p:txBody>
      </p:sp>
      <p:grpSp>
        <p:nvGrpSpPr>
          <p:cNvPr id="29724" name="Grupo 6">
            <a:extLst>
              <a:ext uri="{FF2B5EF4-FFF2-40B4-BE49-F238E27FC236}">
                <a16:creationId xmlns:a16="http://schemas.microsoft.com/office/drawing/2014/main" id="{31ABA7B3-05B5-ECC7-31FF-678C0E3573FD}"/>
              </a:ext>
            </a:extLst>
          </p:cNvPr>
          <p:cNvGrpSpPr>
            <a:grpSpLocks/>
          </p:cNvGrpSpPr>
          <p:nvPr/>
        </p:nvGrpSpPr>
        <p:grpSpPr bwMode="auto">
          <a:xfrm>
            <a:off x="394399" y="1972800"/>
            <a:ext cx="3776158" cy="2367994"/>
            <a:chOff x="6607671" y="985993"/>
            <a:chExt cx="3229533" cy="1603434"/>
          </a:xfrm>
        </p:grpSpPr>
        <p:pic>
          <p:nvPicPr>
            <p:cNvPr id="29726" name="Imagen 2">
              <a:extLst>
                <a:ext uri="{FF2B5EF4-FFF2-40B4-BE49-F238E27FC236}">
                  <a16:creationId xmlns:a16="http://schemas.microsoft.com/office/drawing/2014/main" id="{0DA5AE2D-9A9B-575F-DA94-94C97B5DE41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4514"/>
            <a:stretch/>
          </p:blipFill>
          <p:spPr bwMode="auto">
            <a:xfrm>
              <a:off x="6611579" y="1122210"/>
              <a:ext cx="3225625" cy="1467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27" name="CuadroTexto 5">
              <a:extLst>
                <a:ext uri="{FF2B5EF4-FFF2-40B4-BE49-F238E27FC236}">
                  <a16:creationId xmlns:a16="http://schemas.microsoft.com/office/drawing/2014/main" id="{7C46F57A-8A36-052D-30D7-6DF44735457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07671" y="1043174"/>
              <a:ext cx="505112" cy="41071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MX" altLang="en-US" sz="1200">
                  <a:latin typeface="Arial" panose="020B0604020202020204" pitchFamily="34" charset="0"/>
                </a:rPr>
                <a:t>WT</a:t>
              </a:r>
            </a:p>
          </p:txBody>
        </p:sp>
        <p:sp>
          <p:nvSpPr>
            <p:cNvPr id="29728" name="CuadroTexto 72">
              <a:extLst>
                <a:ext uri="{FF2B5EF4-FFF2-40B4-BE49-F238E27FC236}">
                  <a16:creationId xmlns:a16="http://schemas.microsoft.com/office/drawing/2014/main" id="{4EBDDC44-34A4-728F-D1FB-F7D5806C30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998337" y="985993"/>
              <a:ext cx="838200" cy="4148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MX" altLang="en-US" sz="1200" i="1">
                  <a:latin typeface="Arial" panose="020B0604020202020204" pitchFamily="34" charset="0"/>
                </a:rPr>
                <a:t>glk1 glk2</a:t>
              </a:r>
            </a:p>
          </p:txBody>
        </p:sp>
      </p:grpSp>
      <p:sp>
        <p:nvSpPr>
          <p:cNvPr id="29706" name="CuadroTexto 81">
            <a:extLst>
              <a:ext uri="{FF2B5EF4-FFF2-40B4-BE49-F238E27FC236}">
                <a16:creationId xmlns:a16="http://schemas.microsoft.com/office/drawing/2014/main" id="{FE605C32-FE12-858C-94A2-4C8A2ACF34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0485" y="4470089"/>
            <a:ext cx="42703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n-US" sz="1200" dirty="0">
                <a:latin typeface="Arial" panose="020B0604020202020204" pitchFamily="34" charset="0"/>
              </a:rPr>
              <a:t>WT</a:t>
            </a:r>
          </a:p>
        </p:txBody>
      </p:sp>
      <p:sp>
        <p:nvSpPr>
          <p:cNvPr id="29707" name="CuadroTexto 82">
            <a:extLst>
              <a:ext uri="{FF2B5EF4-FFF2-40B4-BE49-F238E27FC236}">
                <a16:creationId xmlns:a16="http://schemas.microsoft.com/office/drawing/2014/main" id="{B776D145-D3BF-CCD8-7DB5-CDC944642C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8355" y="4435602"/>
            <a:ext cx="84613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s-MX" altLang="en-US" sz="1200" i="1" dirty="0">
                <a:latin typeface="Arial" panose="020B0604020202020204" pitchFamily="34" charset="0"/>
              </a:rPr>
              <a:t>glk1 glk2</a:t>
            </a:r>
          </a:p>
        </p:txBody>
      </p:sp>
      <p:sp>
        <p:nvSpPr>
          <p:cNvPr id="29708" name="CuadroTexto 3">
            <a:extLst>
              <a:ext uri="{FF2B5EF4-FFF2-40B4-BE49-F238E27FC236}">
                <a16:creationId xmlns:a16="http://schemas.microsoft.com/office/drawing/2014/main" id="{4E9CED33-E8FC-36D5-ECFE-2582E0B346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9404" y="1369797"/>
            <a:ext cx="39624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2000" dirty="0">
                <a:latin typeface="Arial" panose="020B0604020202020204" pitchFamily="34" charset="0"/>
              </a:rPr>
              <a:t>Ectopic chloroplast in the roots</a:t>
            </a:r>
          </a:p>
        </p:txBody>
      </p:sp>
      <p:sp>
        <p:nvSpPr>
          <p:cNvPr id="2" name="CuadroTexto 3">
            <a:extLst>
              <a:ext uri="{FF2B5EF4-FFF2-40B4-BE49-F238E27FC236}">
                <a16:creationId xmlns:a16="http://schemas.microsoft.com/office/drawing/2014/main" id="{9FBF5A33-3956-CBA3-9DE8-FE5BE8A85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1217" y="1182570"/>
            <a:ext cx="241464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2000" dirty="0">
                <a:latin typeface="Arial" panose="020B0604020202020204" pitchFamily="34" charset="0"/>
              </a:rPr>
              <a:t>Mutant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2" descr="A picture containing text, fabric, arranged, several&#10;&#10;Description automatically generated">
            <a:extLst>
              <a:ext uri="{FF2B5EF4-FFF2-40B4-BE49-F238E27FC236}">
                <a16:creationId xmlns:a16="http://schemas.microsoft.com/office/drawing/2014/main" id="{18D50E5C-516D-2AE0-B7A9-341FF083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950" y="1935163"/>
            <a:ext cx="3632200" cy="450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E6330ED-FE3F-722F-7870-005D6A9F2B34}"/>
              </a:ext>
            </a:extLst>
          </p:cNvPr>
          <p:cNvSpPr/>
          <p:nvPr/>
        </p:nvSpPr>
        <p:spPr>
          <a:xfrm>
            <a:off x="1720850" y="6337301"/>
            <a:ext cx="3733800" cy="4159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1050"/>
              <a:t>(</a:t>
            </a:r>
            <a:r>
              <a:rPr lang="en-US" sz="1050" err="1"/>
              <a:t>Kny</a:t>
            </a:r>
            <a:r>
              <a:rPr lang="en-US" sz="1050"/>
              <a:t>, 1890) retrieved from </a:t>
            </a:r>
            <a:r>
              <a:rPr lang="en-US" sz="1050">
                <a:hlinkClick r:id="rId3"/>
              </a:rPr>
              <a:t>https://www.marchantia.org/new-gallery</a:t>
            </a:r>
            <a:endParaRPr lang="en-US" sz="1050"/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C7B7EA5A-3301-91E2-CB16-00E381AB06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545" y="-12700"/>
            <a:ext cx="11887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400" b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Marchantia polymorpha (common liverwort) a model for the evolution of plastid-nucleus communication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05CC439-7874-DA21-F9B8-D57DCF53AFAC}"/>
              </a:ext>
            </a:extLst>
          </p:cNvPr>
          <p:cNvGrpSpPr>
            <a:grpSpLocks/>
          </p:cNvGrpSpPr>
          <p:nvPr/>
        </p:nvGrpSpPr>
        <p:grpSpPr bwMode="auto">
          <a:xfrm>
            <a:off x="6019801" y="3644902"/>
            <a:ext cx="4947779" cy="3149129"/>
            <a:chOff x="4495800" y="3644443"/>
            <a:chExt cx="4946882" cy="3149594"/>
          </a:xfrm>
        </p:grpSpPr>
        <p:grpSp>
          <p:nvGrpSpPr>
            <p:cNvPr id="27657" name="Group 4">
              <a:extLst>
                <a:ext uri="{FF2B5EF4-FFF2-40B4-BE49-F238E27FC236}">
                  <a16:creationId xmlns:a16="http://schemas.microsoft.com/office/drawing/2014/main" id="{5FCA0D24-9D9C-B549-62EA-B3A7B4CF3C1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95800" y="3941051"/>
              <a:ext cx="4946882" cy="2852986"/>
              <a:chOff x="3953622" y="1899227"/>
              <a:chExt cx="6501680" cy="4216700"/>
            </a:xfrm>
          </p:grpSpPr>
          <p:pic>
            <p:nvPicPr>
              <p:cNvPr id="27659" name="Imagen 12">
                <a:extLst>
                  <a:ext uri="{FF2B5EF4-FFF2-40B4-BE49-F238E27FC236}">
                    <a16:creationId xmlns:a16="http://schemas.microsoft.com/office/drawing/2014/main" id="{F03E14A2-856E-1846-8882-A561CBF1DED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08675" y="1899227"/>
                <a:ext cx="2311174" cy="15400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60" name="Imagen 17">
                <a:extLst>
                  <a:ext uri="{FF2B5EF4-FFF2-40B4-BE49-F238E27FC236}">
                    <a16:creationId xmlns:a16="http://schemas.microsoft.com/office/drawing/2014/main" id="{D929817E-696A-AB61-7433-D442501E825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67550" y="3731340"/>
                <a:ext cx="1321212" cy="19440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61" name="Imagen 19">
                <a:extLst>
                  <a:ext uri="{FF2B5EF4-FFF2-40B4-BE49-F238E27FC236}">
                    <a16:creationId xmlns:a16="http://schemas.microsoft.com/office/drawing/2014/main" id="{CBAA29EB-B128-5E96-A341-344A178761F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09" r="25569"/>
              <a:stretch>
                <a:fillRect/>
              </a:stretch>
            </p:blipFill>
            <p:spPr bwMode="auto">
              <a:xfrm>
                <a:off x="6781263" y="3740200"/>
                <a:ext cx="2311173" cy="1935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62" name="Imagen 20">
                <a:extLst>
                  <a:ext uri="{FF2B5EF4-FFF2-40B4-BE49-F238E27FC236}">
                    <a16:creationId xmlns:a16="http://schemas.microsoft.com/office/drawing/2014/main" id="{99B18E20-1E20-01F6-C924-0632542EB6F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3622" y="3718430"/>
                <a:ext cx="1321427" cy="19440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7663" name="CuadroTexto 22">
                <a:extLst>
                  <a:ext uri="{FF2B5EF4-FFF2-40B4-BE49-F238E27FC236}">
                    <a16:creationId xmlns:a16="http://schemas.microsoft.com/office/drawing/2014/main" id="{A23403E7-FABC-29B2-DD47-FEDFA9864EB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509288" y="3361815"/>
                <a:ext cx="1701302" cy="4548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MX" altLang="es-MX" sz="1400">
                    <a:latin typeface="Arial" panose="020B0604020202020204" pitchFamily="34" charset="0"/>
                  </a:rPr>
                  <a:t>Proplastids</a:t>
                </a:r>
              </a:p>
            </p:txBody>
          </p:sp>
          <p:sp>
            <p:nvSpPr>
              <p:cNvPr id="27664" name="CuadroTexto 23">
                <a:extLst>
                  <a:ext uri="{FF2B5EF4-FFF2-40B4-BE49-F238E27FC236}">
                    <a16:creationId xmlns:a16="http://schemas.microsoft.com/office/drawing/2014/main" id="{07A61F29-9836-76BD-4CBF-2B8EBA4EB5A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124927" y="3388129"/>
                <a:ext cx="1839759" cy="4549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MX" altLang="es-MX" sz="1400">
                    <a:latin typeface="Arial" panose="020B0604020202020204" pitchFamily="34" charset="0"/>
                  </a:rPr>
                  <a:t>Chloroplasts</a:t>
                </a:r>
              </a:p>
            </p:txBody>
          </p:sp>
          <p:sp>
            <p:nvSpPr>
              <p:cNvPr id="27665" name="CuadroTexto 24">
                <a:extLst>
                  <a:ext uri="{FF2B5EF4-FFF2-40B4-BE49-F238E27FC236}">
                    <a16:creationId xmlns:a16="http://schemas.microsoft.com/office/drawing/2014/main" id="{399F5EF4-D48D-343B-D1CD-92F03743B23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89377" y="5675381"/>
                <a:ext cx="1321213" cy="3867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MX" altLang="es-MX" sz="1100">
                    <a:solidFill>
                      <a:srgbClr val="000000"/>
                    </a:solidFill>
                    <a:latin typeface="Arial" panose="020B0604020202020204" pitchFamily="34" charset="0"/>
                  </a:rPr>
                  <a:t>Sun, 1963</a:t>
                </a:r>
              </a:p>
            </p:txBody>
          </p:sp>
          <p:sp>
            <p:nvSpPr>
              <p:cNvPr id="27666" name="CuadroTexto 25">
                <a:extLst>
                  <a:ext uri="{FF2B5EF4-FFF2-40B4-BE49-F238E27FC236}">
                    <a16:creationId xmlns:a16="http://schemas.microsoft.com/office/drawing/2014/main" id="{C727A693-A133-BDFE-305E-4ABD7B2C2EF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321069" y="5729212"/>
                <a:ext cx="2134233" cy="3867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s-MX" altLang="es-MX" sz="1100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Tanaka </a:t>
                </a:r>
                <a:r>
                  <a:rPr lang="es-MX" altLang="es-MX" sz="1100" i="1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et al</a:t>
                </a:r>
                <a:r>
                  <a:rPr lang="es-MX" altLang="es-MX" sz="1100" dirty="0">
                    <a:solidFill>
                      <a:srgbClr val="000000"/>
                    </a:solidFill>
                    <a:latin typeface="Arial" panose="020B0604020202020204" pitchFamily="34" charset="0"/>
                  </a:rPr>
                  <a:t>., 2017</a:t>
                </a:r>
              </a:p>
            </p:txBody>
          </p:sp>
        </p:grpSp>
        <p:sp>
          <p:nvSpPr>
            <p:cNvPr id="27658" name="CuadroTexto 27">
              <a:extLst>
                <a:ext uri="{FF2B5EF4-FFF2-40B4-BE49-F238E27FC236}">
                  <a16:creationId xmlns:a16="http://schemas.microsoft.com/office/drawing/2014/main" id="{70424088-6CF2-E02C-05AE-5FA13FEA532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79936" y="3644443"/>
              <a:ext cx="2083334" cy="3386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s-MX" altLang="es-MX" sz="1600">
                  <a:latin typeface="Arial" panose="020B0604020202020204" pitchFamily="34" charset="0"/>
                </a:rPr>
                <a:t>Plastid differentiation</a:t>
              </a:r>
            </a:p>
          </p:txBody>
        </p:sp>
      </p:grpSp>
      <p:sp>
        <p:nvSpPr>
          <p:cNvPr id="27655" name="CuadroTexto 22">
            <a:extLst>
              <a:ext uri="{FF2B5EF4-FFF2-40B4-BE49-F238E27FC236}">
                <a16:creationId xmlns:a16="http://schemas.microsoft.com/office/drawing/2014/main" id="{A7E49D4F-59FD-52F5-0972-814E070778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9450" y="755650"/>
            <a:ext cx="3276600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1400">
                <a:latin typeface="Arial" panose="020B0604020202020204" pitchFamily="34" charset="0"/>
              </a:rPr>
              <a:t>One of the earlier terrestrial plants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1400">
                <a:latin typeface="Arial" panose="020B0604020202020204" pitchFamily="34" charset="0"/>
              </a:rPr>
              <a:t>Haploid genome (28 Mb)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1400">
                <a:latin typeface="Arial" panose="020B0604020202020204" pitchFamily="34" charset="0"/>
              </a:rPr>
              <a:t>Fully sequenced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1400">
                <a:latin typeface="Arial" panose="020B0604020202020204" pitchFamily="34" charset="0"/>
              </a:rPr>
              <a:t>Transformable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s-MX" altLang="es-MX" sz="1400">
                <a:latin typeface="Arial" panose="020B0604020202020204" pitchFamily="34" charset="0"/>
              </a:rPr>
              <a:t>Low redundancy </a:t>
            </a:r>
          </a:p>
        </p:txBody>
      </p:sp>
      <p:pic>
        <p:nvPicPr>
          <p:cNvPr id="27656" name="Picture 17" descr="Diagram&#10;&#10;Description automatically generated">
            <a:extLst>
              <a:ext uri="{FF2B5EF4-FFF2-40B4-BE49-F238E27FC236}">
                <a16:creationId xmlns:a16="http://schemas.microsoft.com/office/drawing/2014/main" id="{A8DE2767-C5E1-3C71-09EF-931AD158B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439" y="876300"/>
            <a:ext cx="3965575" cy="276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A3851D1F-A75F-F9B4-46BE-03E1332E1F4D}"/>
              </a:ext>
            </a:extLst>
          </p:cNvPr>
          <p:cNvSpPr txBox="1"/>
          <p:nvPr/>
        </p:nvSpPr>
        <p:spPr>
          <a:xfrm>
            <a:off x="10272057" y="3429000"/>
            <a:ext cx="10865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200" dirty="0"/>
              <a:t>Bowman 2017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idx="10"/>
          </p:nvPr>
        </p:nvSpPr>
        <p:spPr>
          <a:xfrm>
            <a:off x="1524000" y="5994400"/>
            <a:ext cx="7677150" cy="863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180000" tIns="0" rIns="180000" bIns="0" rtlCol="0" anchor="ctr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en-US" altLang="en-US"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en-US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en-US" altLang="en-US" sz="1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en-US" altLang="en-US" sz="1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en-US" altLang="en-US" sz="1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000" i="1">
                <a:solidFill>
                  <a:srgbClr val="333333"/>
                </a:solidFill>
              </a:rPr>
              <a:t>Plant Cell Physiol</a:t>
            </a:r>
            <a:r>
              <a:rPr lang="en-US" altLang="en-US" sz="1000">
                <a:solidFill>
                  <a:srgbClr val="333333"/>
                </a:solidFill>
              </a:rPr>
              <a:t>, Volume 57, Issue 2, February 2016, Pages 230–256, </a:t>
            </a:r>
            <a:r>
              <a:rPr lang="en-US" altLang="en-US" sz="1000">
                <a:solidFill>
                  <a:srgbClr val="333333"/>
                </a:solidFill>
                <a:hlinkClick r:id="rId3"/>
              </a:rPr>
              <a:t>https://doi.org/10.1093/pcp/pcv192</a:t>
            </a:r>
            <a:endParaRPr lang="en-US" altLang="en-US" sz="1000">
              <a:solidFill>
                <a:srgbClr val="333333"/>
              </a:solidFill>
            </a:endParaRP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800">
                <a:solidFill>
                  <a:srgbClr val="2A2A2A"/>
                </a:solidFill>
              </a:rPr>
              <a:t>The content of this slide may be subject to copyright: please see the slide notes for details.</a:t>
            </a:r>
            <a:endParaRPr lang="en-US" altLang="en-US" sz="800">
              <a:solidFill>
                <a:srgbClr val="333333"/>
              </a:solidFill>
            </a:endParaRPr>
          </a:p>
        </p:txBody>
      </p:sp>
      <p:sp>
        <p:nvSpPr>
          <p:cNvPr id="5123" name="Title 1"/>
          <p:cNvSpPr>
            <a:spLocks noGrp="1"/>
          </p:cNvSpPr>
          <p:nvPr>
            <p:ph type="title"/>
          </p:nvPr>
        </p:nvSpPr>
        <p:spPr>
          <a:xfrm>
            <a:off x="1981200" y="425451"/>
            <a:ext cx="6108700" cy="6127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600" b="1" i="0" u="none" kern="1200" baseline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16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Arial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16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Arial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16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Arial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16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Arial" pitchFamily="34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4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itchFamily="34" charset="-128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4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itchFamily="34" charset="-128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4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itchFamily="34" charset="-128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4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itchFamily="34" charset="-128"/>
              </a:defRPr>
            </a:lvl9pPr>
          </a:lstStyle>
          <a:p>
            <a:pPr lvl="0"/>
            <a:r>
              <a:rPr lang="en-US" altLang="en-US"/>
              <a:t>Fig. 2 </a:t>
            </a:r>
            <a:r>
              <a:rPr lang="en-US" altLang="en-US" b="0"/>
              <a:t>Life cycle of Marchantia polymorpha . 
</a:t>
            </a:r>
          </a:p>
        </p:txBody>
      </p:sp>
      <p:pic>
        <p:nvPicPr>
          <p:cNvPr id="5124" name="Picture 4" descr="Oxford University Pres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8162" y="6294439"/>
            <a:ext cx="1058862" cy="244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5" name="New picture"/>
          <p:cNvPicPr/>
          <p:nvPr/>
        </p:nvPicPr>
        <p:blipFill>
          <a:blip r:embed="rId5"/>
          <a:stretch>
            <a:fillRect/>
          </a:stretch>
        </p:blipFill>
        <p:spPr>
          <a:xfrm>
            <a:off x="3124201" y="1371600"/>
            <a:ext cx="5943599" cy="4188380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8072DDAB-17F3-C03B-D26B-C10FA56EC39C}"/>
              </a:ext>
            </a:extLst>
          </p:cNvPr>
          <p:cNvSpPr txBox="1"/>
          <p:nvPr/>
        </p:nvSpPr>
        <p:spPr>
          <a:xfrm>
            <a:off x="4609792" y="129802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Diploid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8104115E-24D1-91B3-1AC6-042A884C968B}"/>
              </a:ext>
            </a:extLst>
          </p:cNvPr>
          <p:cNvSpPr txBox="1"/>
          <p:nvPr/>
        </p:nvSpPr>
        <p:spPr>
          <a:xfrm>
            <a:off x="8972748" y="2264459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Haploid</a:t>
            </a:r>
          </a:p>
        </p:txBody>
      </p:sp>
      <p:sp>
        <p:nvSpPr>
          <p:cNvPr id="4" name="Arco 3">
            <a:extLst>
              <a:ext uri="{FF2B5EF4-FFF2-40B4-BE49-F238E27FC236}">
                <a16:creationId xmlns:a16="http://schemas.microsoft.com/office/drawing/2014/main" id="{822635EC-13BB-5BF9-6DA7-E59B214E46BE}"/>
              </a:ext>
            </a:extLst>
          </p:cNvPr>
          <p:cNvSpPr/>
          <p:nvPr/>
        </p:nvSpPr>
        <p:spPr>
          <a:xfrm>
            <a:off x="4159405" y="1182030"/>
            <a:ext cx="5234142" cy="6512312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MX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68">
            <a:extLst>
              <a:ext uri="{FF2B5EF4-FFF2-40B4-BE49-F238E27FC236}">
                <a16:creationId xmlns:a16="http://schemas.microsoft.com/office/drawing/2014/main" id="{74614E3F-74BB-2ACB-AD33-A66B12B350E9}"/>
              </a:ext>
            </a:extLst>
          </p:cNvPr>
          <p:cNvSpPr/>
          <p:nvPr/>
        </p:nvSpPr>
        <p:spPr>
          <a:xfrm>
            <a:off x="3480595" y="123791"/>
            <a:ext cx="5492064" cy="685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s-MX" sz="3200" b="1" dirty="0">
                <a:solidFill>
                  <a:srgbClr val="C00000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The GARP family in Marchantia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7A796D9C-021B-DF5B-A4B9-218BD27778B3}"/>
              </a:ext>
            </a:extLst>
          </p:cNvPr>
          <p:cNvSpPr txBox="1"/>
          <p:nvPr/>
        </p:nvSpPr>
        <p:spPr>
          <a:xfrm>
            <a:off x="734457" y="6327550"/>
            <a:ext cx="4689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9 genes of thhe GARP family  (56 in Arabidopsis)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7E45B1AF-060E-3283-2CEB-C3ABC9284E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022" y="1203791"/>
            <a:ext cx="10600938" cy="4571567"/>
          </a:xfrm>
          <a:prstGeom prst="rect">
            <a:avLst/>
          </a:prstGeom>
        </p:spPr>
      </p:pic>
      <p:sp>
        <p:nvSpPr>
          <p:cNvPr id="6" name="Abrir corchete 5">
            <a:extLst>
              <a:ext uri="{FF2B5EF4-FFF2-40B4-BE49-F238E27FC236}">
                <a16:creationId xmlns:a16="http://schemas.microsoft.com/office/drawing/2014/main" id="{2CA42C40-E025-DE77-8815-5E42F084DA79}"/>
              </a:ext>
            </a:extLst>
          </p:cNvPr>
          <p:cNvSpPr/>
          <p:nvPr/>
        </p:nvSpPr>
        <p:spPr>
          <a:xfrm>
            <a:off x="2637693" y="2854570"/>
            <a:ext cx="123092" cy="1107831"/>
          </a:xfrm>
          <a:prstGeom prst="leftBracke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7826EFB-F19E-703C-AD5D-0C0251358BEF}"/>
              </a:ext>
            </a:extLst>
          </p:cNvPr>
          <p:cNvSpPr txBox="1"/>
          <p:nvPr/>
        </p:nvSpPr>
        <p:spPr>
          <a:xfrm>
            <a:off x="356961" y="2338682"/>
            <a:ext cx="871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400" dirty="0"/>
              <a:t>Cytokinin</a:t>
            </a:r>
          </a:p>
          <a:p>
            <a:r>
              <a:rPr lang="es-MX" sz="1400" dirty="0"/>
              <a:t>signaling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E9C63091-843D-21A6-2773-D6417AFAE737}"/>
              </a:ext>
            </a:extLst>
          </p:cNvPr>
          <p:cNvSpPr txBox="1"/>
          <p:nvPr/>
        </p:nvSpPr>
        <p:spPr>
          <a:xfrm>
            <a:off x="342567" y="1823630"/>
            <a:ext cx="1264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400" dirty="0"/>
              <a:t>Chloroplast development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5B09DF7C-7C47-15F3-79C9-B57BF64E459E}"/>
              </a:ext>
            </a:extLst>
          </p:cNvPr>
          <p:cNvSpPr txBox="1"/>
          <p:nvPr/>
        </p:nvSpPr>
        <p:spPr>
          <a:xfrm>
            <a:off x="342567" y="4504888"/>
            <a:ext cx="9003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400" dirty="0"/>
              <a:t>Cyrcadian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3CD86E32-B26C-A49B-4C3F-3C08C7CCCDE4}"/>
              </a:ext>
            </a:extLst>
          </p:cNvPr>
          <p:cNvSpPr txBox="1"/>
          <p:nvPr/>
        </p:nvSpPr>
        <p:spPr>
          <a:xfrm>
            <a:off x="356963" y="3060144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400" dirty="0"/>
              <a:t>Phosphorus</a:t>
            </a:r>
          </a:p>
          <a:p>
            <a:r>
              <a:rPr lang="es-MX" sz="1400" dirty="0"/>
              <a:t>Starvation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BB51885-09C7-1E61-C9A6-C72052C54B8B}"/>
              </a:ext>
            </a:extLst>
          </p:cNvPr>
          <p:cNvSpPr txBox="1"/>
          <p:nvPr/>
        </p:nvSpPr>
        <p:spPr>
          <a:xfrm>
            <a:off x="390040" y="4938288"/>
            <a:ext cx="743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400" dirty="0"/>
              <a:t>Organ </a:t>
            </a:r>
          </a:p>
          <a:p>
            <a:r>
              <a:rPr lang="es-MX" sz="1400" dirty="0"/>
              <a:t>Polarity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5DFFCC44-BB24-DD1D-ECA0-9D40EBC2D8C0}"/>
              </a:ext>
            </a:extLst>
          </p:cNvPr>
          <p:cNvSpPr txBox="1"/>
          <p:nvPr/>
        </p:nvSpPr>
        <p:spPr>
          <a:xfrm>
            <a:off x="372643" y="3963384"/>
            <a:ext cx="918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400" dirty="0"/>
              <a:t>Nitrogen </a:t>
            </a:r>
          </a:p>
          <a:p>
            <a:r>
              <a:rPr lang="es-MX" sz="1400" dirty="0"/>
              <a:t>starvation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AADE9D4-5405-9BFF-6535-F7A5F4172A9F}"/>
              </a:ext>
            </a:extLst>
          </p:cNvPr>
          <p:cNvSpPr txBox="1"/>
          <p:nvPr/>
        </p:nvSpPr>
        <p:spPr>
          <a:xfrm>
            <a:off x="9958186" y="6543318"/>
            <a:ext cx="18437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200" dirty="0">
                <a:latin typeface="Arial" panose="020B0604020202020204" pitchFamily="34" charset="0"/>
                <a:cs typeface="Arial" panose="020B0604020202020204" pitchFamily="34" charset="0"/>
              </a:rPr>
              <a:t>Hernandez unpublished.</a:t>
            </a:r>
          </a:p>
        </p:txBody>
      </p:sp>
    </p:spTree>
    <p:extLst>
      <p:ext uri="{BB962C8B-B14F-4D97-AF65-F5344CB8AC3E}">
        <p14:creationId xmlns:p14="http://schemas.microsoft.com/office/powerpoint/2010/main" val="11917498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n 13">
            <a:extLst>
              <a:ext uri="{FF2B5EF4-FFF2-40B4-BE49-F238E27FC236}">
                <a16:creationId xmlns:a16="http://schemas.microsoft.com/office/drawing/2014/main" id="{4A3869E8-DA05-2394-B845-53CF15E32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472356" y="-450521"/>
            <a:ext cx="4089416" cy="6625228"/>
          </a:xfrm>
          <a:prstGeom prst="rect">
            <a:avLst/>
          </a:prstGeom>
        </p:spPr>
      </p:pic>
      <p:pic>
        <p:nvPicPr>
          <p:cNvPr id="16" name="Imagen 15">
            <a:extLst>
              <a:ext uri="{FF2B5EF4-FFF2-40B4-BE49-F238E27FC236}">
                <a16:creationId xmlns:a16="http://schemas.microsoft.com/office/drawing/2014/main" id="{350DA211-00D4-95DE-A524-B79E1ABBC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290" y="3644388"/>
            <a:ext cx="4854864" cy="3011245"/>
          </a:xfrm>
          <a:prstGeom prst="rect">
            <a:avLst/>
          </a:prstGeom>
        </p:spPr>
      </p:pic>
      <p:pic>
        <p:nvPicPr>
          <p:cNvPr id="17" name="Imagen 16">
            <a:extLst>
              <a:ext uri="{FF2B5EF4-FFF2-40B4-BE49-F238E27FC236}">
                <a16:creationId xmlns:a16="http://schemas.microsoft.com/office/drawing/2014/main" id="{16B87146-5EA0-4900-A017-590877FC0C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3833" y="86404"/>
            <a:ext cx="3575801" cy="3342596"/>
          </a:xfrm>
          <a:prstGeom prst="rect">
            <a:avLst/>
          </a:prstGeom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6755C3C0-6E0F-033E-8E6F-13E7D53EEE25}"/>
              </a:ext>
            </a:extLst>
          </p:cNvPr>
          <p:cNvSpPr txBox="1"/>
          <p:nvPr/>
        </p:nvSpPr>
        <p:spPr>
          <a:xfrm>
            <a:off x="135448" y="6517133"/>
            <a:ext cx="18437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200" dirty="0">
                <a:latin typeface="Arial" panose="020B0604020202020204" pitchFamily="34" charset="0"/>
                <a:cs typeface="Arial" panose="020B0604020202020204" pitchFamily="34" charset="0"/>
              </a:rPr>
              <a:t>Hernandez unpublished.</a:t>
            </a:r>
          </a:p>
        </p:txBody>
      </p:sp>
      <p:sp>
        <p:nvSpPr>
          <p:cNvPr id="5" name="Rectángulo 68">
            <a:extLst>
              <a:ext uri="{FF2B5EF4-FFF2-40B4-BE49-F238E27FC236}">
                <a16:creationId xmlns:a16="http://schemas.microsoft.com/office/drawing/2014/main" id="{1EE03365-36CC-F9EB-3383-C3DAF2F11ACA}"/>
              </a:ext>
            </a:extLst>
          </p:cNvPr>
          <p:cNvSpPr/>
          <p:nvPr/>
        </p:nvSpPr>
        <p:spPr>
          <a:xfrm>
            <a:off x="3258526" y="0"/>
            <a:ext cx="5492064" cy="685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s-MX" sz="3200" dirty="0">
                <a:solidFill>
                  <a:srgbClr val="C00000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GLK proteins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69CEDE4E-18DB-824A-C753-1F49615D3530}"/>
              </a:ext>
            </a:extLst>
          </p:cNvPr>
          <p:cNvGrpSpPr/>
          <p:nvPr/>
        </p:nvGrpSpPr>
        <p:grpSpPr>
          <a:xfrm>
            <a:off x="1794431" y="5090638"/>
            <a:ext cx="3328751" cy="914400"/>
            <a:chOff x="135448" y="1369374"/>
            <a:chExt cx="3328751" cy="914400"/>
          </a:xfrm>
        </p:grpSpPr>
        <p:pic>
          <p:nvPicPr>
            <p:cNvPr id="15" name="Imagen 14">
              <a:extLst>
                <a:ext uri="{FF2B5EF4-FFF2-40B4-BE49-F238E27FC236}">
                  <a16:creationId xmlns:a16="http://schemas.microsoft.com/office/drawing/2014/main" id="{B5EDC0E1-401F-E79F-E7B6-A7E415F6A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51963" y="1421626"/>
              <a:ext cx="3212236" cy="828964"/>
            </a:xfrm>
            <a:prstGeom prst="rect">
              <a:avLst/>
            </a:prstGeom>
          </p:spPr>
        </p:pic>
        <p:sp>
          <p:nvSpPr>
            <p:cNvPr id="6" name="Rectángulo 5">
              <a:extLst>
                <a:ext uri="{FF2B5EF4-FFF2-40B4-BE49-F238E27FC236}">
                  <a16:creationId xmlns:a16="http://schemas.microsoft.com/office/drawing/2014/main" id="{D1349692-9E59-8F7F-21F0-9F924B4558C8}"/>
                </a:ext>
              </a:extLst>
            </p:cNvPr>
            <p:cNvSpPr/>
            <p:nvPr/>
          </p:nvSpPr>
          <p:spPr>
            <a:xfrm>
              <a:off x="135448" y="1369374"/>
              <a:ext cx="3123078" cy="914400"/>
            </a:xfrm>
            <a:prstGeom prst="rect">
              <a:avLst/>
            </a:prstGeom>
            <a:noFill/>
            <a:ln w="19050">
              <a:solidFill>
                <a:srgbClr val="00B050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MX"/>
            </a:p>
          </p:txBody>
        </p:sp>
      </p:grpSp>
    </p:spTree>
    <p:extLst>
      <p:ext uri="{BB962C8B-B14F-4D97-AF65-F5344CB8AC3E}">
        <p14:creationId xmlns:p14="http://schemas.microsoft.com/office/powerpoint/2010/main" val="3320843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7AD21D94-A238-0C5D-95A9-D21331F6A8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09" y="500829"/>
            <a:ext cx="5703865" cy="3992706"/>
          </a:xfrm>
          <a:prstGeom prst="rect">
            <a:avLst/>
          </a:prstGeom>
        </p:spPr>
      </p:pic>
      <p:pic>
        <p:nvPicPr>
          <p:cNvPr id="2" name="Imagen 1">
            <a:extLst>
              <a:ext uri="{FF2B5EF4-FFF2-40B4-BE49-F238E27FC236}">
                <a16:creationId xmlns:a16="http://schemas.microsoft.com/office/drawing/2014/main" id="{231DC46A-C729-A341-412E-14044ACDA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2375" y="1044677"/>
            <a:ext cx="6476470" cy="2639049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E6403E8F-D768-6BAB-9FD4-81E59ED39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18" y="4360818"/>
            <a:ext cx="5703865" cy="2525375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837EFE61-14C2-B4D1-77DC-1891ABE94C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3738" y="4288691"/>
            <a:ext cx="3030214" cy="22572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C96F5C6-EE71-4BDB-1197-2648303959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29859" y="4354405"/>
            <a:ext cx="3158466" cy="2195886"/>
          </a:xfrm>
          <a:prstGeom prst="rect">
            <a:avLst/>
          </a:prstGeom>
        </p:spPr>
      </p:pic>
      <p:sp>
        <p:nvSpPr>
          <p:cNvPr id="7" name="Text Box 6">
            <a:extLst>
              <a:ext uri="{FF2B5EF4-FFF2-40B4-BE49-F238E27FC236}">
                <a16:creationId xmlns:a16="http://schemas.microsoft.com/office/drawing/2014/main" id="{E7A24C5A-5DE2-A5DF-D115-E17C5C33D0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267" y="0"/>
            <a:ext cx="942346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GB" sz="24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</a:t>
            </a:r>
            <a:r>
              <a:rPr lang="en-GB" sz="24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expression levels influence the accumulation of photosynthetic pigments and plant morphology</a:t>
            </a:r>
            <a:r>
              <a:rPr lang="es-MX" sz="2400" b="0" dirty="0">
                <a:solidFill>
                  <a:srgbClr val="C00000"/>
                </a:solidFill>
                <a:effectLst/>
              </a:rPr>
              <a:t> </a:t>
            </a:r>
            <a:endParaRPr lang="en-US" sz="24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7822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4CF55984-3E9C-595C-78E9-42CD629D3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1278" y="1005076"/>
            <a:ext cx="3776471" cy="3423530"/>
          </a:xfrm>
          <a:prstGeom prst="rect">
            <a:avLst/>
          </a:prstGeom>
        </p:spPr>
      </p:pic>
      <p:grpSp>
        <p:nvGrpSpPr>
          <p:cNvPr id="16" name="Grupo 15">
            <a:extLst>
              <a:ext uri="{FF2B5EF4-FFF2-40B4-BE49-F238E27FC236}">
                <a16:creationId xmlns:a16="http://schemas.microsoft.com/office/drawing/2014/main" id="{0144463C-F90A-11DA-5630-0F624AFBEB12}"/>
              </a:ext>
            </a:extLst>
          </p:cNvPr>
          <p:cNvGrpSpPr/>
          <p:nvPr/>
        </p:nvGrpSpPr>
        <p:grpSpPr>
          <a:xfrm>
            <a:off x="345168" y="710781"/>
            <a:ext cx="6715337" cy="5955204"/>
            <a:chOff x="8092981" y="4043797"/>
            <a:chExt cx="3639869" cy="3822112"/>
          </a:xfrm>
        </p:grpSpPr>
        <p:grpSp>
          <p:nvGrpSpPr>
            <p:cNvPr id="15" name="Grupo 14">
              <a:extLst>
                <a:ext uri="{FF2B5EF4-FFF2-40B4-BE49-F238E27FC236}">
                  <a16:creationId xmlns:a16="http://schemas.microsoft.com/office/drawing/2014/main" id="{1FC6A873-EC59-0E0B-13C7-B5117456B396}"/>
                </a:ext>
              </a:extLst>
            </p:cNvPr>
            <p:cNvGrpSpPr/>
            <p:nvPr/>
          </p:nvGrpSpPr>
          <p:grpSpPr>
            <a:xfrm>
              <a:off x="8092981" y="4309321"/>
              <a:ext cx="3639869" cy="3556588"/>
              <a:chOff x="8092981" y="4309321"/>
              <a:chExt cx="3639869" cy="3556588"/>
            </a:xfrm>
          </p:grpSpPr>
          <p:pic>
            <p:nvPicPr>
              <p:cNvPr id="7" name="Imagen 4" descr="Imagen que contiene Diagrama&#10;&#10;Descripción generada automáticamente">
                <a:extLst>
                  <a:ext uri="{FF2B5EF4-FFF2-40B4-BE49-F238E27FC236}">
                    <a16:creationId xmlns:a16="http://schemas.microsoft.com/office/drawing/2014/main" id="{26A91865-708C-ACB2-A504-686F9002A90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6675" r="80168"/>
              <a:stretch/>
            </p:blipFill>
            <p:spPr bwMode="auto">
              <a:xfrm>
                <a:off x="8092981" y="4329539"/>
                <a:ext cx="1212657" cy="24354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" name="Imagen 8" descr="Imagen que contiene Diagrama&#10;&#10;Descripción generada automáticamente">
                <a:extLst>
                  <a:ext uri="{FF2B5EF4-FFF2-40B4-BE49-F238E27FC236}">
                    <a16:creationId xmlns:a16="http://schemas.microsoft.com/office/drawing/2014/main" id="{E8631792-1228-84D6-18A7-6FE15987A0A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9867" t="16229" r="20387"/>
              <a:stretch>
                <a:fillRect/>
              </a:stretch>
            </p:blipFill>
            <p:spPr bwMode="auto">
              <a:xfrm>
                <a:off x="9303046" y="4309321"/>
                <a:ext cx="2429804" cy="24485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" name="Imagen 5" descr="Imagen en blanco y negro&#10;&#10;Descripción generada automáticamente con confianza media">
                <a:extLst>
                  <a:ext uri="{FF2B5EF4-FFF2-40B4-BE49-F238E27FC236}">
                    <a16:creationId xmlns:a16="http://schemas.microsoft.com/office/drawing/2014/main" id="{0A86B94E-3D31-FA38-0672-B2EE37CA34D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9352995" y="6649678"/>
                <a:ext cx="1188294" cy="1216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625D598C-0EAB-E8B6-D54D-BDE3EA13FFBF}"/>
                </a:ext>
              </a:extLst>
            </p:cNvPr>
            <p:cNvSpPr txBox="1"/>
            <p:nvPr/>
          </p:nvSpPr>
          <p:spPr>
            <a:xfrm>
              <a:off x="8569189" y="4058873"/>
              <a:ext cx="297126" cy="2567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MX" sz="2000" dirty="0">
                  <a:latin typeface="Arial" panose="020B0604020202020204" pitchFamily="34" charset="0"/>
                  <a:cs typeface="Arial" panose="020B0604020202020204" pitchFamily="34" charset="0"/>
                </a:rPr>
                <a:t>Wt</a:t>
              </a:r>
            </a:p>
          </p:txBody>
        </p:sp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2EE58482-46A4-78EB-381C-A0863CA7D798}"/>
                </a:ext>
              </a:extLst>
            </p:cNvPr>
            <p:cNvSpPr txBox="1"/>
            <p:nvPr/>
          </p:nvSpPr>
          <p:spPr>
            <a:xfrm>
              <a:off x="9846703" y="4051335"/>
              <a:ext cx="297126" cy="2567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MX" sz="2000" i="1" dirty="0">
                  <a:latin typeface="Arial" panose="020B0604020202020204" pitchFamily="34" charset="0"/>
                  <a:cs typeface="Arial" panose="020B0604020202020204" pitchFamily="34" charset="0"/>
                </a:rPr>
                <a:t>glk</a:t>
              </a:r>
            </a:p>
          </p:txBody>
        </p:sp>
        <p:sp>
          <p:nvSpPr>
            <p:cNvPr id="14" name="CuadroTexto 13">
              <a:extLst>
                <a:ext uri="{FF2B5EF4-FFF2-40B4-BE49-F238E27FC236}">
                  <a16:creationId xmlns:a16="http://schemas.microsoft.com/office/drawing/2014/main" id="{E92E7A49-87C9-BBFF-E580-9A409BAA0BAF}"/>
                </a:ext>
              </a:extLst>
            </p:cNvPr>
            <p:cNvSpPr txBox="1"/>
            <p:nvPr/>
          </p:nvSpPr>
          <p:spPr>
            <a:xfrm>
              <a:off x="10990693" y="4043797"/>
              <a:ext cx="297126" cy="2444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MX" sz="2000" i="1" dirty="0">
                  <a:latin typeface="Arial" panose="020B0604020202020204" pitchFamily="34" charset="0"/>
                  <a:cs typeface="Arial" panose="020B0604020202020204" pitchFamily="34" charset="0"/>
                </a:rPr>
                <a:t>OE</a:t>
              </a:r>
            </a:p>
          </p:txBody>
        </p:sp>
      </p:grpSp>
      <p:pic>
        <p:nvPicPr>
          <p:cNvPr id="2" name="Imagen 1">
            <a:extLst>
              <a:ext uri="{FF2B5EF4-FFF2-40B4-BE49-F238E27FC236}">
                <a16:creationId xmlns:a16="http://schemas.microsoft.com/office/drawing/2014/main" id="{F66F3911-E811-BB12-2A3E-0EB365FF7D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9518" y="4779288"/>
            <a:ext cx="3937188" cy="1894698"/>
          </a:xfrm>
          <a:prstGeom prst="rect">
            <a:avLst/>
          </a:prstGeom>
        </p:spPr>
      </p:pic>
      <p:sp>
        <p:nvSpPr>
          <p:cNvPr id="3" name="Text Box 6">
            <a:extLst>
              <a:ext uri="{FF2B5EF4-FFF2-40B4-BE49-F238E27FC236}">
                <a16:creationId xmlns:a16="http://schemas.microsoft.com/office/drawing/2014/main" id="{9303828A-4F81-D72F-6C61-54F9328F3C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7623" y="131174"/>
            <a:ext cx="77332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GB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</a:t>
            </a:r>
            <a:r>
              <a:rPr lang="en-GB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promotes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chloroplast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development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US" sz="28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F7280A82-6ED3-5691-DFB5-B1602E0F9F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180" y="4799786"/>
            <a:ext cx="2192330" cy="185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6512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Un conjunto de letras blancas en un fondo blanco&#10;&#10;Descripción generada automáticamente con confianza baja">
            <a:extLst>
              <a:ext uri="{FF2B5EF4-FFF2-40B4-BE49-F238E27FC236}">
                <a16:creationId xmlns:a16="http://schemas.microsoft.com/office/drawing/2014/main" id="{EF8E2D30-356C-B05D-99A8-63DF81EFFD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2" r="7109"/>
          <a:stretch/>
        </p:blipFill>
        <p:spPr>
          <a:xfrm>
            <a:off x="842562" y="804751"/>
            <a:ext cx="9897208" cy="5739740"/>
          </a:xfrm>
          <a:prstGeom prst="rect">
            <a:avLst/>
          </a:prstGeom>
        </p:spPr>
      </p:pic>
      <p:sp>
        <p:nvSpPr>
          <p:cNvPr id="3" name="Text Box 6">
            <a:extLst>
              <a:ext uri="{FF2B5EF4-FFF2-40B4-BE49-F238E27FC236}">
                <a16:creationId xmlns:a16="http://schemas.microsoft.com/office/drawing/2014/main" id="{36B803D2-7F29-193F-9B5F-E38B19D92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9394" y="144237"/>
            <a:ext cx="77332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GB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</a:t>
            </a:r>
            <a:r>
              <a:rPr lang="en-GB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promotes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starch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accumulation</a:t>
            </a:r>
            <a:endParaRPr lang="en-US" sz="28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6148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253734C5-4C67-4EAD-4CC9-B16782A0B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83" y="1073181"/>
            <a:ext cx="2991041" cy="5575892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E4F49779-6238-CD22-9AC6-F670C1847D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2770" y="1020304"/>
            <a:ext cx="3061275" cy="5575893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9EDCBD9A-E728-6C71-C9F4-37817D292B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5085" y="1493298"/>
            <a:ext cx="4126963" cy="3256820"/>
          </a:xfrm>
          <a:prstGeom prst="rect">
            <a:avLst/>
          </a:prstGeom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8DD920CF-61D2-E4CB-1DBF-265D10414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827" y="315306"/>
            <a:ext cx="113124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GB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</a:t>
            </a:r>
            <a:r>
              <a:rPr lang="en-GB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is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required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for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photosynthetic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tissue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development</a:t>
            </a:r>
            <a:endParaRPr lang="en-US" sz="28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2BCBD8D5-BCB2-E94E-BCF2-01886FD7E038}"/>
              </a:ext>
            </a:extLst>
          </p:cNvPr>
          <p:cNvSpPr/>
          <p:nvPr/>
        </p:nvSpPr>
        <p:spPr>
          <a:xfrm>
            <a:off x="4282069" y="2107580"/>
            <a:ext cx="613317" cy="490653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D9749141-3441-A86A-346B-F3DDC9C6393B}"/>
              </a:ext>
            </a:extLst>
          </p:cNvPr>
          <p:cNvSpPr/>
          <p:nvPr/>
        </p:nvSpPr>
        <p:spPr>
          <a:xfrm>
            <a:off x="479502" y="2899317"/>
            <a:ext cx="446049" cy="289932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809482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6">
            <a:extLst>
              <a:ext uri="{FF2B5EF4-FFF2-40B4-BE49-F238E27FC236}">
                <a16:creationId xmlns:a16="http://schemas.microsoft.com/office/drawing/2014/main" id="{84C9DC69-BE46-22D9-ACAF-52D2C6401A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782" y="110894"/>
            <a:ext cx="113124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US" sz="2800" b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 alters development photosynthetic tissue and phyllotaxy</a:t>
            </a:r>
            <a:endParaRPr lang="en-US" sz="2800" b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Conector recto 2">
            <a:extLst>
              <a:ext uri="{FF2B5EF4-FFF2-40B4-BE49-F238E27FC236}">
                <a16:creationId xmlns:a16="http://schemas.microsoft.com/office/drawing/2014/main" id="{CC68C4D6-D6C9-3B0B-CF70-A2E97652EF18}"/>
              </a:ext>
            </a:extLst>
          </p:cNvPr>
          <p:cNvCxnSpPr/>
          <p:nvPr/>
        </p:nvCxnSpPr>
        <p:spPr>
          <a:xfrm>
            <a:off x="10933043" y="1391478"/>
            <a:ext cx="0" cy="4373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Imagen 10">
            <a:extLst>
              <a:ext uri="{FF2B5EF4-FFF2-40B4-BE49-F238E27FC236}">
                <a16:creationId xmlns:a16="http://schemas.microsoft.com/office/drawing/2014/main" id="{2C9C72EE-3228-EA92-621D-75B5E6355E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4" y="1346753"/>
            <a:ext cx="7143750" cy="1905000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D9D20990-6A7D-C060-8589-F39B0B453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" y="3267188"/>
            <a:ext cx="5865289" cy="1303397"/>
          </a:xfrm>
          <a:prstGeom prst="rect">
            <a:avLst/>
          </a:prstGeom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9B95B97B-E6F2-9F7F-7AFE-FF348AABE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3275278"/>
            <a:ext cx="5899588" cy="1303397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62AB5C80-FF6A-F87C-1FD9-2EDF9F5492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813" y="4984477"/>
            <a:ext cx="5676639" cy="1239726"/>
          </a:xfrm>
          <a:prstGeom prst="rect">
            <a:avLst/>
          </a:prstGeom>
        </p:spPr>
      </p:pic>
      <p:pic>
        <p:nvPicPr>
          <p:cNvPr id="15" name="Imagen 14">
            <a:extLst>
              <a:ext uri="{FF2B5EF4-FFF2-40B4-BE49-F238E27FC236}">
                <a16:creationId xmlns:a16="http://schemas.microsoft.com/office/drawing/2014/main" id="{5BA37314-665F-6070-947B-2471BE824A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1700" y="4948587"/>
            <a:ext cx="5968186" cy="120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0783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0E019A8F-63D9-BC76-9787-708E75035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90" y="362526"/>
            <a:ext cx="5276303" cy="6512937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6751E750-2932-2B31-B6A5-7DCD1DED6A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3337" y="735330"/>
            <a:ext cx="2941501" cy="2422413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E5CDC128-E222-44AE-B66D-E6719779E7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4641" y="4555839"/>
            <a:ext cx="3150325" cy="2302161"/>
          </a:xfrm>
          <a:prstGeom prst="rect">
            <a:avLst/>
          </a:prstGeom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4792C516-32B3-70A0-4EA6-17AB8F652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3480" y="3286636"/>
            <a:ext cx="3061788" cy="2538405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E3AEB7EC-C375-C538-4025-1CD0271CFA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12527" y="627017"/>
            <a:ext cx="2650671" cy="1950752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AB8B5BD5-DB87-04C7-E38E-F6FFC1DBA4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53585" y="2680640"/>
            <a:ext cx="2655279" cy="187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5358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6">
            <a:extLst>
              <a:ext uri="{FF2B5EF4-FFF2-40B4-BE49-F238E27FC236}">
                <a16:creationId xmlns:a16="http://schemas.microsoft.com/office/drawing/2014/main" id="{36B803D2-7F29-193F-9B5F-E38B19D92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19499" y="38238"/>
            <a:ext cx="42418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GB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</a:t>
            </a:r>
            <a:r>
              <a:rPr lang="en-GB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expression</a:t>
            </a:r>
            <a:endParaRPr lang="en-US" sz="28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87291CED-2FC3-DBEB-EC03-FE793EB43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58" y="5072763"/>
            <a:ext cx="5675376" cy="1447800"/>
          </a:xfrm>
          <a:prstGeom prst="rect">
            <a:avLst/>
          </a:prstGeom>
        </p:spPr>
      </p:pic>
      <p:cxnSp>
        <p:nvCxnSpPr>
          <p:cNvPr id="9" name="Conector recto de flecha 8">
            <a:extLst>
              <a:ext uri="{FF2B5EF4-FFF2-40B4-BE49-F238E27FC236}">
                <a16:creationId xmlns:a16="http://schemas.microsoft.com/office/drawing/2014/main" id="{9239D97E-41BF-40FF-E5BA-1806FA0F9293}"/>
              </a:ext>
            </a:extLst>
          </p:cNvPr>
          <p:cNvCxnSpPr/>
          <p:nvPr/>
        </p:nvCxnSpPr>
        <p:spPr>
          <a:xfrm flipH="1">
            <a:off x="5051696" y="5580764"/>
            <a:ext cx="152400" cy="152400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Imagen 9">
            <a:extLst>
              <a:ext uri="{FF2B5EF4-FFF2-40B4-BE49-F238E27FC236}">
                <a16:creationId xmlns:a16="http://schemas.microsoft.com/office/drawing/2014/main" id="{1DE9CA20-8575-D05F-73AB-DDE010B477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7834" y="4810441"/>
            <a:ext cx="5775591" cy="1735522"/>
          </a:xfrm>
          <a:prstGeom prst="rect">
            <a:avLst/>
          </a:prstGeom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DFA65542-4B38-8932-6AA9-A582C53FE6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4900" y="647706"/>
            <a:ext cx="8217936" cy="1770017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38FD08A2-012C-C267-9E11-B275CE559F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1859" y="2540564"/>
            <a:ext cx="6740041" cy="1879435"/>
          </a:xfrm>
          <a:prstGeom prst="rect">
            <a:avLst/>
          </a:prstGeom>
        </p:spPr>
      </p:pic>
      <p:sp>
        <p:nvSpPr>
          <p:cNvPr id="13" name="CuadroTexto 12">
            <a:extLst>
              <a:ext uri="{FF2B5EF4-FFF2-40B4-BE49-F238E27FC236}">
                <a16:creationId xmlns:a16="http://schemas.microsoft.com/office/drawing/2014/main" id="{421D9A9C-D24B-AAA4-2B7E-BB8312198454}"/>
              </a:ext>
            </a:extLst>
          </p:cNvPr>
          <p:cNvSpPr txBox="1"/>
          <p:nvPr/>
        </p:nvSpPr>
        <p:spPr>
          <a:xfrm>
            <a:off x="1104900" y="4810441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600" dirty="0">
                <a:latin typeface="Arial" panose="020B0604020202020204" pitchFamily="34" charset="0"/>
                <a:cs typeface="Arial" panose="020B0604020202020204" pitchFamily="34" charset="0"/>
              </a:rPr>
              <a:t>AC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77D0B2BE-6A10-01A1-6AA5-78017FE3954D}"/>
              </a:ext>
            </a:extLst>
          </p:cNvPr>
          <p:cNvSpPr txBox="1"/>
          <p:nvPr/>
        </p:nvSpPr>
        <p:spPr>
          <a:xfrm>
            <a:off x="2845947" y="4811727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600" dirty="0">
                <a:latin typeface="Arial" panose="020B0604020202020204" pitchFamily="34" charset="0"/>
                <a:cs typeface="Arial" panose="020B0604020202020204" pitchFamily="34" charset="0"/>
              </a:rPr>
              <a:t>AC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18EDABB5-0D55-BC1E-46EB-6EAD91C80256}"/>
              </a:ext>
            </a:extLst>
          </p:cNvPr>
          <p:cNvSpPr txBox="1"/>
          <p:nvPr/>
        </p:nvSpPr>
        <p:spPr>
          <a:xfrm>
            <a:off x="4586994" y="4813013"/>
            <a:ext cx="4571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sz="1600" dirty="0">
                <a:latin typeface="Arial" panose="020B0604020202020204" pitchFamily="34" charset="0"/>
                <a:cs typeface="Arial" panose="020B0604020202020204" pitchFamily="34" charset="0"/>
              </a:rPr>
              <a:t>AP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F91E034D-A84A-D3FD-B638-AD4461C8C0ED}"/>
              </a:ext>
            </a:extLst>
          </p:cNvPr>
          <p:cNvSpPr txBox="1"/>
          <p:nvPr/>
        </p:nvSpPr>
        <p:spPr>
          <a:xfrm>
            <a:off x="1841056" y="4484620"/>
            <a:ext cx="2478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Pores and Air Chambers 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4C25B4E1-F9FE-B861-1F03-D5810C55A361}"/>
              </a:ext>
            </a:extLst>
          </p:cNvPr>
          <p:cNvSpPr txBox="1"/>
          <p:nvPr/>
        </p:nvSpPr>
        <p:spPr>
          <a:xfrm>
            <a:off x="7874002" y="4407703"/>
            <a:ext cx="1433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MX" dirty="0"/>
              <a:t>Gemma Cups</a:t>
            </a:r>
          </a:p>
        </p:txBody>
      </p:sp>
      <p:sp>
        <p:nvSpPr>
          <p:cNvPr id="18" name="Abrir corchete 17">
            <a:extLst>
              <a:ext uri="{FF2B5EF4-FFF2-40B4-BE49-F238E27FC236}">
                <a16:creationId xmlns:a16="http://schemas.microsoft.com/office/drawing/2014/main" id="{B8B18AA9-94D2-303B-A233-2F51BC05D4DA}"/>
              </a:ext>
            </a:extLst>
          </p:cNvPr>
          <p:cNvSpPr/>
          <p:nvPr/>
        </p:nvSpPr>
        <p:spPr>
          <a:xfrm rot="5400000">
            <a:off x="3198757" y="2211076"/>
            <a:ext cx="90424" cy="5347729"/>
          </a:xfrm>
          <a:prstGeom prst="leftBracket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19" name="Abrir corchete 18">
            <a:extLst>
              <a:ext uri="{FF2B5EF4-FFF2-40B4-BE49-F238E27FC236}">
                <a16:creationId xmlns:a16="http://schemas.microsoft.com/office/drawing/2014/main" id="{B7441955-A523-3151-70BF-3FF31D3656FB}"/>
              </a:ext>
            </a:extLst>
          </p:cNvPr>
          <p:cNvSpPr/>
          <p:nvPr/>
        </p:nvSpPr>
        <p:spPr>
          <a:xfrm rot="5400000">
            <a:off x="8789614" y="2099019"/>
            <a:ext cx="90426" cy="5516764"/>
          </a:xfrm>
          <a:prstGeom prst="leftBracket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2299091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6">
            <a:extLst>
              <a:ext uri="{FF2B5EF4-FFF2-40B4-BE49-F238E27FC236}">
                <a16:creationId xmlns:a16="http://schemas.microsoft.com/office/drawing/2014/main" id="{36B803D2-7F29-193F-9B5F-E38B19D92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9394" y="144237"/>
            <a:ext cx="77332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n-GB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MpGLK</a:t>
            </a:r>
            <a:r>
              <a:rPr lang="en-GB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transcriptomic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analysis</a:t>
            </a:r>
            <a:endParaRPr lang="en-US" sz="28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8462EECC-FB5D-1877-60E4-D248FDF19F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239" y="1376250"/>
            <a:ext cx="4261575" cy="4105499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6990D0A6-A75F-9364-3A93-9D240B1F60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825" y="1485900"/>
            <a:ext cx="4939990" cy="437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8641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D2F3C359-B807-8D34-3910-2056F919DA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4478252"/>
            <a:ext cx="10334943" cy="1545537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0CB35B9F-15BD-BA78-836F-1593C2E21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380" y="439971"/>
            <a:ext cx="6617320" cy="2461515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E337BFB0-99C7-544D-0120-C060F34D51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263" y="3302263"/>
            <a:ext cx="10334942" cy="1242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2686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41C9F808-F89A-2D76-6852-6AB110CD52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0" y="880645"/>
            <a:ext cx="9082166" cy="4859755"/>
          </a:xfrm>
          <a:prstGeom prst="rect">
            <a:avLst/>
          </a:prstGeom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5A470AEA-2DA1-7BFE-C76F-0227B7B798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0901" y="38238"/>
            <a:ext cx="10134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38099" dir="2700000" algn="ctr" rotWithShape="0">
              <a:schemeClr val="tx2">
                <a:alpha val="74998"/>
              </a:schemeClr>
            </a:outerShdw>
          </a:effectLst>
        </p:spPr>
        <p:txBody>
          <a:bodyPr wrap="square">
            <a:spAutoFit/>
          </a:bodyPr>
          <a:lstStyle>
            <a:lvl1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>
              <a:defRPr/>
            </a:pP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Exogenous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addition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of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CK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partially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restores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phenotypic</a:t>
            </a:r>
            <a:r>
              <a:rPr lang="es-ES" sz="2800" b="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s-ES" sz="2800" b="0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defects</a:t>
            </a:r>
            <a:endParaRPr lang="en-US" sz="2800" b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7671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">
            <a:extLst>
              <a:ext uri="{FF2B5EF4-FFF2-40B4-BE49-F238E27FC236}">
                <a16:creationId xmlns:a16="http://schemas.microsoft.com/office/drawing/2014/main" id="{86AD57FA-1BD4-053C-3F1D-FFEDFE594B1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MX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1D9ED89A-FAFF-A1D6-15FA-EDCA3A9B99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5" t="3281"/>
          <a:stretch/>
        </p:blipFill>
        <p:spPr>
          <a:xfrm>
            <a:off x="6370183" y="152399"/>
            <a:ext cx="5608436" cy="3401123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1F0ABE1-BA17-5E5D-EAA0-0AD7BEEAE0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81" y="152400"/>
            <a:ext cx="6075906" cy="3401123"/>
          </a:xfrm>
          <a:prstGeom prst="rect">
            <a:avLst/>
          </a:prstGeom>
        </p:spPr>
      </p:pic>
      <p:pic>
        <p:nvPicPr>
          <p:cNvPr id="7" name="Imagen 14" descr="Un grupo de niños posando para una foto&#10;&#10;Descripción generada automáticamente">
            <a:extLst>
              <a:ext uri="{FF2B5EF4-FFF2-40B4-BE49-F238E27FC236}">
                <a16:creationId xmlns:a16="http://schemas.microsoft.com/office/drawing/2014/main" id="{903DC75C-E51D-7B96-CBD0-6483535BF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4" b="13901"/>
          <a:stretch>
            <a:fillRect/>
          </a:stretch>
        </p:blipFill>
        <p:spPr bwMode="auto">
          <a:xfrm>
            <a:off x="4256017" y="3553522"/>
            <a:ext cx="4066540" cy="2645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952405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resentación en blanco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  <a:fontScheme name="Presentación en blanco">
    <a:majorFont>
      <a:latin typeface="Times"/>
      <a:ea typeface=""/>
      <a:cs typeface=""/>
    </a:majorFont>
    <a:minorFont>
      <a:latin typeface="Times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33603</TotalTime>
  <Words>1775</Words>
  <Application>Microsoft Macintosh PowerPoint</Application>
  <PresentationFormat>Widescreen</PresentationFormat>
  <Paragraphs>638</Paragraphs>
  <Slides>46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61" baseType="lpstr">
      <vt:lpstr>ＭＳ Ｐゴシック</vt:lpstr>
      <vt:lpstr>Arial</vt:lpstr>
      <vt:lpstr>Arial Narrow</vt:lpstr>
      <vt:lpstr>Calibri</vt:lpstr>
      <vt:lpstr>Calibri Light</vt:lpstr>
      <vt:lpstr>Chalkboard</vt:lpstr>
      <vt:lpstr>Comic Sans MS</vt:lpstr>
      <vt:lpstr>Comic Sans MS Bold</vt:lpstr>
      <vt:lpstr>Corbel</vt:lpstr>
      <vt:lpstr>Helvetica</vt:lpstr>
      <vt:lpstr>Minion Pro</vt:lpstr>
      <vt:lpstr>Symbol</vt:lpstr>
      <vt:lpstr>Textile</vt:lpstr>
      <vt:lpstr>Times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Fig. 2 Life cycle of Marchantia polymorpha . 
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PATRICIA LEON MEJIA</dc:creator>
  <cp:lastModifiedBy>Sheen, Jen</cp:lastModifiedBy>
  <cp:revision>120</cp:revision>
  <dcterms:created xsi:type="dcterms:W3CDTF">2023-01-14T02:48:32Z</dcterms:created>
  <dcterms:modified xsi:type="dcterms:W3CDTF">2024-04-08T03:06:29Z</dcterms:modified>
</cp:coreProperties>
</file>